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0902E-BEA2-492F-98B5-A7BBF22094C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1C6D710E-095A-42E2-AA3A-D83E421DFCE9}">
      <dgm:prSet phldrT="[Texte]"/>
      <dgm:spPr/>
      <dgm:t>
        <a:bodyPr/>
        <a:lstStyle/>
        <a:p>
          <a:r>
            <a:rPr lang="fr-FR" dirty="0"/>
            <a:t>Recherche analytique</a:t>
          </a:r>
        </a:p>
      </dgm:t>
    </dgm:pt>
    <dgm:pt modelId="{914E1027-5FD8-4FAB-A384-D58435F35B1F}" type="parTrans" cxnId="{8364B6DA-3CC3-4D58-A58E-CE563262673F}">
      <dgm:prSet/>
      <dgm:spPr/>
      <dgm:t>
        <a:bodyPr/>
        <a:lstStyle/>
        <a:p>
          <a:endParaRPr lang="fr-FR"/>
        </a:p>
      </dgm:t>
    </dgm:pt>
    <dgm:pt modelId="{C88E7692-B346-45BC-AAA8-8F83F8E4F718}" type="sibTrans" cxnId="{8364B6DA-3CC3-4D58-A58E-CE563262673F}">
      <dgm:prSet/>
      <dgm:spPr/>
      <dgm:t>
        <a:bodyPr/>
        <a:lstStyle/>
        <a:p>
          <a:endParaRPr lang="fr-FR"/>
        </a:p>
      </dgm:t>
    </dgm:pt>
    <dgm:pt modelId="{8B7AE968-A38A-46D5-A4A0-9400C4E6F72B}">
      <dgm:prSet phldrT="[Texte]"/>
      <dgm:spPr/>
      <dgm:t>
        <a:bodyPr/>
        <a:lstStyle/>
        <a:p>
          <a:r>
            <a:rPr lang="fr-FR" dirty="0"/>
            <a:t>Recherche descriptive</a:t>
          </a:r>
        </a:p>
      </dgm:t>
    </dgm:pt>
    <dgm:pt modelId="{E76EEDA0-C300-404A-A650-D500ABB207DA}" type="parTrans" cxnId="{AF549F2C-8CE6-47C4-B2E4-D17F6C03E30B}">
      <dgm:prSet/>
      <dgm:spPr/>
      <dgm:t>
        <a:bodyPr/>
        <a:lstStyle/>
        <a:p>
          <a:endParaRPr lang="fr-FR"/>
        </a:p>
      </dgm:t>
    </dgm:pt>
    <dgm:pt modelId="{B40E4033-A7D4-4048-9BA8-31DBCA95C777}" type="sibTrans" cxnId="{AF549F2C-8CE6-47C4-B2E4-D17F6C03E30B}">
      <dgm:prSet/>
      <dgm:spPr/>
      <dgm:t>
        <a:bodyPr/>
        <a:lstStyle/>
        <a:p>
          <a:endParaRPr lang="fr-FR"/>
        </a:p>
      </dgm:t>
    </dgm:pt>
    <dgm:pt modelId="{6E7E616F-15E3-4C22-88C7-33EB28F58A95}">
      <dgm:prSet phldrT="[Texte]"/>
      <dgm:spPr/>
      <dgm:t>
        <a:bodyPr/>
        <a:lstStyle/>
        <a:p>
          <a:r>
            <a:rPr lang="fr-FR" dirty="0"/>
            <a:t>Recherche expérimentale</a:t>
          </a:r>
        </a:p>
      </dgm:t>
    </dgm:pt>
    <dgm:pt modelId="{8C079E5E-3C7C-41B0-B023-79F0FDC3FEAF}" type="parTrans" cxnId="{23E2B978-13BA-433C-A0D4-4B16EAD550D3}">
      <dgm:prSet/>
      <dgm:spPr/>
      <dgm:t>
        <a:bodyPr/>
        <a:lstStyle/>
        <a:p>
          <a:endParaRPr lang="fr-FR"/>
        </a:p>
      </dgm:t>
    </dgm:pt>
    <dgm:pt modelId="{BABB2ADA-F3D0-4936-AAD4-55B2608DFC20}" type="sibTrans" cxnId="{23E2B978-13BA-433C-A0D4-4B16EAD550D3}">
      <dgm:prSet/>
      <dgm:spPr/>
      <dgm:t>
        <a:bodyPr/>
        <a:lstStyle/>
        <a:p>
          <a:endParaRPr lang="fr-FR"/>
        </a:p>
      </dgm:t>
    </dgm:pt>
    <dgm:pt modelId="{BF0FF86B-A140-4F30-ADEB-BC3E992356C8}">
      <dgm:prSet phldrT="[Texte]"/>
      <dgm:spPr/>
      <dgm:t>
        <a:bodyPr/>
        <a:lstStyle/>
        <a:p>
          <a:r>
            <a:rPr lang="fr-FR" dirty="0"/>
            <a:t>Recherche qualitative </a:t>
          </a:r>
        </a:p>
      </dgm:t>
    </dgm:pt>
    <dgm:pt modelId="{A9335D5D-5472-4B78-AD16-F5DAE85E508A}" type="parTrans" cxnId="{C52D575F-7999-40BC-A2EC-526B49A99534}">
      <dgm:prSet/>
      <dgm:spPr/>
      <dgm:t>
        <a:bodyPr/>
        <a:lstStyle/>
        <a:p>
          <a:endParaRPr lang="fr-FR"/>
        </a:p>
      </dgm:t>
    </dgm:pt>
    <dgm:pt modelId="{1054E31D-2C60-46AA-8E52-F514FB4151B0}" type="sibTrans" cxnId="{C52D575F-7999-40BC-A2EC-526B49A99534}">
      <dgm:prSet/>
      <dgm:spPr/>
      <dgm:t>
        <a:bodyPr/>
        <a:lstStyle/>
        <a:p>
          <a:endParaRPr lang="fr-FR"/>
        </a:p>
      </dgm:t>
    </dgm:pt>
    <dgm:pt modelId="{73DCA305-8891-4A45-8F7E-8AB5DD49D3D4}">
      <dgm:prSet phldrT="[Texte]"/>
      <dgm:spPr/>
      <dgm:t>
        <a:bodyPr/>
        <a:lstStyle/>
        <a:p>
          <a:r>
            <a:rPr lang="fr-FR" dirty="0"/>
            <a:t>Recherche créative</a:t>
          </a:r>
        </a:p>
      </dgm:t>
    </dgm:pt>
    <dgm:pt modelId="{B2D1BCA3-967A-4F65-BFA6-802A32E2A7F3}" type="parTrans" cxnId="{774F6E4F-7867-406A-BCE7-8B99F6D86186}">
      <dgm:prSet/>
      <dgm:spPr/>
      <dgm:t>
        <a:bodyPr/>
        <a:lstStyle/>
        <a:p>
          <a:endParaRPr lang="fr-FR"/>
        </a:p>
      </dgm:t>
    </dgm:pt>
    <dgm:pt modelId="{73E2F6FB-A68C-4443-A62D-D66F3AD0FDA0}" type="sibTrans" cxnId="{774F6E4F-7867-406A-BCE7-8B99F6D86186}">
      <dgm:prSet/>
      <dgm:spPr/>
      <dgm:t>
        <a:bodyPr/>
        <a:lstStyle/>
        <a:p>
          <a:endParaRPr lang="fr-FR"/>
        </a:p>
      </dgm:t>
    </dgm:pt>
    <dgm:pt modelId="{097E0A4D-B321-4AAB-9787-BA5141AF45AA}" type="pres">
      <dgm:prSet presAssocID="{E430902E-BEA2-492F-98B5-A7BBF22094CE}" presName="linear" presStyleCnt="0">
        <dgm:presLayoutVars>
          <dgm:dir/>
          <dgm:animLvl val="lvl"/>
          <dgm:resizeHandles val="exact"/>
        </dgm:presLayoutVars>
      </dgm:prSet>
      <dgm:spPr/>
    </dgm:pt>
    <dgm:pt modelId="{7A49942B-F4A2-4C8D-9C70-2D412C584354}" type="pres">
      <dgm:prSet presAssocID="{1C6D710E-095A-42E2-AA3A-D83E421DFCE9}" presName="parentLin" presStyleCnt="0"/>
      <dgm:spPr/>
    </dgm:pt>
    <dgm:pt modelId="{29ACD918-D125-4ABC-BB55-D0EC5A090A02}" type="pres">
      <dgm:prSet presAssocID="{1C6D710E-095A-42E2-AA3A-D83E421DFCE9}" presName="parentLeftMargin" presStyleLbl="node1" presStyleIdx="0" presStyleCnt="5"/>
      <dgm:spPr/>
    </dgm:pt>
    <dgm:pt modelId="{81F57875-4D44-4CC1-9A6E-F3A8C37BD5B7}" type="pres">
      <dgm:prSet presAssocID="{1C6D710E-095A-42E2-AA3A-D83E421DFCE9}" presName="parentText" presStyleLbl="node1" presStyleIdx="0" presStyleCnt="5">
        <dgm:presLayoutVars>
          <dgm:chMax val="0"/>
          <dgm:bulletEnabled val="1"/>
        </dgm:presLayoutVars>
      </dgm:prSet>
      <dgm:spPr/>
    </dgm:pt>
    <dgm:pt modelId="{14DE9CB1-7065-43A3-9EB5-3007C8656442}" type="pres">
      <dgm:prSet presAssocID="{1C6D710E-095A-42E2-AA3A-D83E421DFCE9}" presName="negativeSpace" presStyleCnt="0"/>
      <dgm:spPr/>
    </dgm:pt>
    <dgm:pt modelId="{05A27DE4-C651-4A1A-9A3B-F19018073CF7}" type="pres">
      <dgm:prSet presAssocID="{1C6D710E-095A-42E2-AA3A-D83E421DFCE9}" presName="childText" presStyleLbl="conFgAcc1" presStyleIdx="0" presStyleCnt="5">
        <dgm:presLayoutVars>
          <dgm:bulletEnabled val="1"/>
        </dgm:presLayoutVars>
      </dgm:prSet>
      <dgm:spPr/>
    </dgm:pt>
    <dgm:pt modelId="{580A3053-736B-427E-AD68-632193D3D4C9}" type="pres">
      <dgm:prSet presAssocID="{C88E7692-B346-45BC-AAA8-8F83F8E4F718}" presName="spaceBetweenRectangles" presStyleCnt="0"/>
      <dgm:spPr/>
    </dgm:pt>
    <dgm:pt modelId="{EBDF196E-CC45-4567-BD1A-C7745B195B98}" type="pres">
      <dgm:prSet presAssocID="{8B7AE968-A38A-46D5-A4A0-9400C4E6F72B}" presName="parentLin" presStyleCnt="0"/>
      <dgm:spPr/>
    </dgm:pt>
    <dgm:pt modelId="{CDD4F1E6-58B6-4ECA-A1BC-4FE99ECA7EF4}" type="pres">
      <dgm:prSet presAssocID="{8B7AE968-A38A-46D5-A4A0-9400C4E6F72B}" presName="parentLeftMargin" presStyleLbl="node1" presStyleIdx="0" presStyleCnt="5"/>
      <dgm:spPr/>
    </dgm:pt>
    <dgm:pt modelId="{6C97478C-3FDB-48FF-A460-8165351F1F16}" type="pres">
      <dgm:prSet presAssocID="{8B7AE968-A38A-46D5-A4A0-9400C4E6F72B}" presName="parentText" presStyleLbl="node1" presStyleIdx="1" presStyleCnt="5">
        <dgm:presLayoutVars>
          <dgm:chMax val="0"/>
          <dgm:bulletEnabled val="1"/>
        </dgm:presLayoutVars>
      </dgm:prSet>
      <dgm:spPr/>
    </dgm:pt>
    <dgm:pt modelId="{BCE66567-AFD4-4B1C-A63E-4C27927AE0D9}" type="pres">
      <dgm:prSet presAssocID="{8B7AE968-A38A-46D5-A4A0-9400C4E6F72B}" presName="negativeSpace" presStyleCnt="0"/>
      <dgm:spPr/>
    </dgm:pt>
    <dgm:pt modelId="{FBEEF713-53CB-4676-B12A-3CBA4A4274DE}" type="pres">
      <dgm:prSet presAssocID="{8B7AE968-A38A-46D5-A4A0-9400C4E6F72B}" presName="childText" presStyleLbl="conFgAcc1" presStyleIdx="1" presStyleCnt="5">
        <dgm:presLayoutVars>
          <dgm:bulletEnabled val="1"/>
        </dgm:presLayoutVars>
      </dgm:prSet>
      <dgm:spPr/>
    </dgm:pt>
    <dgm:pt modelId="{3343A5ED-A763-49B0-95BB-AAB169B30B9F}" type="pres">
      <dgm:prSet presAssocID="{B40E4033-A7D4-4048-9BA8-31DBCA95C777}" presName="spaceBetweenRectangles" presStyleCnt="0"/>
      <dgm:spPr/>
    </dgm:pt>
    <dgm:pt modelId="{3BB3A6E9-ECC1-4080-AD9D-48362AB21624}" type="pres">
      <dgm:prSet presAssocID="{6E7E616F-15E3-4C22-88C7-33EB28F58A95}" presName="parentLin" presStyleCnt="0"/>
      <dgm:spPr/>
    </dgm:pt>
    <dgm:pt modelId="{5DA4313C-1D44-4666-8FFC-27C1F4F4E9D5}" type="pres">
      <dgm:prSet presAssocID="{6E7E616F-15E3-4C22-88C7-33EB28F58A95}" presName="parentLeftMargin" presStyleLbl="node1" presStyleIdx="1" presStyleCnt="5"/>
      <dgm:spPr/>
    </dgm:pt>
    <dgm:pt modelId="{0C66C325-970B-4537-829A-19CAB979FCB7}" type="pres">
      <dgm:prSet presAssocID="{6E7E616F-15E3-4C22-88C7-33EB28F58A95}" presName="parentText" presStyleLbl="node1" presStyleIdx="2" presStyleCnt="5">
        <dgm:presLayoutVars>
          <dgm:chMax val="0"/>
          <dgm:bulletEnabled val="1"/>
        </dgm:presLayoutVars>
      </dgm:prSet>
      <dgm:spPr/>
    </dgm:pt>
    <dgm:pt modelId="{36099809-8295-4239-AC36-4A65AB964331}" type="pres">
      <dgm:prSet presAssocID="{6E7E616F-15E3-4C22-88C7-33EB28F58A95}" presName="negativeSpace" presStyleCnt="0"/>
      <dgm:spPr/>
    </dgm:pt>
    <dgm:pt modelId="{8A2CDDB9-4658-40B3-9D07-FA8822A3454E}" type="pres">
      <dgm:prSet presAssocID="{6E7E616F-15E3-4C22-88C7-33EB28F58A95}" presName="childText" presStyleLbl="conFgAcc1" presStyleIdx="2" presStyleCnt="5">
        <dgm:presLayoutVars>
          <dgm:bulletEnabled val="1"/>
        </dgm:presLayoutVars>
      </dgm:prSet>
      <dgm:spPr/>
    </dgm:pt>
    <dgm:pt modelId="{BEDD4960-3464-44C3-B15F-469999E3B02C}" type="pres">
      <dgm:prSet presAssocID="{BABB2ADA-F3D0-4936-AAD4-55B2608DFC20}" presName="spaceBetweenRectangles" presStyleCnt="0"/>
      <dgm:spPr/>
    </dgm:pt>
    <dgm:pt modelId="{852DD9B6-A858-4210-B40E-BB612A4FCE01}" type="pres">
      <dgm:prSet presAssocID="{BF0FF86B-A140-4F30-ADEB-BC3E992356C8}" presName="parentLin" presStyleCnt="0"/>
      <dgm:spPr/>
    </dgm:pt>
    <dgm:pt modelId="{8424C991-8785-4963-AE4F-FE63F490670A}" type="pres">
      <dgm:prSet presAssocID="{BF0FF86B-A140-4F30-ADEB-BC3E992356C8}" presName="parentLeftMargin" presStyleLbl="node1" presStyleIdx="2" presStyleCnt="5"/>
      <dgm:spPr/>
    </dgm:pt>
    <dgm:pt modelId="{E72E0BFF-753C-4041-9969-7655DCE80CFD}" type="pres">
      <dgm:prSet presAssocID="{BF0FF86B-A140-4F30-ADEB-BC3E992356C8}" presName="parentText" presStyleLbl="node1" presStyleIdx="3" presStyleCnt="5">
        <dgm:presLayoutVars>
          <dgm:chMax val="0"/>
          <dgm:bulletEnabled val="1"/>
        </dgm:presLayoutVars>
      </dgm:prSet>
      <dgm:spPr/>
    </dgm:pt>
    <dgm:pt modelId="{14D23F85-5D90-4831-BAE8-8CA6338F032B}" type="pres">
      <dgm:prSet presAssocID="{BF0FF86B-A140-4F30-ADEB-BC3E992356C8}" presName="negativeSpace" presStyleCnt="0"/>
      <dgm:spPr/>
    </dgm:pt>
    <dgm:pt modelId="{734984B2-7E2C-415D-9783-0BB33AF498EF}" type="pres">
      <dgm:prSet presAssocID="{BF0FF86B-A140-4F30-ADEB-BC3E992356C8}" presName="childText" presStyleLbl="conFgAcc1" presStyleIdx="3" presStyleCnt="5">
        <dgm:presLayoutVars>
          <dgm:bulletEnabled val="1"/>
        </dgm:presLayoutVars>
      </dgm:prSet>
      <dgm:spPr/>
    </dgm:pt>
    <dgm:pt modelId="{188C4E78-2B3C-48EE-8A81-CA6C14088798}" type="pres">
      <dgm:prSet presAssocID="{1054E31D-2C60-46AA-8E52-F514FB4151B0}" presName="spaceBetweenRectangles" presStyleCnt="0"/>
      <dgm:spPr/>
    </dgm:pt>
    <dgm:pt modelId="{F4DF72F1-6B56-46AA-AAF8-9DD1767D6ABA}" type="pres">
      <dgm:prSet presAssocID="{73DCA305-8891-4A45-8F7E-8AB5DD49D3D4}" presName="parentLin" presStyleCnt="0"/>
      <dgm:spPr/>
    </dgm:pt>
    <dgm:pt modelId="{006D5B95-623F-4EA6-9B70-F9A08286A17C}" type="pres">
      <dgm:prSet presAssocID="{73DCA305-8891-4A45-8F7E-8AB5DD49D3D4}" presName="parentLeftMargin" presStyleLbl="node1" presStyleIdx="3" presStyleCnt="5"/>
      <dgm:spPr/>
    </dgm:pt>
    <dgm:pt modelId="{53EA6D20-6081-4BF5-B1AD-3437B0D2E400}" type="pres">
      <dgm:prSet presAssocID="{73DCA305-8891-4A45-8F7E-8AB5DD49D3D4}" presName="parentText" presStyleLbl="node1" presStyleIdx="4" presStyleCnt="5">
        <dgm:presLayoutVars>
          <dgm:chMax val="0"/>
          <dgm:bulletEnabled val="1"/>
        </dgm:presLayoutVars>
      </dgm:prSet>
      <dgm:spPr/>
    </dgm:pt>
    <dgm:pt modelId="{897215A1-F4C7-4516-AD16-9C72CCD07897}" type="pres">
      <dgm:prSet presAssocID="{73DCA305-8891-4A45-8F7E-8AB5DD49D3D4}" presName="negativeSpace" presStyleCnt="0"/>
      <dgm:spPr/>
    </dgm:pt>
    <dgm:pt modelId="{6F12191D-3100-4485-90A9-3269D57516E6}" type="pres">
      <dgm:prSet presAssocID="{73DCA305-8891-4A45-8F7E-8AB5DD49D3D4}" presName="childText" presStyleLbl="conFgAcc1" presStyleIdx="4" presStyleCnt="5">
        <dgm:presLayoutVars>
          <dgm:bulletEnabled val="1"/>
        </dgm:presLayoutVars>
      </dgm:prSet>
      <dgm:spPr/>
    </dgm:pt>
  </dgm:ptLst>
  <dgm:cxnLst>
    <dgm:cxn modelId="{92DD0810-31CF-4989-B7AA-039B47FA2BA7}" type="presOf" srcId="{73DCA305-8891-4A45-8F7E-8AB5DD49D3D4}" destId="{53EA6D20-6081-4BF5-B1AD-3437B0D2E400}" srcOrd="1" destOrd="0" presId="urn:microsoft.com/office/officeart/2005/8/layout/list1"/>
    <dgm:cxn modelId="{F108F613-764F-4187-98DB-73232E659F46}" type="presOf" srcId="{8B7AE968-A38A-46D5-A4A0-9400C4E6F72B}" destId="{6C97478C-3FDB-48FF-A460-8165351F1F16}" srcOrd="1" destOrd="0" presId="urn:microsoft.com/office/officeart/2005/8/layout/list1"/>
    <dgm:cxn modelId="{BF3AA81E-B238-4AB0-8F42-30884A68CF48}" type="presOf" srcId="{73DCA305-8891-4A45-8F7E-8AB5DD49D3D4}" destId="{006D5B95-623F-4EA6-9B70-F9A08286A17C}" srcOrd="0" destOrd="0" presId="urn:microsoft.com/office/officeart/2005/8/layout/list1"/>
    <dgm:cxn modelId="{AF549F2C-8CE6-47C4-B2E4-D17F6C03E30B}" srcId="{E430902E-BEA2-492F-98B5-A7BBF22094CE}" destId="{8B7AE968-A38A-46D5-A4A0-9400C4E6F72B}" srcOrd="1" destOrd="0" parTransId="{E76EEDA0-C300-404A-A650-D500ABB207DA}" sibTransId="{B40E4033-A7D4-4048-9BA8-31DBCA95C777}"/>
    <dgm:cxn modelId="{DA3FE035-6CC0-436D-883F-DFB9646F5AE6}" type="presOf" srcId="{8B7AE968-A38A-46D5-A4A0-9400C4E6F72B}" destId="{CDD4F1E6-58B6-4ECA-A1BC-4FE99ECA7EF4}" srcOrd="0" destOrd="0" presId="urn:microsoft.com/office/officeart/2005/8/layout/list1"/>
    <dgm:cxn modelId="{C52D575F-7999-40BC-A2EC-526B49A99534}" srcId="{E430902E-BEA2-492F-98B5-A7BBF22094CE}" destId="{BF0FF86B-A140-4F30-ADEB-BC3E992356C8}" srcOrd="3" destOrd="0" parTransId="{A9335D5D-5472-4B78-AD16-F5DAE85E508A}" sibTransId="{1054E31D-2C60-46AA-8E52-F514FB4151B0}"/>
    <dgm:cxn modelId="{774F6E4F-7867-406A-BCE7-8B99F6D86186}" srcId="{E430902E-BEA2-492F-98B5-A7BBF22094CE}" destId="{73DCA305-8891-4A45-8F7E-8AB5DD49D3D4}" srcOrd="4" destOrd="0" parTransId="{B2D1BCA3-967A-4F65-BFA6-802A32E2A7F3}" sibTransId="{73E2F6FB-A68C-4443-A62D-D66F3AD0FDA0}"/>
    <dgm:cxn modelId="{23E2B978-13BA-433C-A0D4-4B16EAD550D3}" srcId="{E430902E-BEA2-492F-98B5-A7BBF22094CE}" destId="{6E7E616F-15E3-4C22-88C7-33EB28F58A95}" srcOrd="2" destOrd="0" parTransId="{8C079E5E-3C7C-41B0-B023-79F0FDC3FEAF}" sibTransId="{BABB2ADA-F3D0-4936-AAD4-55B2608DFC20}"/>
    <dgm:cxn modelId="{2C35E47B-B016-45D2-A7A9-48C5531F686E}" type="presOf" srcId="{E430902E-BEA2-492F-98B5-A7BBF22094CE}" destId="{097E0A4D-B321-4AAB-9787-BA5141AF45AA}" srcOrd="0" destOrd="0" presId="urn:microsoft.com/office/officeart/2005/8/layout/list1"/>
    <dgm:cxn modelId="{09D5157C-5CF7-4DF2-8C65-2FB27FB0D8C4}" type="presOf" srcId="{6E7E616F-15E3-4C22-88C7-33EB28F58A95}" destId="{5DA4313C-1D44-4666-8FFC-27C1F4F4E9D5}" srcOrd="0" destOrd="0" presId="urn:microsoft.com/office/officeart/2005/8/layout/list1"/>
    <dgm:cxn modelId="{28F57482-C9F7-457E-9B39-17110C968333}" type="presOf" srcId="{BF0FF86B-A140-4F30-ADEB-BC3E992356C8}" destId="{8424C991-8785-4963-AE4F-FE63F490670A}" srcOrd="0" destOrd="0" presId="urn:microsoft.com/office/officeart/2005/8/layout/list1"/>
    <dgm:cxn modelId="{FB51BC92-F8B6-4E01-BB27-A3FF6ED58F02}" type="presOf" srcId="{BF0FF86B-A140-4F30-ADEB-BC3E992356C8}" destId="{E72E0BFF-753C-4041-9969-7655DCE80CFD}" srcOrd="1" destOrd="0" presId="urn:microsoft.com/office/officeart/2005/8/layout/list1"/>
    <dgm:cxn modelId="{44D81A9D-C000-4CAE-8587-3A99FCC9694E}" type="presOf" srcId="{1C6D710E-095A-42E2-AA3A-D83E421DFCE9}" destId="{29ACD918-D125-4ABC-BB55-D0EC5A090A02}" srcOrd="0" destOrd="0" presId="urn:microsoft.com/office/officeart/2005/8/layout/list1"/>
    <dgm:cxn modelId="{8364B6DA-3CC3-4D58-A58E-CE563262673F}" srcId="{E430902E-BEA2-492F-98B5-A7BBF22094CE}" destId="{1C6D710E-095A-42E2-AA3A-D83E421DFCE9}" srcOrd="0" destOrd="0" parTransId="{914E1027-5FD8-4FAB-A384-D58435F35B1F}" sibTransId="{C88E7692-B346-45BC-AAA8-8F83F8E4F718}"/>
    <dgm:cxn modelId="{9FC2BDEE-9493-4756-A45A-0EB62DB057C8}" type="presOf" srcId="{6E7E616F-15E3-4C22-88C7-33EB28F58A95}" destId="{0C66C325-970B-4537-829A-19CAB979FCB7}" srcOrd="1" destOrd="0" presId="urn:microsoft.com/office/officeart/2005/8/layout/list1"/>
    <dgm:cxn modelId="{169BBAFD-1E20-422E-A2FC-A38511C22F27}" type="presOf" srcId="{1C6D710E-095A-42E2-AA3A-D83E421DFCE9}" destId="{81F57875-4D44-4CC1-9A6E-F3A8C37BD5B7}" srcOrd="1" destOrd="0" presId="urn:microsoft.com/office/officeart/2005/8/layout/list1"/>
    <dgm:cxn modelId="{0C94D8C8-0B3D-4C0C-A31C-9549EEF862AA}" type="presParOf" srcId="{097E0A4D-B321-4AAB-9787-BA5141AF45AA}" destId="{7A49942B-F4A2-4C8D-9C70-2D412C584354}" srcOrd="0" destOrd="0" presId="urn:microsoft.com/office/officeart/2005/8/layout/list1"/>
    <dgm:cxn modelId="{86A5AAD5-9074-4869-A5D9-E368FD9006EE}" type="presParOf" srcId="{7A49942B-F4A2-4C8D-9C70-2D412C584354}" destId="{29ACD918-D125-4ABC-BB55-D0EC5A090A02}" srcOrd="0" destOrd="0" presId="urn:microsoft.com/office/officeart/2005/8/layout/list1"/>
    <dgm:cxn modelId="{4219249E-2158-4B0A-8253-773F2FB65356}" type="presParOf" srcId="{7A49942B-F4A2-4C8D-9C70-2D412C584354}" destId="{81F57875-4D44-4CC1-9A6E-F3A8C37BD5B7}" srcOrd="1" destOrd="0" presId="urn:microsoft.com/office/officeart/2005/8/layout/list1"/>
    <dgm:cxn modelId="{15DBEF57-B8F3-413A-B189-9B9597678FF3}" type="presParOf" srcId="{097E0A4D-B321-4AAB-9787-BA5141AF45AA}" destId="{14DE9CB1-7065-43A3-9EB5-3007C8656442}" srcOrd="1" destOrd="0" presId="urn:microsoft.com/office/officeart/2005/8/layout/list1"/>
    <dgm:cxn modelId="{A9FC988D-E650-4967-8919-2F732B7ED932}" type="presParOf" srcId="{097E0A4D-B321-4AAB-9787-BA5141AF45AA}" destId="{05A27DE4-C651-4A1A-9A3B-F19018073CF7}" srcOrd="2" destOrd="0" presId="urn:microsoft.com/office/officeart/2005/8/layout/list1"/>
    <dgm:cxn modelId="{14BEE3FA-AD24-45FD-9EF2-E66A700628A2}" type="presParOf" srcId="{097E0A4D-B321-4AAB-9787-BA5141AF45AA}" destId="{580A3053-736B-427E-AD68-632193D3D4C9}" srcOrd="3" destOrd="0" presId="urn:microsoft.com/office/officeart/2005/8/layout/list1"/>
    <dgm:cxn modelId="{937246FE-5217-409E-8464-881217A43B5C}" type="presParOf" srcId="{097E0A4D-B321-4AAB-9787-BA5141AF45AA}" destId="{EBDF196E-CC45-4567-BD1A-C7745B195B98}" srcOrd="4" destOrd="0" presId="urn:microsoft.com/office/officeart/2005/8/layout/list1"/>
    <dgm:cxn modelId="{C79606BE-ACC8-48A0-8EC4-D11D59C41B65}" type="presParOf" srcId="{EBDF196E-CC45-4567-BD1A-C7745B195B98}" destId="{CDD4F1E6-58B6-4ECA-A1BC-4FE99ECA7EF4}" srcOrd="0" destOrd="0" presId="urn:microsoft.com/office/officeart/2005/8/layout/list1"/>
    <dgm:cxn modelId="{8398C2E6-8144-48FF-BEA4-896ABBAC113C}" type="presParOf" srcId="{EBDF196E-CC45-4567-BD1A-C7745B195B98}" destId="{6C97478C-3FDB-48FF-A460-8165351F1F16}" srcOrd="1" destOrd="0" presId="urn:microsoft.com/office/officeart/2005/8/layout/list1"/>
    <dgm:cxn modelId="{AACAF72D-C900-4913-8BF5-AF5D7A34D715}" type="presParOf" srcId="{097E0A4D-B321-4AAB-9787-BA5141AF45AA}" destId="{BCE66567-AFD4-4B1C-A63E-4C27927AE0D9}" srcOrd="5" destOrd="0" presId="urn:microsoft.com/office/officeart/2005/8/layout/list1"/>
    <dgm:cxn modelId="{BAA3AF5B-C18A-4438-8D46-C07586DFB628}" type="presParOf" srcId="{097E0A4D-B321-4AAB-9787-BA5141AF45AA}" destId="{FBEEF713-53CB-4676-B12A-3CBA4A4274DE}" srcOrd="6" destOrd="0" presId="urn:microsoft.com/office/officeart/2005/8/layout/list1"/>
    <dgm:cxn modelId="{2CDC5BBC-04E0-4191-8C41-52AF27247AA8}" type="presParOf" srcId="{097E0A4D-B321-4AAB-9787-BA5141AF45AA}" destId="{3343A5ED-A763-49B0-95BB-AAB169B30B9F}" srcOrd="7" destOrd="0" presId="urn:microsoft.com/office/officeart/2005/8/layout/list1"/>
    <dgm:cxn modelId="{F10C9941-4578-4300-A0A4-9783CFCB5494}" type="presParOf" srcId="{097E0A4D-B321-4AAB-9787-BA5141AF45AA}" destId="{3BB3A6E9-ECC1-4080-AD9D-48362AB21624}" srcOrd="8" destOrd="0" presId="urn:microsoft.com/office/officeart/2005/8/layout/list1"/>
    <dgm:cxn modelId="{66654F44-FDDD-4B32-B588-BDC6B85CA652}" type="presParOf" srcId="{3BB3A6E9-ECC1-4080-AD9D-48362AB21624}" destId="{5DA4313C-1D44-4666-8FFC-27C1F4F4E9D5}" srcOrd="0" destOrd="0" presId="urn:microsoft.com/office/officeart/2005/8/layout/list1"/>
    <dgm:cxn modelId="{D8308973-B457-467C-9FA4-D48415C096EB}" type="presParOf" srcId="{3BB3A6E9-ECC1-4080-AD9D-48362AB21624}" destId="{0C66C325-970B-4537-829A-19CAB979FCB7}" srcOrd="1" destOrd="0" presId="urn:microsoft.com/office/officeart/2005/8/layout/list1"/>
    <dgm:cxn modelId="{B07F55AB-140F-4295-9462-76947E716906}" type="presParOf" srcId="{097E0A4D-B321-4AAB-9787-BA5141AF45AA}" destId="{36099809-8295-4239-AC36-4A65AB964331}" srcOrd="9" destOrd="0" presId="urn:microsoft.com/office/officeart/2005/8/layout/list1"/>
    <dgm:cxn modelId="{0B0AD5D3-23CD-448B-B5E1-21760E95EA56}" type="presParOf" srcId="{097E0A4D-B321-4AAB-9787-BA5141AF45AA}" destId="{8A2CDDB9-4658-40B3-9D07-FA8822A3454E}" srcOrd="10" destOrd="0" presId="urn:microsoft.com/office/officeart/2005/8/layout/list1"/>
    <dgm:cxn modelId="{CD6A99D2-D10A-476B-9D6D-31DE53B50301}" type="presParOf" srcId="{097E0A4D-B321-4AAB-9787-BA5141AF45AA}" destId="{BEDD4960-3464-44C3-B15F-469999E3B02C}" srcOrd="11" destOrd="0" presId="urn:microsoft.com/office/officeart/2005/8/layout/list1"/>
    <dgm:cxn modelId="{EFBD2F10-2AD3-4655-AA6B-7A517865ECF5}" type="presParOf" srcId="{097E0A4D-B321-4AAB-9787-BA5141AF45AA}" destId="{852DD9B6-A858-4210-B40E-BB612A4FCE01}" srcOrd="12" destOrd="0" presId="urn:microsoft.com/office/officeart/2005/8/layout/list1"/>
    <dgm:cxn modelId="{C6F8E905-C389-4F72-A821-C5995F596B2A}" type="presParOf" srcId="{852DD9B6-A858-4210-B40E-BB612A4FCE01}" destId="{8424C991-8785-4963-AE4F-FE63F490670A}" srcOrd="0" destOrd="0" presId="urn:microsoft.com/office/officeart/2005/8/layout/list1"/>
    <dgm:cxn modelId="{88BE79FF-EAC9-48BA-9C2E-C1B5554AB56F}" type="presParOf" srcId="{852DD9B6-A858-4210-B40E-BB612A4FCE01}" destId="{E72E0BFF-753C-4041-9969-7655DCE80CFD}" srcOrd="1" destOrd="0" presId="urn:microsoft.com/office/officeart/2005/8/layout/list1"/>
    <dgm:cxn modelId="{24A2D105-DC11-4BC7-8567-42ABF09EE3CE}" type="presParOf" srcId="{097E0A4D-B321-4AAB-9787-BA5141AF45AA}" destId="{14D23F85-5D90-4831-BAE8-8CA6338F032B}" srcOrd="13" destOrd="0" presId="urn:microsoft.com/office/officeart/2005/8/layout/list1"/>
    <dgm:cxn modelId="{860947E5-4010-4B85-B544-5DB98B04E830}" type="presParOf" srcId="{097E0A4D-B321-4AAB-9787-BA5141AF45AA}" destId="{734984B2-7E2C-415D-9783-0BB33AF498EF}" srcOrd="14" destOrd="0" presId="urn:microsoft.com/office/officeart/2005/8/layout/list1"/>
    <dgm:cxn modelId="{C6F8E403-443C-409A-9A45-3DC2B3D95FCB}" type="presParOf" srcId="{097E0A4D-B321-4AAB-9787-BA5141AF45AA}" destId="{188C4E78-2B3C-48EE-8A81-CA6C14088798}" srcOrd="15" destOrd="0" presId="urn:microsoft.com/office/officeart/2005/8/layout/list1"/>
    <dgm:cxn modelId="{F49704FA-90F2-478C-9F41-C573BE4FACE7}" type="presParOf" srcId="{097E0A4D-B321-4AAB-9787-BA5141AF45AA}" destId="{F4DF72F1-6B56-46AA-AAF8-9DD1767D6ABA}" srcOrd="16" destOrd="0" presId="urn:microsoft.com/office/officeart/2005/8/layout/list1"/>
    <dgm:cxn modelId="{4F01A7EC-E707-4656-B060-47FB9A64926C}" type="presParOf" srcId="{F4DF72F1-6B56-46AA-AAF8-9DD1767D6ABA}" destId="{006D5B95-623F-4EA6-9B70-F9A08286A17C}" srcOrd="0" destOrd="0" presId="urn:microsoft.com/office/officeart/2005/8/layout/list1"/>
    <dgm:cxn modelId="{0800A354-0AB9-41BC-9657-A217C1AFD7F1}" type="presParOf" srcId="{F4DF72F1-6B56-46AA-AAF8-9DD1767D6ABA}" destId="{53EA6D20-6081-4BF5-B1AD-3437B0D2E400}" srcOrd="1" destOrd="0" presId="urn:microsoft.com/office/officeart/2005/8/layout/list1"/>
    <dgm:cxn modelId="{88FD4CBA-77F2-4BD3-B6D7-FD295E6229D4}" type="presParOf" srcId="{097E0A4D-B321-4AAB-9787-BA5141AF45AA}" destId="{897215A1-F4C7-4516-AD16-9C72CCD07897}" srcOrd="17" destOrd="0" presId="urn:microsoft.com/office/officeart/2005/8/layout/list1"/>
    <dgm:cxn modelId="{E0D46F4F-143D-404D-ABBB-01379D864B83}" type="presParOf" srcId="{097E0A4D-B321-4AAB-9787-BA5141AF45AA}" destId="{6F12191D-3100-4485-90A9-3269D57516E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D3ED4-9B2B-4C44-B80C-CB25E509DFDF}" type="doc">
      <dgm:prSet loTypeId="urn:microsoft.com/office/officeart/2005/8/layout/StepDownProcess" loCatId="process" qsTypeId="urn:microsoft.com/office/officeart/2005/8/quickstyle/simple1" qsCatId="simple" csTypeId="urn:microsoft.com/office/officeart/2005/8/colors/accent1_1" csCatId="accent1" phldr="1"/>
      <dgm:spPr/>
      <dgm:t>
        <a:bodyPr/>
        <a:lstStyle/>
        <a:p>
          <a:endParaRPr lang="fr-FR"/>
        </a:p>
      </dgm:t>
    </dgm:pt>
    <dgm:pt modelId="{FAA7C3C1-15C0-4B7F-BC94-8EE88A454599}">
      <dgm:prSet phldrT="[Texte]"/>
      <dgm:spPr/>
      <dgm:t>
        <a:bodyPr/>
        <a:lstStyle/>
        <a:p>
          <a:r>
            <a:rPr lang="fr-FR" dirty="0"/>
            <a:t>Délimiter le problème </a:t>
          </a:r>
        </a:p>
      </dgm:t>
    </dgm:pt>
    <dgm:pt modelId="{B2C44269-6944-4381-87BE-07FCF40FA38D}" type="parTrans" cxnId="{96C8DFEA-E9C1-4D59-B50C-83FA356F647D}">
      <dgm:prSet/>
      <dgm:spPr/>
      <dgm:t>
        <a:bodyPr/>
        <a:lstStyle/>
        <a:p>
          <a:endParaRPr lang="fr-FR"/>
        </a:p>
      </dgm:t>
    </dgm:pt>
    <dgm:pt modelId="{92BC5301-3B6B-4F36-9039-A5FA584C308D}" type="sibTrans" cxnId="{96C8DFEA-E9C1-4D59-B50C-83FA356F647D}">
      <dgm:prSet/>
      <dgm:spPr/>
      <dgm:t>
        <a:bodyPr/>
        <a:lstStyle/>
        <a:p>
          <a:endParaRPr lang="fr-FR"/>
        </a:p>
      </dgm:t>
    </dgm:pt>
    <dgm:pt modelId="{6CD7817C-0197-49B3-9257-73CF31BA629C}">
      <dgm:prSet phldrT="[Texte]"/>
      <dgm:spPr/>
      <dgm:t>
        <a:bodyPr/>
        <a:lstStyle/>
        <a:p>
          <a:r>
            <a:rPr lang="fr-FR" dirty="0"/>
            <a:t>Formuler l’hypothèse </a:t>
          </a:r>
        </a:p>
      </dgm:t>
    </dgm:pt>
    <dgm:pt modelId="{639ED1F8-CE9A-4E8D-BF88-6D71A14C9E18}" type="parTrans" cxnId="{1C50BA96-662D-4C45-923B-8F4424298556}">
      <dgm:prSet/>
      <dgm:spPr/>
      <dgm:t>
        <a:bodyPr/>
        <a:lstStyle/>
        <a:p>
          <a:endParaRPr lang="fr-FR"/>
        </a:p>
      </dgm:t>
    </dgm:pt>
    <dgm:pt modelId="{CB2BC91A-D6E6-4BD8-9B5A-96465F16036A}" type="sibTrans" cxnId="{1C50BA96-662D-4C45-923B-8F4424298556}">
      <dgm:prSet/>
      <dgm:spPr/>
      <dgm:t>
        <a:bodyPr/>
        <a:lstStyle/>
        <a:p>
          <a:endParaRPr lang="fr-FR"/>
        </a:p>
      </dgm:t>
    </dgm:pt>
    <dgm:pt modelId="{684FFB9F-C513-4B78-AC5D-E7A40370ACE8}">
      <dgm:prSet phldrT="[Texte]"/>
      <dgm:spPr/>
      <dgm:t>
        <a:bodyPr/>
        <a:lstStyle/>
        <a:p>
          <a:r>
            <a:rPr lang="fr-FR" dirty="0"/>
            <a:t>Recueillir les données</a:t>
          </a:r>
        </a:p>
      </dgm:t>
    </dgm:pt>
    <dgm:pt modelId="{65E036D0-2AD2-449A-9B07-B1B99C41BE5C}" type="parTrans" cxnId="{06029704-174F-463C-B9C7-F76F322A6E99}">
      <dgm:prSet/>
      <dgm:spPr/>
      <dgm:t>
        <a:bodyPr/>
        <a:lstStyle/>
        <a:p>
          <a:endParaRPr lang="fr-FR"/>
        </a:p>
      </dgm:t>
    </dgm:pt>
    <dgm:pt modelId="{8E67ACE1-8EE0-4B14-8D5D-7FD55EFA5466}" type="sibTrans" cxnId="{06029704-174F-463C-B9C7-F76F322A6E99}">
      <dgm:prSet/>
      <dgm:spPr/>
      <dgm:t>
        <a:bodyPr/>
        <a:lstStyle/>
        <a:p>
          <a:endParaRPr lang="fr-FR"/>
        </a:p>
      </dgm:t>
    </dgm:pt>
    <dgm:pt modelId="{6921BEFF-1CAC-48F8-A4F4-CE778E8EFB48}">
      <dgm:prSet phldrT="[Texte]"/>
      <dgm:spPr/>
      <dgm:t>
        <a:bodyPr/>
        <a:lstStyle/>
        <a:p>
          <a:r>
            <a:rPr lang="fr-FR" dirty="0"/>
            <a:t>Analyse et interpréter les résultats</a:t>
          </a:r>
        </a:p>
      </dgm:t>
    </dgm:pt>
    <dgm:pt modelId="{041B593C-9C63-4740-B5A8-22D40E436F0A}" type="parTrans" cxnId="{EB406C7D-221F-4B77-BEA3-E3F28ADCF21F}">
      <dgm:prSet/>
      <dgm:spPr/>
      <dgm:t>
        <a:bodyPr/>
        <a:lstStyle/>
        <a:p>
          <a:endParaRPr lang="fr-FR"/>
        </a:p>
      </dgm:t>
    </dgm:pt>
    <dgm:pt modelId="{7E76B30B-FEFD-4B81-AAF9-15B1F58FCDDA}" type="sibTrans" cxnId="{EB406C7D-221F-4B77-BEA3-E3F28ADCF21F}">
      <dgm:prSet/>
      <dgm:spPr/>
      <dgm:t>
        <a:bodyPr/>
        <a:lstStyle/>
        <a:p>
          <a:endParaRPr lang="fr-FR"/>
        </a:p>
      </dgm:t>
    </dgm:pt>
    <dgm:pt modelId="{156325B4-714A-46BC-B104-60F83A81A087}" type="pres">
      <dgm:prSet presAssocID="{76AD3ED4-9B2B-4C44-B80C-CB25E509DFDF}" presName="rootnode" presStyleCnt="0">
        <dgm:presLayoutVars>
          <dgm:chMax/>
          <dgm:chPref/>
          <dgm:dir/>
          <dgm:animLvl val="lvl"/>
        </dgm:presLayoutVars>
      </dgm:prSet>
      <dgm:spPr/>
    </dgm:pt>
    <dgm:pt modelId="{C0BD76F4-3CF5-4247-8424-C1325B63A245}" type="pres">
      <dgm:prSet presAssocID="{FAA7C3C1-15C0-4B7F-BC94-8EE88A454599}" presName="composite" presStyleCnt="0"/>
      <dgm:spPr/>
    </dgm:pt>
    <dgm:pt modelId="{78B31DBE-790F-4446-ABA9-432F6F9514E1}" type="pres">
      <dgm:prSet presAssocID="{FAA7C3C1-15C0-4B7F-BC94-8EE88A454599}" presName="bentUpArrow1" presStyleLbl="alignImgPlace1" presStyleIdx="0" presStyleCnt="3"/>
      <dgm:spPr/>
    </dgm:pt>
    <dgm:pt modelId="{E2B00964-C08B-4FAF-9D2B-682B41A06C26}" type="pres">
      <dgm:prSet presAssocID="{FAA7C3C1-15C0-4B7F-BC94-8EE88A454599}" presName="ParentText" presStyleLbl="node1" presStyleIdx="0" presStyleCnt="4">
        <dgm:presLayoutVars>
          <dgm:chMax val="1"/>
          <dgm:chPref val="1"/>
          <dgm:bulletEnabled val="1"/>
        </dgm:presLayoutVars>
      </dgm:prSet>
      <dgm:spPr/>
    </dgm:pt>
    <dgm:pt modelId="{27D8DC88-65C1-47B7-A3E3-67FE5768C356}" type="pres">
      <dgm:prSet presAssocID="{FAA7C3C1-15C0-4B7F-BC94-8EE88A454599}" presName="ChildText" presStyleLbl="revTx" presStyleIdx="0" presStyleCnt="3">
        <dgm:presLayoutVars>
          <dgm:chMax val="0"/>
          <dgm:chPref val="0"/>
          <dgm:bulletEnabled val="1"/>
        </dgm:presLayoutVars>
      </dgm:prSet>
      <dgm:spPr/>
    </dgm:pt>
    <dgm:pt modelId="{91BCEFD3-2A89-45E6-816D-151501C49210}" type="pres">
      <dgm:prSet presAssocID="{92BC5301-3B6B-4F36-9039-A5FA584C308D}" presName="sibTrans" presStyleCnt="0"/>
      <dgm:spPr/>
    </dgm:pt>
    <dgm:pt modelId="{F03B1DCD-2546-48CF-B19A-B1D890045ED5}" type="pres">
      <dgm:prSet presAssocID="{6CD7817C-0197-49B3-9257-73CF31BA629C}" presName="composite" presStyleCnt="0"/>
      <dgm:spPr/>
    </dgm:pt>
    <dgm:pt modelId="{1D2FD138-5606-4F13-AD16-341758FBFD8B}" type="pres">
      <dgm:prSet presAssocID="{6CD7817C-0197-49B3-9257-73CF31BA629C}" presName="bentUpArrow1" presStyleLbl="alignImgPlace1" presStyleIdx="1" presStyleCnt="3"/>
      <dgm:spPr/>
    </dgm:pt>
    <dgm:pt modelId="{92493E98-EEE5-4358-83F4-DDEE8E0D9017}" type="pres">
      <dgm:prSet presAssocID="{6CD7817C-0197-49B3-9257-73CF31BA629C}" presName="ParentText" presStyleLbl="node1" presStyleIdx="1" presStyleCnt="4">
        <dgm:presLayoutVars>
          <dgm:chMax val="1"/>
          <dgm:chPref val="1"/>
          <dgm:bulletEnabled val="1"/>
        </dgm:presLayoutVars>
      </dgm:prSet>
      <dgm:spPr/>
    </dgm:pt>
    <dgm:pt modelId="{65AD9712-27CC-4311-8024-44B2D00E95E2}" type="pres">
      <dgm:prSet presAssocID="{6CD7817C-0197-49B3-9257-73CF31BA629C}" presName="ChildText" presStyleLbl="revTx" presStyleIdx="1" presStyleCnt="3">
        <dgm:presLayoutVars>
          <dgm:chMax val="0"/>
          <dgm:chPref val="0"/>
          <dgm:bulletEnabled val="1"/>
        </dgm:presLayoutVars>
      </dgm:prSet>
      <dgm:spPr/>
    </dgm:pt>
    <dgm:pt modelId="{50AD03C2-59B3-4524-975C-DBB46D52354A}" type="pres">
      <dgm:prSet presAssocID="{CB2BC91A-D6E6-4BD8-9B5A-96465F16036A}" presName="sibTrans" presStyleCnt="0"/>
      <dgm:spPr/>
    </dgm:pt>
    <dgm:pt modelId="{1467C247-464A-492A-ABD2-20AE201F18BA}" type="pres">
      <dgm:prSet presAssocID="{684FFB9F-C513-4B78-AC5D-E7A40370ACE8}" presName="composite" presStyleCnt="0"/>
      <dgm:spPr/>
    </dgm:pt>
    <dgm:pt modelId="{AC30C192-BD3C-47B1-A2B5-BB5487AB49D5}" type="pres">
      <dgm:prSet presAssocID="{684FFB9F-C513-4B78-AC5D-E7A40370ACE8}" presName="bentUpArrow1" presStyleLbl="alignImgPlace1" presStyleIdx="2" presStyleCnt="3"/>
      <dgm:spPr/>
    </dgm:pt>
    <dgm:pt modelId="{A2B78451-2871-476A-8B98-4D9AB5C863DA}" type="pres">
      <dgm:prSet presAssocID="{684FFB9F-C513-4B78-AC5D-E7A40370ACE8}" presName="ParentText" presStyleLbl="node1" presStyleIdx="2" presStyleCnt="4">
        <dgm:presLayoutVars>
          <dgm:chMax val="1"/>
          <dgm:chPref val="1"/>
          <dgm:bulletEnabled val="1"/>
        </dgm:presLayoutVars>
      </dgm:prSet>
      <dgm:spPr/>
    </dgm:pt>
    <dgm:pt modelId="{DCBFE643-324D-410E-A643-93ED2B546FDC}" type="pres">
      <dgm:prSet presAssocID="{684FFB9F-C513-4B78-AC5D-E7A40370ACE8}" presName="ChildText" presStyleLbl="revTx" presStyleIdx="2" presStyleCnt="3">
        <dgm:presLayoutVars>
          <dgm:chMax val="0"/>
          <dgm:chPref val="0"/>
          <dgm:bulletEnabled val="1"/>
        </dgm:presLayoutVars>
      </dgm:prSet>
      <dgm:spPr/>
    </dgm:pt>
    <dgm:pt modelId="{83A8A088-3F53-4300-82A7-110EFFC5E1C8}" type="pres">
      <dgm:prSet presAssocID="{8E67ACE1-8EE0-4B14-8D5D-7FD55EFA5466}" presName="sibTrans" presStyleCnt="0"/>
      <dgm:spPr/>
    </dgm:pt>
    <dgm:pt modelId="{15AF2FC9-D5D7-400F-A0D6-3564A993676C}" type="pres">
      <dgm:prSet presAssocID="{6921BEFF-1CAC-48F8-A4F4-CE778E8EFB48}" presName="composite" presStyleCnt="0"/>
      <dgm:spPr/>
    </dgm:pt>
    <dgm:pt modelId="{F7777ED2-7B10-4184-87F4-CED6C336E8D1}" type="pres">
      <dgm:prSet presAssocID="{6921BEFF-1CAC-48F8-A4F4-CE778E8EFB48}" presName="ParentText" presStyleLbl="node1" presStyleIdx="3" presStyleCnt="4">
        <dgm:presLayoutVars>
          <dgm:chMax val="1"/>
          <dgm:chPref val="1"/>
          <dgm:bulletEnabled val="1"/>
        </dgm:presLayoutVars>
      </dgm:prSet>
      <dgm:spPr/>
    </dgm:pt>
  </dgm:ptLst>
  <dgm:cxnLst>
    <dgm:cxn modelId="{06029704-174F-463C-B9C7-F76F322A6E99}" srcId="{76AD3ED4-9B2B-4C44-B80C-CB25E509DFDF}" destId="{684FFB9F-C513-4B78-AC5D-E7A40370ACE8}" srcOrd="2" destOrd="0" parTransId="{65E036D0-2AD2-449A-9B07-B1B99C41BE5C}" sibTransId="{8E67ACE1-8EE0-4B14-8D5D-7FD55EFA5466}"/>
    <dgm:cxn modelId="{B4376910-2E2F-4403-B4CF-A669FB9650D3}" type="presOf" srcId="{6921BEFF-1CAC-48F8-A4F4-CE778E8EFB48}" destId="{F7777ED2-7B10-4184-87F4-CED6C336E8D1}" srcOrd="0" destOrd="0" presId="urn:microsoft.com/office/officeart/2005/8/layout/StepDownProcess"/>
    <dgm:cxn modelId="{155DA927-A3D2-436E-9C73-C4B3FB29DE56}" type="presOf" srcId="{76AD3ED4-9B2B-4C44-B80C-CB25E509DFDF}" destId="{156325B4-714A-46BC-B104-60F83A81A087}" srcOrd="0" destOrd="0" presId="urn:microsoft.com/office/officeart/2005/8/layout/StepDownProcess"/>
    <dgm:cxn modelId="{4F0A1929-ACC6-4C11-9CCC-16F0FDC96CA3}" type="presOf" srcId="{6CD7817C-0197-49B3-9257-73CF31BA629C}" destId="{92493E98-EEE5-4358-83F4-DDEE8E0D9017}" srcOrd="0" destOrd="0" presId="urn:microsoft.com/office/officeart/2005/8/layout/StepDownProcess"/>
    <dgm:cxn modelId="{EB406C7D-221F-4B77-BEA3-E3F28ADCF21F}" srcId="{76AD3ED4-9B2B-4C44-B80C-CB25E509DFDF}" destId="{6921BEFF-1CAC-48F8-A4F4-CE778E8EFB48}" srcOrd="3" destOrd="0" parTransId="{041B593C-9C63-4740-B5A8-22D40E436F0A}" sibTransId="{7E76B30B-FEFD-4B81-AAF9-15B1F58FCDDA}"/>
    <dgm:cxn modelId="{1C50BA96-662D-4C45-923B-8F4424298556}" srcId="{76AD3ED4-9B2B-4C44-B80C-CB25E509DFDF}" destId="{6CD7817C-0197-49B3-9257-73CF31BA629C}" srcOrd="1" destOrd="0" parTransId="{639ED1F8-CE9A-4E8D-BF88-6D71A14C9E18}" sibTransId="{CB2BC91A-D6E6-4BD8-9B5A-96465F16036A}"/>
    <dgm:cxn modelId="{D8C8849C-C17B-4B80-879D-AC23C60971BE}" type="presOf" srcId="{684FFB9F-C513-4B78-AC5D-E7A40370ACE8}" destId="{A2B78451-2871-476A-8B98-4D9AB5C863DA}" srcOrd="0" destOrd="0" presId="urn:microsoft.com/office/officeart/2005/8/layout/StepDownProcess"/>
    <dgm:cxn modelId="{96C8DFEA-E9C1-4D59-B50C-83FA356F647D}" srcId="{76AD3ED4-9B2B-4C44-B80C-CB25E509DFDF}" destId="{FAA7C3C1-15C0-4B7F-BC94-8EE88A454599}" srcOrd="0" destOrd="0" parTransId="{B2C44269-6944-4381-87BE-07FCF40FA38D}" sibTransId="{92BC5301-3B6B-4F36-9039-A5FA584C308D}"/>
    <dgm:cxn modelId="{048A16FC-D415-4CB4-A51D-7C52C97E04A0}" type="presOf" srcId="{FAA7C3C1-15C0-4B7F-BC94-8EE88A454599}" destId="{E2B00964-C08B-4FAF-9D2B-682B41A06C26}" srcOrd="0" destOrd="0" presId="urn:microsoft.com/office/officeart/2005/8/layout/StepDownProcess"/>
    <dgm:cxn modelId="{BBBDB507-FD0E-4102-B8F6-2613E588CF46}" type="presParOf" srcId="{156325B4-714A-46BC-B104-60F83A81A087}" destId="{C0BD76F4-3CF5-4247-8424-C1325B63A245}" srcOrd="0" destOrd="0" presId="urn:microsoft.com/office/officeart/2005/8/layout/StepDownProcess"/>
    <dgm:cxn modelId="{8D2BEC84-C737-4A4A-BECA-99AE774498EE}" type="presParOf" srcId="{C0BD76F4-3CF5-4247-8424-C1325B63A245}" destId="{78B31DBE-790F-4446-ABA9-432F6F9514E1}" srcOrd="0" destOrd="0" presId="urn:microsoft.com/office/officeart/2005/8/layout/StepDownProcess"/>
    <dgm:cxn modelId="{47A68754-64B9-4D5E-82CD-5004A2869BDD}" type="presParOf" srcId="{C0BD76F4-3CF5-4247-8424-C1325B63A245}" destId="{E2B00964-C08B-4FAF-9D2B-682B41A06C26}" srcOrd="1" destOrd="0" presId="urn:microsoft.com/office/officeart/2005/8/layout/StepDownProcess"/>
    <dgm:cxn modelId="{D15C4994-3598-4FD4-A0EE-4289B3EF56E5}" type="presParOf" srcId="{C0BD76F4-3CF5-4247-8424-C1325B63A245}" destId="{27D8DC88-65C1-47B7-A3E3-67FE5768C356}" srcOrd="2" destOrd="0" presId="urn:microsoft.com/office/officeart/2005/8/layout/StepDownProcess"/>
    <dgm:cxn modelId="{51EF84DE-2BA6-422D-A357-A50B2C80559B}" type="presParOf" srcId="{156325B4-714A-46BC-B104-60F83A81A087}" destId="{91BCEFD3-2A89-45E6-816D-151501C49210}" srcOrd="1" destOrd="0" presId="urn:microsoft.com/office/officeart/2005/8/layout/StepDownProcess"/>
    <dgm:cxn modelId="{BA1B75AF-B63C-4A47-9E74-984217715596}" type="presParOf" srcId="{156325B4-714A-46BC-B104-60F83A81A087}" destId="{F03B1DCD-2546-48CF-B19A-B1D890045ED5}" srcOrd="2" destOrd="0" presId="urn:microsoft.com/office/officeart/2005/8/layout/StepDownProcess"/>
    <dgm:cxn modelId="{6BE7B33F-CBA9-484D-AD6D-C9336BB3598B}" type="presParOf" srcId="{F03B1DCD-2546-48CF-B19A-B1D890045ED5}" destId="{1D2FD138-5606-4F13-AD16-341758FBFD8B}" srcOrd="0" destOrd="0" presId="urn:microsoft.com/office/officeart/2005/8/layout/StepDownProcess"/>
    <dgm:cxn modelId="{336D4A9B-A045-465E-915F-D6DCCCB0A381}" type="presParOf" srcId="{F03B1DCD-2546-48CF-B19A-B1D890045ED5}" destId="{92493E98-EEE5-4358-83F4-DDEE8E0D9017}" srcOrd="1" destOrd="0" presId="urn:microsoft.com/office/officeart/2005/8/layout/StepDownProcess"/>
    <dgm:cxn modelId="{97E9A814-562A-4E27-9DE9-7B5FE4B33E72}" type="presParOf" srcId="{F03B1DCD-2546-48CF-B19A-B1D890045ED5}" destId="{65AD9712-27CC-4311-8024-44B2D00E95E2}" srcOrd="2" destOrd="0" presId="urn:microsoft.com/office/officeart/2005/8/layout/StepDownProcess"/>
    <dgm:cxn modelId="{566539AE-2DA1-44A9-B839-9F455E03174E}" type="presParOf" srcId="{156325B4-714A-46BC-B104-60F83A81A087}" destId="{50AD03C2-59B3-4524-975C-DBB46D52354A}" srcOrd="3" destOrd="0" presId="urn:microsoft.com/office/officeart/2005/8/layout/StepDownProcess"/>
    <dgm:cxn modelId="{70CCFA86-0393-49C9-9D72-F64050E1CFDE}" type="presParOf" srcId="{156325B4-714A-46BC-B104-60F83A81A087}" destId="{1467C247-464A-492A-ABD2-20AE201F18BA}" srcOrd="4" destOrd="0" presId="urn:microsoft.com/office/officeart/2005/8/layout/StepDownProcess"/>
    <dgm:cxn modelId="{C667F3C6-9C87-4BF1-8554-55965D2548FB}" type="presParOf" srcId="{1467C247-464A-492A-ABD2-20AE201F18BA}" destId="{AC30C192-BD3C-47B1-A2B5-BB5487AB49D5}" srcOrd="0" destOrd="0" presId="urn:microsoft.com/office/officeart/2005/8/layout/StepDownProcess"/>
    <dgm:cxn modelId="{0832BD2B-8E10-4A10-BB8E-AD556302EEC0}" type="presParOf" srcId="{1467C247-464A-492A-ABD2-20AE201F18BA}" destId="{A2B78451-2871-476A-8B98-4D9AB5C863DA}" srcOrd="1" destOrd="0" presId="urn:microsoft.com/office/officeart/2005/8/layout/StepDownProcess"/>
    <dgm:cxn modelId="{635B8ACC-7077-4282-9A1F-D999C379B48F}" type="presParOf" srcId="{1467C247-464A-492A-ABD2-20AE201F18BA}" destId="{DCBFE643-324D-410E-A643-93ED2B546FDC}" srcOrd="2" destOrd="0" presId="urn:microsoft.com/office/officeart/2005/8/layout/StepDownProcess"/>
    <dgm:cxn modelId="{30D2DF70-ADA4-4545-B664-6AF68D4044E2}" type="presParOf" srcId="{156325B4-714A-46BC-B104-60F83A81A087}" destId="{83A8A088-3F53-4300-82A7-110EFFC5E1C8}" srcOrd="5" destOrd="0" presId="urn:microsoft.com/office/officeart/2005/8/layout/StepDownProcess"/>
    <dgm:cxn modelId="{0EFAD684-D586-4D87-97FB-5E6D3F721AB8}" type="presParOf" srcId="{156325B4-714A-46BC-B104-60F83A81A087}" destId="{15AF2FC9-D5D7-400F-A0D6-3564A993676C}" srcOrd="6" destOrd="0" presId="urn:microsoft.com/office/officeart/2005/8/layout/StepDownProcess"/>
    <dgm:cxn modelId="{89BF7215-1C67-488D-9F2D-7C0687E87228}" type="presParOf" srcId="{15AF2FC9-D5D7-400F-A0D6-3564A993676C}" destId="{F7777ED2-7B10-4184-87F4-CED6C336E8D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DD434-7506-45AF-AA8C-9D85E0D2C32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FR"/>
        </a:p>
      </dgm:t>
    </dgm:pt>
    <dgm:pt modelId="{9C1CA39D-433F-488C-82A9-B9C274B92FFF}">
      <dgm:prSet phldrT="[Texte]"/>
      <dgm:spPr/>
      <dgm:t>
        <a:bodyPr/>
        <a:lstStyle/>
        <a:p>
          <a:r>
            <a:rPr lang="fr-FR" dirty="0"/>
            <a:t>Écrire le problème </a:t>
          </a:r>
        </a:p>
      </dgm:t>
    </dgm:pt>
    <dgm:pt modelId="{92DBEDDB-AC38-4D38-AD79-18A5530721BC}" type="parTrans" cxnId="{82697FAB-0041-4A82-A857-1A61CB42A7A7}">
      <dgm:prSet/>
      <dgm:spPr/>
      <dgm:t>
        <a:bodyPr/>
        <a:lstStyle/>
        <a:p>
          <a:endParaRPr lang="fr-FR"/>
        </a:p>
      </dgm:t>
    </dgm:pt>
    <dgm:pt modelId="{177145B5-3B01-4195-8A51-9A368FBC97AB}" type="sibTrans" cxnId="{82697FAB-0041-4A82-A857-1A61CB42A7A7}">
      <dgm:prSet/>
      <dgm:spPr/>
      <dgm:t>
        <a:bodyPr/>
        <a:lstStyle/>
        <a:p>
          <a:endParaRPr lang="fr-FR"/>
        </a:p>
      </dgm:t>
    </dgm:pt>
    <dgm:pt modelId="{C418A4A2-4CDD-481F-A660-5B60362C080B}">
      <dgm:prSet phldrT="[Texte]"/>
      <dgm:spPr/>
      <dgm:t>
        <a:bodyPr/>
        <a:lstStyle/>
        <a:p>
          <a:r>
            <a:rPr lang="fr-FR" dirty="0"/>
            <a:t>Consulter les sources secondaires</a:t>
          </a:r>
        </a:p>
      </dgm:t>
    </dgm:pt>
    <dgm:pt modelId="{2A759181-55C8-47E4-AE1F-43B766A80853}" type="parTrans" cxnId="{1C69CB78-6CA3-420E-A944-72ACBA57BEEB}">
      <dgm:prSet/>
      <dgm:spPr/>
      <dgm:t>
        <a:bodyPr/>
        <a:lstStyle/>
        <a:p>
          <a:endParaRPr lang="fr-FR"/>
        </a:p>
      </dgm:t>
    </dgm:pt>
    <dgm:pt modelId="{5FF00266-0D6E-4193-8557-A63F46AC8288}" type="sibTrans" cxnId="{1C69CB78-6CA3-420E-A944-72ACBA57BEEB}">
      <dgm:prSet/>
      <dgm:spPr/>
      <dgm:t>
        <a:bodyPr/>
        <a:lstStyle/>
        <a:p>
          <a:endParaRPr lang="fr-FR"/>
        </a:p>
      </dgm:t>
    </dgm:pt>
    <dgm:pt modelId="{355ABA94-0409-41DB-A19D-6836F60ABF0F}">
      <dgm:prSet phldrT="[Texte]"/>
      <dgm:spPr/>
      <dgm:t>
        <a:bodyPr/>
        <a:lstStyle/>
        <a:p>
          <a:r>
            <a:rPr lang="fr-FR" dirty="0"/>
            <a:t>Identifier les mots clés</a:t>
          </a:r>
        </a:p>
      </dgm:t>
    </dgm:pt>
    <dgm:pt modelId="{FDD2922B-D821-4938-893D-0FC0CCBC582C}" type="parTrans" cxnId="{976715B9-8EF9-4165-B30D-5B9CF4EA15DC}">
      <dgm:prSet/>
      <dgm:spPr/>
      <dgm:t>
        <a:bodyPr/>
        <a:lstStyle/>
        <a:p>
          <a:endParaRPr lang="fr-FR"/>
        </a:p>
      </dgm:t>
    </dgm:pt>
    <dgm:pt modelId="{50D4A821-80FF-4264-8604-FE71DB51C22B}" type="sibTrans" cxnId="{976715B9-8EF9-4165-B30D-5B9CF4EA15DC}">
      <dgm:prSet/>
      <dgm:spPr/>
      <dgm:t>
        <a:bodyPr/>
        <a:lstStyle/>
        <a:p>
          <a:endParaRPr lang="fr-FR"/>
        </a:p>
      </dgm:t>
    </dgm:pt>
    <dgm:pt modelId="{DA4FBCF4-FFD3-417D-ADC5-EBF37F2DC5BF}">
      <dgm:prSet phldrT="[Texte]"/>
      <dgm:spPr/>
      <dgm:t>
        <a:bodyPr/>
        <a:lstStyle/>
        <a:p>
          <a:r>
            <a:rPr lang="fr-FR" dirty="0"/>
            <a:t>Consulter les sources primaires</a:t>
          </a:r>
        </a:p>
      </dgm:t>
    </dgm:pt>
    <dgm:pt modelId="{CC8450AE-D8D9-4AD8-A706-C0361100CA4C}" type="parTrans" cxnId="{75E9D98C-CF27-415D-A230-983FC3802F4E}">
      <dgm:prSet/>
      <dgm:spPr/>
      <dgm:t>
        <a:bodyPr/>
        <a:lstStyle/>
        <a:p>
          <a:endParaRPr lang="fr-FR"/>
        </a:p>
      </dgm:t>
    </dgm:pt>
    <dgm:pt modelId="{FB6C9694-345F-4EF9-A12C-A92198E7E13D}" type="sibTrans" cxnId="{75E9D98C-CF27-415D-A230-983FC3802F4E}">
      <dgm:prSet/>
      <dgm:spPr/>
      <dgm:t>
        <a:bodyPr/>
        <a:lstStyle/>
        <a:p>
          <a:endParaRPr lang="fr-FR"/>
        </a:p>
      </dgm:t>
    </dgm:pt>
    <dgm:pt modelId="{2D14E447-13CA-485D-9465-6FA77B90ACE6}">
      <dgm:prSet phldrT="[Texte]"/>
      <dgm:spPr/>
      <dgm:t>
        <a:bodyPr/>
        <a:lstStyle/>
        <a:p>
          <a:r>
            <a:rPr lang="fr-FR" dirty="0"/>
            <a:t>Faire une analyse critique</a:t>
          </a:r>
        </a:p>
      </dgm:t>
    </dgm:pt>
    <dgm:pt modelId="{B209CDB9-01BC-430D-BDBF-8B21BBF791EB}" type="parTrans" cxnId="{5AA39DAE-276F-45BE-8C74-6F0ABDC91F60}">
      <dgm:prSet/>
      <dgm:spPr/>
      <dgm:t>
        <a:bodyPr/>
        <a:lstStyle/>
        <a:p>
          <a:endParaRPr lang="fr-FR"/>
        </a:p>
      </dgm:t>
    </dgm:pt>
    <dgm:pt modelId="{012546A7-95C6-426A-84E2-A8275CB7D522}" type="sibTrans" cxnId="{5AA39DAE-276F-45BE-8C74-6F0ABDC91F60}">
      <dgm:prSet/>
      <dgm:spPr/>
      <dgm:t>
        <a:bodyPr/>
        <a:lstStyle/>
        <a:p>
          <a:endParaRPr lang="fr-FR"/>
        </a:p>
      </dgm:t>
    </dgm:pt>
    <dgm:pt modelId="{9EEF5A7D-0432-439D-8904-4AC6162A601B}">
      <dgm:prSet phldrT="[Texte]"/>
      <dgm:spPr/>
      <dgm:t>
        <a:bodyPr/>
        <a:lstStyle/>
        <a:p>
          <a:r>
            <a:rPr lang="fr-FR" dirty="0"/>
            <a:t>Rédiger la revue de littérature</a:t>
          </a:r>
        </a:p>
      </dgm:t>
    </dgm:pt>
    <dgm:pt modelId="{6385645C-15C6-41E1-935D-8ADC3C7D6698}" type="parTrans" cxnId="{ACB33213-C869-417F-9D1A-7B27C4C2304A}">
      <dgm:prSet/>
      <dgm:spPr/>
      <dgm:t>
        <a:bodyPr/>
        <a:lstStyle/>
        <a:p>
          <a:endParaRPr lang="fr-FR"/>
        </a:p>
      </dgm:t>
    </dgm:pt>
    <dgm:pt modelId="{A72E8F87-92A8-4168-AB4E-990E1E65D765}" type="sibTrans" cxnId="{ACB33213-C869-417F-9D1A-7B27C4C2304A}">
      <dgm:prSet/>
      <dgm:spPr/>
      <dgm:t>
        <a:bodyPr/>
        <a:lstStyle/>
        <a:p>
          <a:endParaRPr lang="fr-FR"/>
        </a:p>
      </dgm:t>
    </dgm:pt>
    <dgm:pt modelId="{3E82D2FE-DA65-4FB1-82C5-E8568CD3E5AC}" type="pres">
      <dgm:prSet presAssocID="{922DD434-7506-45AF-AA8C-9D85E0D2C320}" presName="rootnode" presStyleCnt="0">
        <dgm:presLayoutVars>
          <dgm:chMax/>
          <dgm:chPref/>
          <dgm:dir/>
          <dgm:animLvl val="lvl"/>
        </dgm:presLayoutVars>
      </dgm:prSet>
      <dgm:spPr/>
    </dgm:pt>
    <dgm:pt modelId="{643FF30A-ABA5-495A-AFBC-F1469E3C1B4D}" type="pres">
      <dgm:prSet presAssocID="{9C1CA39D-433F-488C-82A9-B9C274B92FFF}" presName="composite" presStyleCnt="0"/>
      <dgm:spPr/>
    </dgm:pt>
    <dgm:pt modelId="{B464240C-04B3-41DA-9CC0-AA367F493C50}" type="pres">
      <dgm:prSet presAssocID="{9C1CA39D-433F-488C-82A9-B9C274B92FFF}" presName="LShape" presStyleLbl="alignNode1" presStyleIdx="0" presStyleCnt="11"/>
      <dgm:spPr/>
    </dgm:pt>
    <dgm:pt modelId="{93796317-F38C-4E6A-BDB6-A1D423358694}" type="pres">
      <dgm:prSet presAssocID="{9C1CA39D-433F-488C-82A9-B9C274B92FFF}" presName="ParentText" presStyleLbl="revTx" presStyleIdx="0" presStyleCnt="6">
        <dgm:presLayoutVars>
          <dgm:chMax val="0"/>
          <dgm:chPref val="0"/>
          <dgm:bulletEnabled val="1"/>
        </dgm:presLayoutVars>
      </dgm:prSet>
      <dgm:spPr/>
    </dgm:pt>
    <dgm:pt modelId="{62DD3E50-FF7F-43CE-8066-9058152A2DD6}" type="pres">
      <dgm:prSet presAssocID="{9C1CA39D-433F-488C-82A9-B9C274B92FFF}" presName="Triangle" presStyleLbl="alignNode1" presStyleIdx="1" presStyleCnt="11"/>
      <dgm:spPr/>
    </dgm:pt>
    <dgm:pt modelId="{83C1FBCF-CB14-4320-8E51-33D8AFC0881A}" type="pres">
      <dgm:prSet presAssocID="{177145B5-3B01-4195-8A51-9A368FBC97AB}" presName="sibTrans" presStyleCnt="0"/>
      <dgm:spPr/>
    </dgm:pt>
    <dgm:pt modelId="{3A4B002F-BA2E-4584-8B88-DF6C86298CCA}" type="pres">
      <dgm:prSet presAssocID="{177145B5-3B01-4195-8A51-9A368FBC97AB}" presName="space" presStyleCnt="0"/>
      <dgm:spPr/>
    </dgm:pt>
    <dgm:pt modelId="{EC35AB18-B30B-4C32-8865-503B54969DF0}" type="pres">
      <dgm:prSet presAssocID="{C418A4A2-4CDD-481F-A660-5B60362C080B}" presName="composite" presStyleCnt="0"/>
      <dgm:spPr/>
    </dgm:pt>
    <dgm:pt modelId="{9589B3F3-2549-4439-A28F-2146AF9C7A90}" type="pres">
      <dgm:prSet presAssocID="{C418A4A2-4CDD-481F-A660-5B60362C080B}" presName="LShape" presStyleLbl="alignNode1" presStyleIdx="2" presStyleCnt="11"/>
      <dgm:spPr/>
    </dgm:pt>
    <dgm:pt modelId="{F6521A2C-7180-47EB-B47E-A8BDAACD93C3}" type="pres">
      <dgm:prSet presAssocID="{C418A4A2-4CDD-481F-A660-5B60362C080B}" presName="ParentText" presStyleLbl="revTx" presStyleIdx="1" presStyleCnt="6">
        <dgm:presLayoutVars>
          <dgm:chMax val="0"/>
          <dgm:chPref val="0"/>
          <dgm:bulletEnabled val="1"/>
        </dgm:presLayoutVars>
      </dgm:prSet>
      <dgm:spPr/>
    </dgm:pt>
    <dgm:pt modelId="{CE173261-0891-4F39-8583-27C8D8A7B0E8}" type="pres">
      <dgm:prSet presAssocID="{C418A4A2-4CDD-481F-A660-5B60362C080B}" presName="Triangle" presStyleLbl="alignNode1" presStyleIdx="3" presStyleCnt="11"/>
      <dgm:spPr/>
    </dgm:pt>
    <dgm:pt modelId="{A948F906-5DD7-4E32-A7D2-4F7CB57D6530}" type="pres">
      <dgm:prSet presAssocID="{5FF00266-0D6E-4193-8557-A63F46AC8288}" presName="sibTrans" presStyleCnt="0"/>
      <dgm:spPr/>
    </dgm:pt>
    <dgm:pt modelId="{9B093C8D-A138-4F73-9649-E7BE110D757C}" type="pres">
      <dgm:prSet presAssocID="{5FF00266-0D6E-4193-8557-A63F46AC8288}" presName="space" presStyleCnt="0"/>
      <dgm:spPr/>
    </dgm:pt>
    <dgm:pt modelId="{33143C47-C6B3-4FED-BFB7-57921C4D6739}" type="pres">
      <dgm:prSet presAssocID="{355ABA94-0409-41DB-A19D-6836F60ABF0F}" presName="composite" presStyleCnt="0"/>
      <dgm:spPr/>
    </dgm:pt>
    <dgm:pt modelId="{0CC2BFF8-2E89-4145-8938-A27FDE98E6C1}" type="pres">
      <dgm:prSet presAssocID="{355ABA94-0409-41DB-A19D-6836F60ABF0F}" presName="LShape" presStyleLbl="alignNode1" presStyleIdx="4" presStyleCnt="11"/>
      <dgm:spPr/>
    </dgm:pt>
    <dgm:pt modelId="{607B490A-C414-480A-9AEC-76CF83B765B6}" type="pres">
      <dgm:prSet presAssocID="{355ABA94-0409-41DB-A19D-6836F60ABF0F}" presName="ParentText" presStyleLbl="revTx" presStyleIdx="2" presStyleCnt="6">
        <dgm:presLayoutVars>
          <dgm:chMax val="0"/>
          <dgm:chPref val="0"/>
          <dgm:bulletEnabled val="1"/>
        </dgm:presLayoutVars>
      </dgm:prSet>
      <dgm:spPr/>
    </dgm:pt>
    <dgm:pt modelId="{626392DD-AF51-4450-9A6D-917F605E5648}" type="pres">
      <dgm:prSet presAssocID="{355ABA94-0409-41DB-A19D-6836F60ABF0F}" presName="Triangle" presStyleLbl="alignNode1" presStyleIdx="5" presStyleCnt="11"/>
      <dgm:spPr/>
    </dgm:pt>
    <dgm:pt modelId="{F55332A2-CCBD-495C-AFC9-5E620FEDCDE4}" type="pres">
      <dgm:prSet presAssocID="{50D4A821-80FF-4264-8604-FE71DB51C22B}" presName="sibTrans" presStyleCnt="0"/>
      <dgm:spPr/>
    </dgm:pt>
    <dgm:pt modelId="{79AFCB7D-ECFA-4D87-9645-2C4BF648CFC7}" type="pres">
      <dgm:prSet presAssocID="{50D4A821-80FF-4264-8604-FE71DB51C22B}" presName="space" presStyleCnt="0"/>
      <dgm:spPr/>
    </dgm:pt>
    <dgm:pt modelId="{D8BDB966-EDC3-45AC-B37A-18C92D7142A1}" type="pres">
      <dgm:prSet presAssocID="{DA4FBCF4-FFD3-417D-ADC5-EBF37F2DC5BF}" presName="composite" presStyleCnt="0"/>
      <dgm:spPr/>
    </dgm:pt>
    <dgm:pt modelId="{181C470E-1ED4-4AF6-ACE5-DAA44CB6ABD9}" type="pres">
      <dgm:prSet presAssocID="{DA4FBCF4-FFD3-417D-ADC5-EBF37F2DC5BF}" presName="LShape" presStyleLbl="alignNode1" presStyleIdx="6" presStyleCnt="11"/>
      <dgm:spPr/>
    </dgm:pt>
    <dgm:pt modelId="{1E238F2C-73E9-4C0F-93D7-90DA182614F4}" type="pres">
      <dgm:prSet presAssocID="{DA4FBCF4-FFD3-417D-ADC5-EBF37F2DC5BF}" presName="ParentText" presStyleLbl="revTx" presStyleIdx="3" presStyleCnt="6">
        <dgm:presLayoutVars>
          <dgm:chMax val="0"/>
          <dgm:chPref val="0"/>
          <dgm:bulletEnabled val="1"/>
        </dgm:presLayoutVars>
      </dgm:prSet>
      <dgm:spPr/>
    </dgm:pt>
    <dgm:pt modelId="{23D59DDD-2AE5-41D5-BE3A-814DF6250615}" type="pres">
      <dgm:prSet presAssocID="{DA4FBCF4-FFD3-417D-ADC5-EBF37F2DC5BF}" presName="Triangle" presStyleLbl="alignNode1" presStyleIdx="7" presStyleCnt="11"/>
      <dgm:spPr/>
    </dgm:pt>
    <dgm:pt modelId="{3D9FF59D-8178-4CA2-966B-FC549196523A}" type="pres">
      <dgm:prSet presAssocID="{FB6C9694-345F-4EF9-A12C-A92198E7E13D}" presName="sibTrans" presStyleCnt="0"/>
      <dgm:spPr/>
    </dgm:pt>
    <dgm:pt modelId="{8648E106-79B8-41BD-B97E-13ECA7E6A95A}" type="pres">
      <dgm:prSet presAssocID="{FB6C9694-345F-4EF9-A12C-A92198E7E13D}" presName="space" presStyleCnt="0"/>
      <dgm:spPr/>
    </dgm:pt>
    <dgm:pt modelId="{D664B6A9-F5A8-45E0-B3B4-34C2198B8000}" type="pres">
      <dgm:prSet presAssocID="{2D14E447-13CA-485D-9465-6FA77B90ACE6}" presName="composite" presStyleCnt="0"/>
      <dgm:spPr/>
    </dgm:pt>
    <dgm:pt modelId="{DB7C8C3B-55E8-4404-8395-04046F8479D3}" type="pres">
      <dgm:prSet presAssocID="{2D14E447-13CA-485D-9465-6FA77B90ACE6}" presName="LShape" presStyleLbl="alignNode1" presStyleIdx="8" presStyleCnt="11"/>
      <dgm:spPr/>
    </dgm:pt>
    <dgm:pt modelId="{FE3612A6-336A-4B6D-8C2D-07AC49605D11}" type="pres">
      <dgm:prSet presAssocID="{2D14E447-13CA-485D-9465-6FA77B90ACE6}" presName="ParentText" presStyleLbl="revTx" presStyleIdx="4" presStyleCnt="6">
        <dgm:presLayoutVars>
          <dgm:chMax val="0"/>
          <dgm:chPref val="0"/>
          <dgm:bulletEnabled val="1"/>
        </dgm:presLayoutVars>
      </dgm:prSet>
      <dgm:spPr/>
    </dgm:pt>
    <dgm:pt modelId="{849062B0-F511-46C0-81C5-7C9BA118F98F}" type="pres">
      <dgm:prSet presAssocID="{2D14E447-13CA-485D-9465-6FA77B90ACE6}" presName="Triangle" presStyleLbl="alignNode1" presStyleIdx="9" presStyleCnt="11"/>
      <dgm:spPr/>
    </dgm:pt>
    <dgm:pt modelId="{BD1B9D78-4919-4F06-9D2C-FFF1DDAA260E}" type="pres">
      <dgm:prSet presAssocID="{012546A7-95C6-426A-84E2-A8275CB7D522}" presName="sibTrans" presStyleCnt="0"/>
      <dgm:spPr/>
    </dgm:pt>
    <dgm:pt modelId="{0AAE344F-DBB9-43AF-A7D4-5970329D3CB3}" type="pres">
      <dgm:prSet presAssocID="{012546A7-95C6-426A-84E2-A8275CB7D522}" presName="space" presStyleCnt="0"/>
      <dgm:spPr/>
    </dgm:pt>
    <dgm:pt modelId="{682393CE-FE89-495D-8E89-1188EABB7DF3}" type="pres">
      <dgm:prSet presAssocID="{9EEF5A7D-0432-439D-8904-4AC6162A601B}" presName="composite" presStyleCnt="0"/>
      <dgm:spPr/>
    </dgm:pt>
    <dgm:pt modelId="{19480680-24B4-4FEA-B0D5-290045624D3B}" type="pres">
      <dgm:prSet presAssocID="{9EEF5A7D-0432-439D-8904-4AC6162A601B}" presName="LShape" presStyleLbl="alignNode1" presStyleIdx="10" presStyleCnt="11"/>
      <dgm:spPr/>
    </dgm:pt>
    <dgm:pt modelId="{2A9AD61B-DAED-43D6-9B0E-035F1CB494F5}" type="pres">
      <dgm:prSet presAssocID="{9EEF5A7D-0432-439D-8904-4AC6162A601B}" presName="ParentText" presStyleLbl="revTx" presStyleIdx="5" presStyleCnt="6">
        <dgm:presLayoutVars>
          <dgm:chMax val="0"/>
          <dgm:chPref val="0"/>
          <dgm:bulletEnabled val="1"/>
        </dgm:presLayoutVars>
      </dgm:prSet>
      <dgm:spPr/>
    </dgm:pt>
  </dgm:ptLst>
  <dgm:cxnLst>
    <dgm:cxn modelId="{F7682E0F-C006-4EDB-8513-59338ACEB83A}" type="presOf" srcId="{DA4FBCF4-FFD3-417D-ADC5-EBF37F2DC5BF}" destId="{1E238F2C-73E9-4C0F-93D7-90DA182614F4}" srcOrd="0" destOrd="0" presId="urn:microsoft.com/office/officeart/2009/3/layout/StepUpProcess"/>
    <dgm:cxn modelId="{ACB33213-C869-417F-9D1A-7B27C4C2304A}" srcId="{922DD434-7506-45AF-AA8C-9D85E0D2C320}" destId="{9EEF5A7D-0432-439D-8904-4AC6162A601B}" srcOrd="5" destOrd="0" parTransId="{6385645C-15C6-41E1-935D-8ADC3C7D6698}" sibTransId="{A72E8F87-92A8-4168-AB4E-990E1E65D765}"/>
    <dgm:cxn modelId="{7056CE2E-694F-48AE-B635-33B3C11DA120}" type="presOf" srcId="{C418A4A2-4CDD-481F-A660-5B60362C080B}" destId="{F6521A2C-7180-47EB-B47E-A8BDAACD93C3}" srcOrd="0" destOrd="0" presId="urn:microsoft.com/office/officeart/2009/3/layout/StepUpProcess"/>
    <dgm:cxn modelId="{670C035C-2284-4A10-A1D2-6C24542B450C}" type="presOf" srcId="{355ABA94-0409-41DB-A19D-6836F60ABF0F}" destId="{607B490A-C414-480A-9AEC-76CF83B765B6}" srcOrd="0" destOrd="0" presId="urn:microsoft.com/office/officeart/2009/3/layout/StepUpProcess"/>
    <dgm:cxn modelId="{2D5FFD56-C61C-4476-BD10-7F98C8C2C637}" type="presOf" srcId="{922DD434-7506-45AF-AA8C-9D85E0D2C320}" destId="{3E82D2FE-DA65-4FB1-82C5-E8568CD3E5AC}" srcOrd="0" destOrd="0" presId="urn:microsoft.com/office/officeart/2009/3/layout/StepUpProcess"/>
    <dgm:cxn modelId="{A1066577-8B4E-4011-B02F-34BD43B1BE38}" type="presOf" srcId="{2D14E447-13CA-485D-9465-6FA77B90ACE6}" destId="{FE3612A6-336A-4B6D-8C2D-07AC49605D11}" srcOrd="0" destOrd="0" presId="urn:microsoft.com/office/officeart/2009/3/layout/StepUpProcess"/>
    <dgm:cxn modelId="{1C69CB78-6CA3-420E-A944-72ACBA57BEEB}" srcId="{922DD434-7506-45AF-AA8C-9D85E0D2C320}" destId="{C418A4A2-4CDD-481F-A660-5B60362C080B}" srcOrd="1" destOrd="0" parTransId="{2A759181-55C8-47E4-AE1F-43B766A80853}" sibTransId="{5FF00266-0D6E-4193-8557-A63F46AC8288}"/>
    <dgm:cxn modelId="{75E9D98C-CF27-415D-A230-983FC3802F4E}" srcId="{922DD434-7506-45AF-AA8C-9D85E0D2C320}" destId="{DA4FBCF4-FFD3-417D-ADC5-EBF37F2DC5BF}" srcOrd="3" destOrd="0" parTransId="{CC8450AE-D8D9-4AD8-A706-C0361100CA4C}" sibTransId="{FB6C9694-345F-4EF9-A12C-A92198E7E13D}"/>
    <dgm:cxn modelId="{82697FAB-0041-4A82-A857-1A61CB42A7A7}" srcId="{922DD434-7506-45AF-AA8C-9D85E0D2C320}" destId="{9C1CA39D-433F-488C-82A9-B9C274B92FFF}" srcOrd="0" destOrd="0" parTransId="{92DBEDDB-AC38-4D38-AD79-18A5530721BC}" sibTransId="{177145B5-3B01-4195-8A51-9A368FBC97AB}"/>
    <dgm:cxn modelId="{5AA39DAE-276F-45BE-8C74-6F0ABDC91F60}" srcId="{922DD434-7506-45AF-AA8C-9D85E0D2C320}" destId="{2D14E447-13CA-485D-9465-6FA77B90ACE6}" srcOrd="4" destOrd="0" parTransId="{B209CDB9-01BC-430D-BDBF-8B21BBF791EB}" sibTransId="{012546A7-95C6-426A-84E2-A8275CB7D522}"/>
    <dgm:cxn modelId="{976715B9-8EF9-4165-B30D-5B9CF4EA15DC}" srcId="{922DD434-7506-45AF-AA8C-9D85E0D2C320}" destId="{355ABA94-0409-41DB-A19D-6836F60ABF0F}" srcOrd="2" destOrd="0" parTransId="{FDD2922B-D821-4938-893D-0FC0CCBC582C}" sibTransId="{50D4A821-80FF-4264-8604-FE71DB51C22B}"/>
    <dgm:cxn modelId="{AE498FD8-7CD3-44B7-B9A1-6CAA860A3C50}" type="presOf" srcId="{9EEF5A7D-0432-439D-8904-4AC6162A601B}" destId="{2A9AD61B-DAED-43D6-9B0E-035F1CB494F5}" srcOrd="0" destOrd="0" presId="urn:microsoft.com/office/officeart/2009/3/layout/StepUpProcess"/>
    <dgm:cxn modelId="{CC1619F8-D567-4783-9F4B-8545351F4522}" type="presOf" srcId="{9C1CA39D-433F-488C-82A9-B9C274B92FFF}" destId="{93796317-F38C-4E6A-BDB6-A1D423358694}" srcOrd="0" destOrd="0" presId="urn:microsoft.com/office/officeart/2009/3/layout/StepUpProcess"/>
    <dgm:cxn modelId="{303F12AF-D7FD-44A9-A4E8-773DDAAB4EAB}" type="presParOf" srcId="{3E82D2FE-DA65-4FB1-82C5-E8568CD3E5AC}" destId="{643FF30A-ABA5-495A-AFBC-F1469E3C1B4D}" srcOrd="0" destOrd="0" presId="urn:microsoft.com/office/officeart/2009/3/layout/StepUpProcess"/>
    <dgm:cxn modelId="{51B56B1C-C997-4F46-BB19-6A9A41C1A33B}" type="presParOf" srcId="{643FF30A-ABA5-495A-AFBC-F1469E3C1B4D}" destId="{B464240C-04B3-41DA-9CC0-AA367F493C50}" srcOrd="0" destOrd="0" presId="urn:microsoft.com/office/officeart/2009/3/layout/StepUpProcess"/>
    <dgm:cxn modelId="{127CD982-BA47-4036-8E35-E3465916FBA1}" type="presParOf" srcId="{643FF30A-ABA5-495A-AFBC-F1469E3C1B4D}" destId="{93796317-F38C-4E6A-BDB6-A1D423358694}" srcOrd="1" destOrd="0" presId="urn:microsoft.com/office/officeart/2009/3/layout/StepUpProcess"/>
    <dgm:cxn modelId="{138BD59B-356F-4C3E-A951-A4A02F31FDF6}" type="presParOf" srcId="{643FF30A-ABA5-495A-AFBC-F1469E3C1B4D}" destId="{62DD3E50-FF7F-43CE-8066-9058152A2DD6}" srcOrd="2" destOrd="0" presId="urn:microsoft.com/office/officeart/2009/3/layout/StepUpProcess"/>
    <dgm:cxn modelId="{5600355B-A6F6-477F-BC6E-4F25B9C77670}" type="presParOf" srcId="{3E82D2FE-DA65-4FB1-82C5-E8568CD3E5AC}" destId="{83C1FBCF-CB14-4320-8E51-33D8AFC0881A}" srcOrd="1" destOrd="0" presId="urn:microsoft.com/office/officeart/2009/3/layout/StepUpProcess"/>
    <dgm:cxn modelId="{317F114C-3191-46AB-8E29-09473E04A3B8}" type="presParOf" srcId="{83C1FBCF-CB14-4320-8E51-33D8AFC0881A}" destId="{3A4B002F-BA2E-4584-8B88-DF6C86298CCA}" srcOrd="0" destOrd="0" presId="urn:microsoft.com/office/officeart/2009/3/layout/StepUpProcess"/>
    <dgm:cxn modelId="{31C64C75-409A-4C9E-BCC2-0F6DFB220BC2}" type="presParOf" srcId="{3E82D2FE-DA65-4FB1-82C5-E8568CD3E5AC}" destId="{EC35AB18-B30B-4C32-8865-503B54969DF0}" srcOrd="2" destOrd="0" presId="urn:microsoft.com/office/officeart/2009/3/layout/StepUpProcess"/>
    <dgm:cxn modelId="{9A766CA4-C418-4776-934D-E314B593021C}" type="presParOf" srcId="{EC35AB18-B30B-4C32-8865-503B54969DF0}" destId="{9589B3F3-2549-4439-A28F-2146AF9C7A90}" srcOrd="0" destOrd="0" presId="urn:microsoft.com/office/officeart/2009/3/layout/StepUpProcess"/>
    <dgm:cxn modelId="{AC934F5C-E2F3-4C63-BD7A-6C05B15FB827}" type="presParOf" srcId="{EC35AB18-B30B-4C32-8865-503B54969DF0}" destId="{F6521A2C-7180-47EB-B47E-A8BDAACD93C3}" srcOrd="1" destOrd="0" presId="urn:microsoft.com/office/officeart/2009/3/layout/StepUpProcess"/>
    <dgm:cxn modelId="{DACF2F02-7FE6-4E38-97CC-013B347452CD}" type="presParOf" srcId="{EC35AB18-B30B-4C32-8865-503B54969DF0}" destId="{CE173261-0891-4F39-8583-27C8D8A7B0E8}" srcOrd="2" destOrd="0" presId="urn:microsoft.com/office/officeart/2009/3/layout/StepUpProcess"/>
    <dgm:cxn modelId="{B68EA8C8-0BC8-44BE-8824-E425FA253A95}" type="presParOf" srcId="{3E82D2FE-DA65-4FB1-82C5-E8568CD3E5AC}" destId="{A948F906-5DD7-4E32-A7D2-4F7CB57D6530}" srcOrd="3" destOrd="0" presId="urn:microsoft.com/office/officeart/2009/3/layout/StepUpProcess"/>
    <dgm:cxn modelId="{9A91C381-F56D-48B4-B264-03441801E3BF}" type="presParOf" srcId="{A948F906-5DD7-4E32-A7D2-4F7CB57D6530}" destId="{9B093C8D-A138-4F73-9649-E7BE110D757C}" srcOrd="0" destOrd="0" presId="urn:microsoft.com/office/officeart/2009/3/layout/StepUpProcess"/>
    <dgm:cxn modelId="{735C9D00-C58E-434A-8C6D-3917FC1900CB}" type="presParOf" srcId="{3E82D2FE-DA65-4FB1-82C5-E8568CD3E5AC}" destId="{33143C47-C6B3-4FED-BFB7-57921C4D6739}" srcOrd="4" destOrd="0" presId="urn:microsoft.com/office/officeart/2009/3/layout/StepUpProcess"/>
    <dgm:cxn modelId="{D80AEC94-7E7E-475E-85B8-DB4B555BF5CD}" type="presParOf" srcId="{33143C47-C6B3-4FED-BFB7-57921C4D6739}" destId="{0CC2BFF8-2E89-4145-8938-A27FDE98E6C1}" srcOrd="0" destOrd="0" presId="urn:microsoft.com/office/officeart/2009/3/layout/StepUpProcess"/>
    <dgm:cxn modelId="{714E4E94-C5C4-4DDA-A4F9-4D2CAB0240FD}" type="presParOf" srcId="{33143C47-C6B3-4FED-BFB7-57921C4D6739}" destId="{607B490A-C414-480A-9AEC-76CF83B765B6}" srcOrd="1" destOrd="0" presId="urn:microsoft.com/office/officeart/2009/3/layout/StepUpProcess"/>
    <dgm:cxn modelId="{C10442F4-FB1A-4A60-A423-6A770C08F4BC}" type="presParOf" srcId="{33143C47-C6B3-4FED-BFB7-57921C4D6739}" destId="{626392DD-AF51-4450-9A6D-917F605E5648}" srcOrd="2" destOrd="0" presId="urn:microsoft.com/office/officeart/2009/3/layout/StepUpProcess"/>
    <dgm:cxn modelId="{C3B0DA6D-A44A-4282-BFC3-7A6CDD881031}" type="presParOf" srcId="{3E82D2FE-DA65-4FB1-82C5-E8568CD3E5AC}" destId="{F55332A2-CCBD-495C-AFC9-5E620FEDCDE4}" srcOrd="5" destOrd="0" presId="urn:microsoft.com/office/officeart/2009/3/layout/StepUpProcess"/>
    <dgm:cxn modelId="{D6D059AA-2D43-4F1B-A6A5-BC731D8186CF}" type="presParOf" srcId="{F55332A2-CCBD-495C-AFC9-5E620FEDCDE4}" destId="{79AFCB7D-ECFA-4D87-9645-2C4BF648CFC7}" srcOrd="0" destOrd="0" presId="urn:microsoft.com/office/officeart/2009/3/layout/StepUpProcess"/>
    <dgm:cxn modelId="{4E352A67-FBA6-4793-BA0E-0937F4A6CFAA}" type="presParOf" srcId="{3E82D2FE-DA65-4FB1-82C5-E8568CD3E5AC}" destId="{D8BDB966-EDC3-45AC-B37A-18C92D7142A1}" srcOrd="6" destOrd="0" presId="urn:microsoft.com/office/officeart/2009/3/layout/StepUpProcess"/>
    <dgm:cxn modelId="{A284E7B1-955A-408D-9714-579603375088}" type="presParOf" srcId="{D8BDB966-EDC3-45AC-B37A-18C92D7142A1}" destId="{181C470E-1ED4-4AF6-ACE5-DAA44CB6ABD9}" srcOrd="0" destOrd="0" presId="urn:microsoft.com/office/officeart/2009/3/layout/StepUpProcess"/>
    <dgm:cxn modelId="{861D2417-5955-4FA3-B170-BE55C4767B7A}" type="presParOf" srcId="{D8BDB966-EDC3-45AC-B37A-18C92D7142A1}" destId="{1E238F2C-73E9-4C0F-93D7-90DA182614F4}" srcOrd="1" destOrd="0" presId="urn:microsoft.com/office/officeart/2009/3/layout/StepUpProcess"/>
    <dgm:cxn modelId="{0456F6B2-0C98-458A-9E16-C46D1BA18B4D}" type="presParOf" srcId="{D8BDB966-EDC3-45AC-B37A-18C92D7142A1}" destId="{23D59DDD-2AE5-41D5-BE3A-814DF6250615}" srcOrd="2" destOrd="0" presId="urn:microsoft.com/office/officeart/2009/3/layout/StepUpProcess"/>
    <dgm:cxn modelId="{8187389B-3EA4-4E45-87CD-12887BA222EA}" type="presParOf" srcId="{3E82D2FE-DA65-4FB1-82C5-E8568CD3E5AC}" destId="{3D9FF59D-8178-4CA2-966B-FC549196523A}" srcOrd="7" destOrd="0" presId="urn:microsoft.com/office/officeart/2009/3/layout/StepUpProcess"/>
    <dgm:cxn modelId="{1CB31FBC-F483-4992-B88F-507582D32E7B}" type="presParOf" srcId="{3D9FF59D-8178-4CA2-966B-FC549196523A}" destId="{8648E106-79B8-41BD-B97E-13ECA7E6A95A}" srcOrd="0" destOrd="0" presId="urn:microsoft.com/office/officeart/2009/3/layout/StepUpProcess"/>
    <dgm:cxn modelId="{6A26F3EA-85D0-48B0-936A-F6EAE3F57B59}" type="presParOf" srcId="{3E82D2FE-DA65-4FB1-82C5-E8568CD3E5AC}" destId="{D664B6A9-F5A8-45E0-B3B4-34C2198B8000}" srcOrd="8" destOrd="0" presId="urn:microsoft.com/office/officeart/2009/3/layout/StepUpProcess"/>
    <dgm:cxn modelId="{1FB06198-8B41-47B2-A323-FC4144F6B8C9}" type="presParOf" srcId="{D664B6A9-F5A8-45E0-B3B4-34C2198B8000}" destId="{DB7C8C3B-55E8-4404-8395-04046F8479D3}" srcOrd="0" destOrd="0" presId="urn:microsoft.com/office/officeart/2009/3/layout/StepUpProcess"/>
    <dgm:cxn modelId="{12B1635B-7EF6-4B0E-9484-9CB208FD81A1}" type="presParOf" srcId="{D664B6A9-F5A8-45E0-B3B4-34C2198B8000}" destId="{FE3612A6-336A-4B6D-8C2D-07AC49605D11}" srcOrd="1" destOrd="0" presId="urn:microsoft.com/office/officeart/2009/3/layout/StepUpProcess"/>
    <dgm:cxn modelId="{BE6DFBF3-0966-49A2-83BC-9E916B6AAE95}" type="presParOf" srcId="{D664B6A9-F5A8-45E0-B3B4-34C2198B8000}" destId="{849062B0-F511-46C0-81C5-7C9BA118F98F}" srcOrd="2" destOrd="0" presId="urn:microsoft.com/office/officeart/2009/3/layout/StepUpProcess"/>
    <dgm:cxn modelId="{4997C81A-50EF-4A49-80A5-34FB4841D6C6}" type="presParOf" srcId="{3E82D2FE-DA65-4FB1-82C5-E8568CD3E5AC}" destId="{BD1B9D78-4919-4F06-9D2C-FFF1DDAA260E}" srcOrd="9" destOrd="0" presId="urn:microsoft.com/office/officeart/2009/3/layout/StepUpProcess"/>
    <dgm:cxn modelId="{8C4681BB-E7D0-441A-AEA4-D8A5C62697D8}" type="presParOf" srcId="{BD1B9D78-4919-4F06-9D2C-FFF1DDAA260E}" destId="{0AAE344F-DBB9-43AF-A7D4-5970329D3CB3}" srcOrd="0" destOrd="0" presId="urn:microsoft.com/office/officeart/2009/3/layout/StepUpProcess"/>
    <dgm:cxn modelId="{0621A04E-2522-42DC-9508-BA7A93C37FBF}" type="presParOf" srcId="{3E82D2FE-DA65-4FB1-82C5-E8568CD3E5AC}" destId="{682393CE-FE89-495D-8E89-1188EABB7DF3}" srcOrd="10" destOrd="0" presId="urn:microsoft.com/office/officeart/2009/3/layout/StepUpProcess"/>
    <dgm:cxn modelId="{F6432580-11A0-4AF4-B9A8-19E588D1417E}" type="presParOf" srcId="{682393CE-FE89-495D-8E89-1188EABB7DF3}" destId="{19480680-24B4-4FEA-B0D5-290045624D3B}" srcOrd="0" destOrd="0" presId="urn:microsoft.com/office/officeart/2009/3/layout/StepUpProcess"/>
    <dgm:cxn modelId="{88B72D31-AC13-48AE-9B77-C36E7FF15A3D}" type="presParOf" srcId="{682393CE-FE89-495D-8E89-1188EABB7DF3}" destId="{2A9AD61B-DAED-43D6-9B0E-035F1CB494F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D614BF-6C0E-4006-8A59-35F588F23831}" type="doc">
      <dgm:prSet loTypeId="urn:microsoft.com/office/officeart/2005/8/layout/funnel1" loCatId="relationship" qsTypeId="urn:microsoft.com/office/officeart/2005/8/quickstyle/simple1" qsCatId="simple" csTypeId="urn:microsoft.com/office/officeart/2005/8/colors/accent2_1" csCatId="accent2" phldr="1"/>
      <dgm:spPr/>
      <dgm:t>
        <a:bodyPr/>
        <a:lstStyle/>
        <a:p>
          <a:endParaRPr lang="fr-FR"/>
        </a:p>
      </dgm:t>
    </dgm:pt>
    <dgm:pt modelId="{64EF178C-7F9E-4C85-9851-D13901F20707}">
      <dgm:prSet phldrT="[Texte]"/>
      <dgm:spPr/>
      <dgm:t>
        <a:bodyPr/>
        <a:lstStyle/>
        <a:p>
          <a:r>
            <a:rPr lang="fr-FR" dirty="0"/>
            <a:t>600</a:t>
          </a:r>
        </a:p>
      </dgm:t>
    </dgm:pt>
    <dgm:pt modelId="{E468DD69-D986-45EC-9C5D-6FD007C0A8D1}" type="parTrans" cxnId="{3B97BA87-0141-4564-8060-C9522A0F0D6E}">
      <dgm:prSet/>
      <dgm:spPr/>
      <dgm:t>
        <a:bodyPr/>
        <a:lstStyle/>
        <a:p>
          <a:endParaRPr lang="fr-FR"/>
        </a:p>
      </dgm:t>
    </dgm:pt>
    <dgm:pt modelId="{60A49D7C-5598-41F5-B314-3BA89457C689}" type="sibTrans" cxnId="{3B97BA87-0141-4564-8060-C9522A0F0D6E}">
      <dgm:prSet/>
      <dgm:spPr/>
      <dgm:t>
        <a:bodyPr/>
        <a:lstStyle/>
        <a:p>
          <a:endParaRPr lang="fr-FR"/>
        </a:p>
      </dgm:t>
    </dgm:pt>
    <dgm:pt modelId="{571E663A-C663-4136-A892-97B09A660C1E}">
      <dgm:prSet phldrT="[Texte]"/>
      <dgm:spPr/>
      <dgm:t>
        <a:bodyPr/>
        <a:lstStyle/>
        <a:p>
          <a:r>
            <a:rPr lang="fr-FR" dirty="0"/>
            <a:t>850</a:t>
          </a:r>
        </a:p>
      </dgm:t>
    </dgm:pt>
    <dgm:pt modelId="{550D9B2A-F834-435B-877F-80E6EFFA2F0F}" type="parTrans" cxnId="{EE5B68A5-EF16-4451-9FB6-C0165910EE46}">
      <dgm:prSet/>
      <dgm:spPr/>
      <dgm:t>
        <a:bodyPr/>
        <a:lstStyle/>
        <a:p>
          <a:endParaRPr lang="fr-FR"/>
        </a:p>
      </dgm:t>
    </dgm:pt>
    <dgm:pt modelId="{27152E61-0DB8-46BC-A5F3-6201EFD1FC65}" type="sibTrans" cxnId="{EE5B68A5-EF16-4451-9FB6-C0165910EE46}">
      <dgm:prSet/>
      <dgm:spPr/>
      <dgm:t>
        <a:bodyPr/>
        <a:lstStyle/>
        <a:p>
          <a:endParaRPr lang="fr-FR"/>
        </a:p>
      </dgm:t>
    </dgm:pt>
    <dgm:pt modelId="{D5B76BDD-624A-4371-AC26-F52307B14E75}">
      <dgm:prSet phldrT="[Texte]"/>
      <dgm:spPr/>
      <dgm:t>
        <a:bodyPr/>
        <a:lstStyle/>
        <a:p>
          <a:r>
            <a:rPr lang="fr-FR" dirty="0"/>
            <a:t>200</a:t>
          </a:r>
        </a:p>
      </dgm:t>
    </dgm:pt>
    <dgm:pt modelId="{51206D29-BD77-4905-851E-D264B17567FE}" type="parTrans" cxnId="{5D3BBE3C-3723-4FCD-AE2B-FC02BE0BCFB3}">
      <dgm:prSet/>
      <dgm:spPr/>
      <dgm:t>
        <a:bodyPr/>
        <a:lstStyle/>
        <a:p>
          <a:endParaRPr lang="fr-FR"/>
        </a:p>
      </dgm:t>
    </dgm:pt>
    <dgm:pt modelId="{A4819198-1282-4A90-8417-C9C301DCC5B6}" type="sibTrans" cxnId="{5D3BBE3C-3723-4FCD-AE2B-FC02BE0BCFB3}">
      <dgm:prSet/>
      <dgm:spPr/>
      <dgm:t>
        <a:bodyPr/>
        <a:lstStyle/>
        <a:p>
          <a:endParaRPr lang="fr-FR"/>
        </a:p>
      </dgm:t>
    </dgm:pt>
    <dgm:pt modelId="{8F8BE05D-BDB8-4B53-A868-0DE1ADE43091}">
      <dgm:prSet phldrT="[Texte]"/>
      <dgm:spPr/>
      <dgm:t>
        <a:bodyPr/>
        <a:lstStyle/>
        <a:p>
          <a:r>
            <a:rPr lang="fr-FR" dirty="0"/>
            <a:t>20 articles</a:t>
          </a:r>
        </a:p>
      </dgm:t>
    </dgm:pt>
    <dgm:pt modelId="{40C9BFE1-E240-4042-A05D-9A0F67CA8F5C}" type="parTrans" cxnId="{AF38BE70-000F-481F-AD50-74517E19B9EC}">
      <dgm:prSet/>
      <dgm:spPr/>
      <dgm:t>
        <a:bodyPr/>
        <a:lstStyle/>
        <a:p>
          <a:endParaRPr lang="fr-FR"/>
        </a:p>
      </dgm:t>
    </dgm:pt>
    <dgm:pt modelId="{EDF8C8D1-9E3A-4082-8E38-7952F16661AE}" type="sibTrans" cxnId="{AF38BE70-000F-481F-AD50-74517E19B9EC}">
      <dgm:prSet/>
      <dgm:spPr/>
      <dgm:t>
        <a:bodyPr/>
        <a:lstStyle/>
        <a:p>
          <a:endParaRPr lang="fr-FR"/>
        </a:p>
      </dgm:t>
    </dgm:pt>
    <dgm:pt modelId="{B7EA9E56-8689-4916-BD69-AD801DD5F79A}" type="pres">
      <dgm:prSet presAssocID="{36D614BF-6C0E-4006-8A59-35F588F23831}" presName="Name0" presStyleCnt="0">
        <dgm:presLayoutVars>
          <dgm:chMax val="4"/>
          <dgm:resizeHandles val="exact"/>
        </dgm:presLayoutVars>
      </dgm:prSet>
      <dgm:spPr/>
    </dgm:pt>
    <dgm:pt modelId="{DC809732-A062-4C15-98E5-F94725900E11}" type="pres">
      <dgm:prSet presAssocID="{36D614BF-6C0E-4006-8A59-35F588F23831}" presName="ellipse" presStyleLbl="trBgShp" presStyleIdx="0" presStyleCnt="1"/>
      <dgm:spPr/>
    </dgm:pt>
    <dgm:pt modelId="{990B9C2F-24DB-4DEF-BA35-C765357D598B}" type="pres">
      <dgm:prSet presAssocID="{36D614BF-6C0E-4006-8A59-35F588F23831}" presName="arrow1" presStyleLbl="fgShp" presStyleIdx="0" presStyleCnt="1"/>
      <dgm:spPr/>
    </dgm:pt>
    <dgm:pt modelId="{E7F6AF0C-BE22-4A35-80A0-FBD44B23E005}" type="pres">
      <dgm:prSet presAssocID="{36D614BF-6C0E-4006-8A59-35F588F23831}" presName="rectangle" presStyleLbl="revTx" presStyleIdx="0" presStyleCnt="1">
        <dgm:presLayoutVars>
          <dgm:bulletEnabled val="1"/>
        </dgm:presLayoutVars>
      </dgm:prSet>
      <dgm:spPr/>
    </dgm:pt>
    <dgm:pt modelId="{2F5CCE0E-5762-471C-B1D5-C856340376BE}" type="pres">
      <dgm:prSet presAssocID="{571E663A-C663-4136-A892-97B09A660C1E}" presName="item1" presStyleLbl="node1" presStyleIdx="0" presStyleCnt="3">
        <dgm:presLayoutVars>
          <dgm:bulletEnabled val="1"/>
        </dgm:presLayoutVars>
      </dgm:prSet>
      <dgm:spPr/>
    </dgm:pt>
    <dgm:pt modelId="{4A487802-79BB-46BC-8C96-31CB7DFFACDB}" type="pres">
      <dgm:prSet presAssocID="{D5B76BDD-624A-4371-AC26-F52307B14E75}" presName="item2" presStyleLbl="node1" presStyleIdx="1" presStyleCnt="3">
        <dgm:presLayoutVars>
          <dgm:bulletEnabled val="1"/>
        </dgm:presLayoutVars>
      </dgm:prSet>
      <dgm:spPr/>
    </dgm:pt>
    <dgm:pt modelId="{33E99282-9C01-48F6-80FD-015C8C2C598C}" type="pres">
      <dgm:prSet presAssocID="{8F8BE05D-BDB8-4B53-A868-0DE1ADE43091}" presName="item3" presStyleLbl="node1" presStyleIdx="2" presStyleCnt="3">
        <dgm:presLayoutVars>
          <dgm:bulletEnabled val="1"/>
        </dgm:presLayoutVars>
      </dgm:prSet>
      <dgm:spPr/>
    </dgm:pt>
    <dgm:pt modelId="{5B6D7CDE-A102-4FD6-BBA5-F2DD11D02E42}" type="pres">
      <dgm:prSet presAssocID="{36D614BF-6C0E-4006-8A59-35F588F23831}" presName="funnel" presStyleLbl="trAlignAcc1" presStyleIdx="0" presStyleCnt="1"/>
      <dgm:spPr/>
    </dgm:pt>
  </dgm:ptLst>
  <dgm:cxnLst>
    <dgm:cxn modelId="{5D3BBE3C-3723-4FCD-AE2B-FC02BE0BCFB3}" srcId="{36D614BF-6C0E-4006-8A59-35F588F23831}" destId="{D5B76BDD-624A-4371-AC26-F52307B14E75}" srcOrd="2" destOrd="0" parTransId="{51206D29-BD77-4905-851E-D264B17567FE}" sibTransId="{A4819198-1282-4A90-8417-C9C301DCC5B6}"/>
    <dgm:cxn modelId="{AF38BE70-000F-481F-AD50-74517E19B9EC}" srcId="{36D614BF-6C0E-4006-8A59-35F588F23831}" destId="{8F8BE05D-BDB8-4B53-A868-0DE1ADE43091}" srcOrd="3" destOrd="0" parTransId="{40C9BFE1-E240-4042-A05D-9A0F67CA8F5C}" sibTransId="{EDF8C8D1-9E3A-4082-8E38-7952F16661AE}"/>
    <dgm:cxn modelId="{96A0CE55-60A2-405C-955D-3020D5B4428D}" type="presOf" srcId="{8F8BE05D-BDB8-4B53-A868-0DE1ADE43091}" destId="{E7F6AF0C-BE22-4A35-80A0-FBD44B23E005}" srcOrd="0" destOrd="0" presId="urn:microsoft.com/office/officeart/2005/8/layout/funnel1"/>
    <dgm:cxn modelId="{E3F05C57-51FA-452A-BE0A-5D76BE5050D6}" type="presOf" srcId="{36D614BF-6C0E-4006-8A59-35F588F23831}" destId="{B7EA9E56-8689-4916-BD69-AD801DD5F79A}" srcOrd="0" destOrd="0" presId="urn:microsoft.com/office/officeart/2005/8/layout/funnel1"/>
    <dgm:cxn modelId="{3B97BA87-0141-4564-8060-C9522A0F0D6E}" srcId="{36D614BF-6C0E-4006-8A59-35F588F23831}" destId="{64EF178C-7F9E-4C85-9851-D13901F20707}" srcOrd="0" destOrd="0" parTransId="{E468DD69-D986-45EC-9C5D-6FD007C0A8D1}" sibTransId="{60A49D7C-5598-41F5-B314-3BA89457C689}"/>
    <dgm:cxn modelId="{EE5B68A5-EF16-4451-9FB6-C0165910EE46}" srcId="{36D614BF-6C0E-4006-8A59-35F588F23831}" destId="{571E663A-C663-4136-A892-97B09A660C1E}" srcOrd="1" destOrd="0" parTransId="{550D9B2A-F834-435B-877F-80E6EFFA2F0F}" sibTransId="{27152E61-0DB8-46BC-A5F3-6201EFD1FC65}"/>
    <dgm:cxn modelId="{781394AF-3AA7-41AD-8D6A-A24C96ADAFFD}" type="presOf" srcId="{64EF178C-7F9E-4C85-9851-D13901F20707}" destId="{33E99282-9C01-48F6-80FD-015C8C2C598C}" srcOrd="0" destOrd="0" presId="urn:microsoft.com/office/officeart/2005/8/layout/funnel1"/>
    <dgm:cxn modelId="{D8E3E9E8-01FB-4E37-828A-6B420A7B0C64}" type="presOf" srcId="{D5B76BDD-624A-4371-AC26-F52307B14E75}" destId="{2F5CCE0E-5762-471C-B1D5-C856340376BE}" srcOrd="0" destOrd="0" presId="urn:microsoft.com/office/officeart/2005/8/layout/funnel1"/>
    <dgm:cxn modelId="{6F6491F7-0888-496F-A144-7608759255DA}" type="presOf" srcId="{571E663A-C663-4136-A892-97B09A660C1E}" destId="{4A487802-79BB-46BC-8C96-31CB7DFFACDB}" srcOrd="0" destOrd="0" presId="urn:microsoft.com/office/officeart/2005/8/layout/funnel1"/>
    <dgm:cxn modelId="{3FCA6054-E66C-4FE1-9829-37E5DCBE1122}" type="presParOf" srcId="{B7EA9E56-8689-4916-BD69-AD801DD5F79A}" destId="{DC809732-A062-4C15-98E5-F94725900E11}" srcOrd="0" destOrd="0" presId="urn:microsoft.com/office/officeart/2005/8/layout/funnel1"/>
    <dgm:cxn modelId="{03C361E7-D579-47FD-BC05-6A89B111F06F}" type="presParOf" srcId="{B7EA9E56-8689-4916-BD69-AD801DD5F79A}" destId="{990B9C2F-24DB-4DEF-BA35-C765357D598B}" srcOrd="1" destOrd="0" presId="urn:microsoft.com/office/officeart/2005/8/layout/funnel1"/>
    <dgm:cxn modelId="{69E2FEE1-401E-4064-89A8-45ECEF7E5323}" type="presParOf" srcId="{B7EA9E56-8689-4916-BD69-AD801DD5F79A}" destId="{E7F6AF0C-BE22-4A35-80A0-FBD44B23E005}" srcOrd="2" destOrd="0" presId="urn:microsoft.com/office/officeart/2005/8/layout/funnel1"/>
    <dgm:cxn modelId="{3A235E37-805C-400E-860D-AC7C31584201}" type="presParOf" srcId="{B7EA9E56-8689-4916-BD69-AD801DD5F79A}" destId="{2F5CCE0E-5762-471C-B1D5-C856340376BE}" srcOrd="3" destOrd="0" presId="urn:microsoft.com/office/officeart/2005/8/layout/funnel1"/>
    <dgm:cxn modelId="{B45924C9-C568-4421-A8BB-21E2928D5067}" type="presParOf" srcId="{B7EA9E56-8689-4916-BD69-AD801DD5F79A}" destId="{4A487802-79BB-46BC-8C96-31CB7DFFACDB}" srcOrd="4" destOrd="0" presId="urn:microsoft.com/office/officeart/2005/8/layout/funnel1"/>
    <dgm:cxn modelId="{64649309-0EB2-415B-A0FC-C55A3541CC75}" type="presParOf" srcId="{B7EA9E56-8689-4916-BD69-AD801DD5F79A}" destId="{33E99282-9C01-48F6-80FD-015C8C2C598C}" srcOrd="5" destOrd="0" presId="urn:microsoft.com/office/officeart/2005/8/layout/funnel1"/>
    <dgm:cxn modelId="{7C8530B9-6B55-4C9F-B5E9-52863DBC7D99}" type="presParOf" srcId="{B7EA9E56-8689-4916-BD69-AD801DD5F79A}" destId="{5B6D7CDE-A102-4FD6-BBA5-F2DD11D02E4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27DE4-C651-4A1A-9A3B-F19018073CF7}">
      <dsp:nvSpPr>
        <dsp:cNvPr id="0" name=""/>
        <dsp:cNvSpPr/>
      </dsp:nvSpPr>
      <dsp:spPr>
        <a:xfrm>
          <a:off x="0" y="351979"/>
          <a:ext cx="10676027" cy="5544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F57875-4D44-4CC1-9A6E-F3A8C37BD5B7}">
      <dsp:nvSpPr>
        <dsp:cNvPr id="0" name=""/>
        <dsp:cNvSpPr/>
      </dsp:nvSpPr>
      <dsp:spPr>
        <a:xfrm>
          <a:off x="533801" y="27259"/>
          <a:ext cx="7473218" cy="64944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70" tIns="0" rIns="282470" bIns="0" numCol="1" spcCol="1270" anchor="ctr" anchorCtr="0">
          <a:noAutofit/>
        </a:bodyPr>
        <a:lstStyle/>
        <a:p>
          <a:pPr marL="0" lvl="0" indent="0" algn="l" defTabSz="977900">
            <a:lnSpc>
              <a:spcPct val="90000"/>
            </a:lnSpc>
            <a:spcBef>
              <a:spcPct val="0"/>
            </a:spcBef>
            <a:spcAft>
              <a:spcPct val="35000"/>
            </a:spcAft>
            <a:buNone/>
          </a:pPr>
          <a:r>
            <a:rPr lang="fr-FR" sz="2200" kern="1200" dirty="0"/>
            <a:t>Recherche analytique</a:t>
          </a:r>
        </a:p>
      </dsp:txBody>
      <dsp:txXfrm>
        <a:off x="565504" y="58962"/>
        <a:ext cx="7409812" cy="586034"/>
      </dsp:txXfrm>
    </dsp:sp>
    <dsp:sp modelId="{FBEEF713-53CB-4676-B12A-3CBA4A4274DE}">
      <dsp:nvSpPr>
        <dsp:cNvPr id="0" name=""/>
        <dsp:cNvSpPr/>
      </dsp:nvSpPr>
      <dsp:spPr>
        <a:xfrm>
          <a:off x="0" y="1349899"/>
          <a:ext cx="10676027" cy="5544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97478C-3FDB-48FF-A460-8165351F1F16}">
      <dsp:nvSpPr>
        <dsp:cNvPr id="0" name=""/>
        <dsp:cNvSpPr/>
      </dsp:nvSpPr>
      <dsp:spPr>
        <a:xfrm>
          <a:off x="533801" y="1025179"/>
          <a:ext cx="7473218" cy="649440"/>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70" tIns="0" rIns="282470" bIns="0" numCol="1" spcCol="1270" anchor="ctr" anchorCtr="0">
          <a:noAutofit/>
        </a:bodyPr>
        <a:lstStyle/>
        <a:p>
          <a:pPr marL="0" lvl="0" indent="0" algn="l" defTabSz="977900">
            <a:lnSpc>
              <a:spcPct val="90000"/>
            </a:lnSpc>
            <a:spcBef>
              <a:spcPct val="0"/>
            </a:spcBef>
            <a:spcAft>
              <a:spcPct val="35000"/>
            </a:spcAft>
            <a:buNone/>
          </a:pPr>
          <a:r>
            <a:rPr lang="fr-FR" sz="2200" kern="1200" dirty="0"/>
            <a:t>Recherche descriptive</a:t>
          </a:r>
        </a:p>
      </dsp:txBody>
      <dsp:txXfrm>
        <a:off x="565504" y="1056882"/>
        <a:ext cx="7409812" cy="586034"/>
      </dsp:txXfrm>
    </dsp:sp>
    <dsp:sp modelId="{8A2CDDB9-4658-40B3-9D07-FA8822A3454E}">
      <dsp:nvSpPr>
        <dsp:cNvPr id="0" name=""/>
        <dsp:cNvSpPr/>
      </dsp:nvSpPr>
      <dsp:spPr>
        <a:xfrm>
          <a:off x="0" y="2347819"/>
          <a:ext cx="10676027" cy="55440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66C325-970B-4537-829A-19CAB979FCB7}">
      <dsp:nvSpPr>
        <dsp:cNvPr id="0" name=""/>
        <dsp:cNvSpPr/>
      </dsp:nvSpPr>
      <dsp:spPr>
        <a:xfrm>
          <a:off x="533801" y="2023099"/>
          <a:ext cx="7473218" cy="649440"/>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70" tIns="0" rIns="282470" bIns="0" numCol="1" spcCol="1270" anchor="ctr" anchorCtr="0">
          <a:noAutofit/>
        </a:bodyPr>
        <a:lstStyle/>
        <a:p>
          <a:pPr marL="0" lvl="0" indent="0" algn="l" defTabSz="977900">
            <a:lnSpc>
              <a:spcPct val="90000"/>
            </a:lnSpc>
            <a:spcBef>
              <a:spcPct val="0"/>
            </a:spcBef>
            <a:spcAft>
              <a:spcPct val="35000"/>
            </a:spcAft>
            <a:buNone/>
          </a:pPr>
          <a:r>
            <a:rPr lang="fr-FR" sz="2200" kern="1200" dirty="0"/>
            <a:t>Recherche expérimentale</a:t>
          </a:r>
        </a:p>
      </dsp:txBody>
      <dsp:txXfrm>
        <a:off x="565504" y="2054802"/>
        <a:ext cx="7409812" cy="586034"/>
      </dsp:txXfrm>
    </dsp:sp>
    <dsp:sp modelId="{734984B2-7E2C-415D-9783-0BB33AF498EF}">
      <dsp:nvSpPr>
        <dsp:cNvPr id="0" name=""/>
        <dsp:cNvSpPr/>
      </dsp:nvSpPr>
      <dsp:spPr>
        <a:xfrm>
          <a:off x="0" y="3345739"/>
          <a:ext cx="10676027" cy="554400"/>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2E0BFF-753C-4041-9969-7655DCE80CFD}">
      <dsp:nvSpPr>
        <dsp:cNvPr id="0" name=""/>
        <dsp:cNvSpPr/>
      </dsp:nvSpPr>
      <dsp:spPr>
        <a:xfrm>
          <a:off x="533801" y="3021019"/>
          <a:ext cx="7473218" cy="64944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70" tIns="0" rIns="282470" bIns="0" numCol="1" spcCol="1270" anchor="ctr" anchorCtr="0">
          <a:noAutofit/>
        </a:bodyPr>
        <a:lstStyle/>
        <a:p>
          <a:pPr marL="0" lvl="0" indent="0" algn="l" defTabSz="977900">
            <a:lnSpc>
              <a:spcPct val="90000"/>
            </a:lnSpc>
            <a:spcBef>
              <a:spcPct val="0"/>
            </a:spcBef>
            <a:spcAft>
              <a:spcPct val="35000"/>
            </a:spcAft>
            <a:buNone/>
          </a:pPr>
          <a:r>
            <a:rPr lang="fr-FR" sz="2200" kern="1200" dirty="0"/>
            <a:t>Recherche qualitative </a:t>
          </a:r>
        </a:p>
      </dsp:txBody>
      <dsp:txXfrm>
        <a:off x="565504" y="3052722"/>
        <a:ext cx="7409812" cy="586034"/>
      </dsp:txXfrm>
    </dsp:sp>
    <dsp:sp modelId="{6F12191D-3100-4485-90A9-3269D57516E6}">
      <dsp:nvSpPr>
        <dsp:cNvPr id="0" name=""/>
        <dsp:cNvSpPr/>
      </dsp:nvSpPr>
      <dsp:spPr>
        <a:xfrm>
          <a:off x="0" y="4343659"/>
          <a:ext cx="10676027" cy="554400"/>
        </a:xfrm>
        <a:prstGeom prst="rect">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A6D20-6081-4BF5-B1AD-3437B0D2E400}">
      <dsp:nvSpPr>
        <dsp:cNvPr id="0" name=""/>
        <dsp:cNvSpPr/>
      </dsp:nvSpPr>
      <dsp:spPr>
        <a:xfrm>
          <a:off x="533801" y="4018939"/>
          <a:ext cx="7473218" cy="649440"/>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2470" tIns="0" rIns="282470" bIns="0" numCol="1" spcCol="1270" anchor="ctr" anchorCtr="0">
          <a:noAutofit/>
        </a:bodyPr>
        <a:lstStyle/>
        <a:p>
          <a:pPr marL="0" lvl="0" indent="0" algn="l" defTabSz="977900">
            <a:lnSpc>
              <a:spcPct val="90000"/>
            </a:lnSpc>
            <a:spcBef>
              <a:spcPct val="0"/>
            </a:spcBef>
            <a:spcAft>
              <a:spcPct val="35000"/>
            </a:spcAft>
            <a:buNone/>
          </a:pPr>
          <a:r>
            <a:rPr lang="fr-FR" sz="2200" kern="1200" dirty="0"/>
            <a:t>Recherche créative</a:t>
          </a:r>
        </a:p>
      </dsp:txBody>
      <dsp:txXfrm>
        <a:off x="565504" y="4050642"/>
        <a:ext cx="7409812"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31DBE-790F-4446-ABA9-432F6F9514E1}">
      <dsp:nvSpPr>
        <dsp:cNvPr id="0" name=""/>
        <dsp:cNvSpPr/>
      </dsp:nvSpPr>
      <dsp:spPr>
        <a:xfrm rot="5400000">
          <a:off x="3084915" y="1106276"/>
          <a:ext cx="971550" cy="1106076"/>
        </a:xfrm>
        <a:prstGeom prst="bentUpArrow">
          <a:avLst>
            <a:gd name="adj1" fmla="val 32840"/>
            <a:gd name="adj2" fmla="val 25000"/>
            <a:gd name="adj3" fmla="val 35780"/>
          </a:avLst>
        </a:prstGeom>
        <a:solidFill>
          <a:schemeClr val="accent1">
            <a:tint val="4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B00964-C08B-4FAF-9D2B-682B41A06C26}">
      <dsp:nvSpPr>
        <dsp:cNvPr id="0" name=""/>
        <dsp:cNvSpPr/>
      </dsp:nvSpPr>
      <dsp:spPr>
        <a:xfrm>
          <a:off x="2827513" y="29292"/>
          <a:ext cx="1635519" cy="1144810"/>
        </a:xfrm>
        <a:prstGeom prst="roundRect">
          <a:avLst>
            <a:gd name="adj" fmla="val 1667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Délimiter le problème </a:t>
          </a:r>
        </a:p>
      </dsp:txBody>
      <dsp:txXfrm>
        <a:off x="2883408" y="85187"/>
        <a:ext cx="1523729" cy="1033020"/>
      </dsp:txXfrm>
    </dsp:sp>
    <dsp:sp modelId="{27D8DC88-65C1-47B7-A3E3-67FE5768C356}">
      <dsp:nvSpPr>
        <dsp:cNvPr id="0" name=""/>
        <dsp:cNvSpPr/>
      </dsp:nvSpPr>
      <dsp:spPr>
        <a:xfrm>
          <a:off x="4463033" y="138476"/>
          <a:ext cx="1189521" cy="925286"/>
        </a:xfrm>
        <a:prstGeom prst="rect">
          <a:avLst/>
        </a:prstGeom>
        <a:noFill/>
        <a:ln>
          <a:noFill/>
        </a:ln>
        <a:effectLst/>
      </dsp:spPr>
      <dsp:style>
        <a:lnRef idx="0">
          <a:scrgbClr r="0" g="0" b="0"/>
        </a:lnRef>
        <a:fillRef idx="0">
          <a:scrgbClr r="0" g="0" b="0"/>
        </a:fillRef>
        <a:effectRef idx="0">
          <a:scrgbClr r="0" g="0" b="0"/>
        </a:effectRef>
        <a:fontRef idx="minor"/>
      </dsp:style>
    </dsp:sp>
    <dsp:sp modelId="{1D2FD138-5606-4F13-AD16-341758FBFD8B}">
      <dsp:nvSpPr>
        <dsp:cNvPr id="0" name=""/>
        <dsp:cNvSpPr/>
      </dsp:nvSpPr>
      <dsp:spPr>
        <a:xfrm rot="5400000">
          <a:off x="4440935" y="2392276"/>
          <a:ext cx="971550" cy="1106076"/>
        </a:xfrm>
        <a:prstGeom prst="bentUpArrow">
          <a:avLst>
            <a:gd name="adj1" fmla="val 32840"/>
            <a:gd name="adj2" fmla="val 25000"/>
            <a:gd name="adj3" fmla="val 35780"/>
          </a:avLst>
        </a:prstGeom>
        <a:solidFill>
          <a:schemeClr val="accent1">
            <a:tint val="4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93E98-EEE5-4358-83F4-DDEE8E0D9017}">
      <dsp:nvSpPr>
        <dsp:cNvPr id="0" name=""/>
        <dsp:cNvSpPr/>
      </dsp:nvSpPr>
      <dsp:spPr>
        <a:xfrm>
          <a:off x="4183533" y="1315292"/>
          <a:ext cx="1635519" cy="1144810"/>
        </a:xfrm>
        <a:prstGeom prst="roundRect">
          <a:avLst>
            <a:gd name="adj" fmla="val 1667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Formuler l’hypothèse </a:t>
          </a:r>
        </a:p>
      </dsp:txBody>
      <dsp:txXfrm>
        <a:off x="4239428" y="1371187"/>
        <a:ext cx="1523729" cy="1033020"/>
      </dsp:txXfrm>
    </dsp:sp>
    <dsp:sp modelId="{65AD9712-27CC-4311-8024-44B2D00E95E2}">
      <dsp:nvSpPr>
        <dsp:cNvPr id="0" name=""/>
        <dsp:cNvSpPr/>
      </dsp:nvSpPr>
      <dsp:spPr>
        <a:xfrm>
          <a:off x="5819053" y="1424476"/>
          <a:ext cx="1189521" cy="925286"/>
        </a:xfrm>
        <a:prstGeom prst="rect">
          <a:avLst/>
        </a:prstGeom>
        <a:noFill/>
        <a:ln>
          <a:noFill/>
        </a:ln>
        <a:effectLst/>
      </dsp:spPr>
      <dsp:style>
        <a:lnRef idx="0">
          <a:scrgbClr r="0" g="0" b="0"/>
        </a:lnRef>
        <a:fillRef idx="0">
          <a:scrgbClr r="0" g="0" b="0"/>
        </a:fillRef>
        <a:effectRef idx="0">
          <a:scrgbClr r="0" g="0" b="0"/>
        </a:effectRef>
        <a:fontRef idx="minor"/>
      </dsp:style>
    </dsp:sp>
    <dsp:sp modelId="{AC30C192-BD3C-47B1-A2B5-BB5487AB49D5}">
      <dsp:nvSpPr>
        <dsp:cNvPr id="0" name=""/>
        <dsp:cNvSpPr/>
      </dsp:nvSpPr>
      <dsp:spPr>
        <a:xfrm rot="5400000">
          <a:off x="5796955" y="3678276"/>
          <a:ext cx="971550" cy="1106076"/>
        </a:xfrm>
        <a:prstGeom prst="bentUpArrow">
          <a:avLst>
            <a:gd name="adj1" fmla="val 32840"/>
            <a:gd name="adj2" fmla="val 25000"/>
            <a:gd name="adj3" fmla="val 35780"/>
          </a:avLst>
        </a:prstGeom>
        <a:solidFill>
          <a:schemeClr val="accent1">
            <a:tint val="40000"/>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B78451-2871-476A-8B98-4D9AB5C863DA}">
      <dsp:nvSpPr>
        <dsp:cNvPr id="0" name=""/>
        <dsp:cNvSpPr/>
      </dsp:nvSpPr>
      <dsp:spPr>
        <a:xfrm>
          <a:off x="5539553" y="2601293"/>
          <a:ext cx="1635519" cy="1144810"/>
        </a:xfrm>
        <a:prstGeom prst="roundRect">
          <a:avLst>
            <a:gd name="adj" fmla="val 1667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Recueillir les données</a:t>
          </a:r>
        </a:p>
      </dsp:txBody>
      <dsp:txXfrm>
        <a:off x="5595448" y="2657188"/>
        <a:ext cx="1523729" cy="1033020"/>
      </dsp:txXfrm>
    </dsp:sp>
    <dsp:sp modelId="{DCBFE643-324D-410E-A643-93ED2B546FDC}">
      <dsp:nvSpPr>
        <dsp:cNvPr id="0" name=""/>
        <dsp:cNvSpPr/>
      </dsp:nvSpPr>
      <dsp:spPr>
        <a:xfrm>
          <a:off x="7175073" y="2710477"/>
          <a:ext cx="1189521" cy="925286"/>
        </a:xfrm>
        <a:prstGeom prst="rect">
          <a:avLst/>
        </a:prstGeom>
        <a:noFill/>
        <a:ln>
          <a:noFill/>
        </a:ln>
        <a:effectLst/>
      </dsp:spPr>
      <dsp:style>
        <a:lnRef idx="0">
          <a:scrgbClr r="0" g="0" b="0"/>
        </a:lnRef>
        <a:fillRef idx="0">
          <a:scrgbClr r="0" g="0" b="0"/>
        </a:fillRef>
        <a:effectRef idx="0">
          <a:scrgbClr r="0" g="0" b="0"/>
        </a:effectRef>
        <a:fontRef idx="minor"/>
      </dsp:style>
    </dsp:sp>
    <dsp:sp modelId="{F7777ED2-7B10-4184-87F4-CED6C336E8D1}">
      <dsp:nvSpPr>
        <dsp:cNvPr id="0" name=""/>
        <dsp:cNvSpPr/>
      </dsp:nvSpPr>
      <dsp:spPr>
        <a:xfrm>
          <a:off x="6895573" y="3887293"/>
          <a:ext cx="1635519" cy="1144810"/>
        </a:xfrm>
        <a:prstGeom prst="roundRect">
          <a:avLst>
            <a:gd name="adj" fmla="val 16670"/>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Analyse et interpréter les résultats</a:t>
          </a:r>
        </a:p>
      </dsp:txBody>
      <dsp:txXfrm>
        <a:off x="6951468" y="3943188"/>
        <a:ext cx="1523729" cy="1033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4240C-04B3-41DA-9CC0-AA367F493C50}">
      <dsp:nvSpPr>
        <dsp:cNvPr id="0" name=""/>
        <dsp:cNvSpPr/>
      </dsp:nvSpPr>
      <dsp:spPr>
        <a:xfrm rot="5400000">
          <a:off x="337375" y="2911330"/>
          <a:ext cx="1006177" cy="167425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796317-F38C-4E6A-BDB6-A1D423358694}">
      <dsp:nvSpPr>
        <dsp:cNvPr id="0" name=""/>
        <dsp:cNvSpPr/>
      </dsp:nvSpPr>
      <dsp:spPr>
        <a:xfrm>
          <a:off x="169419" y="3411572"/>
          <a:ext cx="1511527" cy="132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Écrire le problème </a:t>
          </a:r>
        </a:p>
      </dsp:txBody>
      <dsp:txXfrm>
        <a:off x="169419" y="3411572"/>
        <a:ext cx="1511527" cy="1324942"/>
      </dsp:txXfrm>
    </dsp:sp>
    <dsp:sp modelId="{62DD3E50-FF7F-43CE-8066-9058152A2DD6}">
      <dsp:nvSpPr>
        <dsp:cNvPr id="0" name=""/>
        <dsp:cNvSpPr/>
      </dsp:nvSpPr>
      <dsp:spPr>
        <a:xfrm>
          <a:off x="1395753" y="2788069"/>
          <a:ext cx="285193" cy="285193"/>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9B3F3-2549-4439-A28F-2146AF9C7A90}">
      <dsp:nvSpPr>
        <dsp:cNvPr id="0" name=""/>
        <dsp:cNvSpPr/>
      </dsp:nvSpPr>
      <dsp:spPr>
        <a:xfrm rot="5400000">
          <a:off x="2187780" y="2453445"/>
          <a:ext cx="1006177" cy="167425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21A2C-7180-47EB-B47E-A8BDAACD93C3}">
      <dsp:nvSpPr>
        <dsp:cNvPr id="0" name=""/>
        <dsp:cNvSpPr/>
      </dsp:nvSpPr>
      <dsp:spPr>
        <a:xfrm>
          <a:off x="2019824" y="2953687"/>
          <a:ext cx="1511527" cy="132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Consulter les sources secondaires</a:t>
          </a:r>
        </a:p>
      </dsp:txBody>
      <dsp:txXfrm>
        <a:off x="2019824" y="2953687"/>
        <a:ext cx="1511527" cy="1324942"/>
      </dsp:txXfrm>
    </dsp:sp>
    <dsp:sp modelId="{CE173261-0891-4F39-8583-27C8D8A7B0E8}">
      <dsp:nvSpPr>
        <dsp:cNvPr id="0" name=""/>
        <dsp:cNvSpPr/>
      </dsp:nvSpPr>
      <dsp:spPr>
        <a:xfrm>
          <a:off x="3246158" y="2330185"/>
          <a:ext cx="285193" cy="285193"/>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2BFF8-2E89-4145-8938-A27FDE98E6C1}">
      <dsp:nvSpPr>
        <dsp:cNvPr id="0" name=""/>
        <dsp:cNvSpPr/>
      </dsp:nvSpPr>
      <dsp:spPr>
        <a:xfrm rot="5400000">
          <a:off x="4038186" y="1995561"/>
          <a:ext cx="1006177" cy="167425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7B490A-C414-480A-9AEC-76CF83B765B6}">
      <dsp:nvSpPr>
        <dsp:cNvPr id="0" name=""/>
        <dsp:cNvSpPr/>
      </dsp:nvSpPr>
      <dsp:spPr>
        <a:xfrm>
          <a:off x="3870230" y="2495803"/>
          <a:ext cx="1511527" cy="132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Identifier les mots clés</a:t>
          </a:r>
        </a:p>
      </dsp:txBody>
      <dsp:txXfrm>
        <a:off x="3870230" y="2495803"/>
        <a:ext cx="1511527" cy="1324942"/>
      </dsp:txXfrm>
    </dsp:sp>
    <dsp:sp modelId="{626392DD-AF51-4450-9A6D-917F605E5648}">
      <dsp:nvSpPr>
        <dsp:cNvPr id="0" name=""/>
        <dsp:cNvSpPr/>
      </dsp:nvSpPr>
      <dsp:spPr>
        <a:xfrm>
          <a:off x="5096564" y="1872300"/>
          <a:ext cx="285193" cy="285193"/>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C470E-1ED4-4AF6-ACE5-DAA44CB6ABD9}">
      <dsp:nvSpPr>
        <dsp:cNvPr id="0" name=""/>
        <dsp:cNvSpPr/>
      </dsp:nvSpPr>
      <dsp:spPr>
        <a:xfrm rot="5400000">
          <a:off x="5888591" y="1537676"/>
          <a:ext cx="1006177" cy="167425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38F2C-73E9-4C0F-93D7-90DA182614F4}">
      <dsp:nvSpPr>
        <dsp:cNvPr id="0" name=""/>
        <dsp:cNvSpPr/>
      </dsp:nvSpPr>
      <dsp:spPr>
        <a:xfrm>
          <a:off x="5720635" y="2037918"/>
          <a:ext cx="1511527" cy="132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Consulter les sources primaires</a:t>
          </a:r>
        </a:p>
      </dsp:txBody>
      <dsp:txXfrm>
        <a:off x="5720635" y="2037918"/>
        <a:ext cx="1511527" cy="1324942"/>
      </dsp:txXfrm>
    </dsp:sp>
    <dsp:sp modelId="{23D59DDD-2AE5-41D5-BE3A-814DF6250615}">
      <dsp:nvSpPr>
        <dsp:cNvPr id="0" name=""/>
        <dsp:cNvSpPr/>
      </dsp:nvSpPr>
      <dsp:spPr>
        <a:xfrm>
          <a:off x="6946969" y="1414416"/>
          <a:ext cx="285193" cy="285193"/>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7C8C3B-55E8-4404-8395-04046F8479D3}">
      <dsp:nvSpPr>
        <dsp:cNvPr id="0" name=""/>
        <dsp:cNvSpPr/>
      </dsp:nvSpPr>
      <dsp:spPr>
        <a:xfrm rot="5400000">
          <a:off x="7738996" y="1079791"/>
          <a:ext cx="1006177" cy="167425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612A6-336A-4B6D-8C2D-07AC49605D11}">
      <dsp:nvSpPr>
        <dsp:cNvPr id="0" name=""/>
        <dsp:cNvSpPr/>
      </dsp:nvSpPr>
      <dsp:spPr>
        <a:xfrm>
          <a:off x="7571040" y="1580033"/>
          <a:ext cx="1511527" cy="132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Faire une analyse critique</a:t>
          </a:r>
        </a:p>
      </dsp:txBody>
      <dsp:txXfrm>
        <a:off x="7571040" y="1580033"/>
        <a:ext cx="1511527" cy="1324942"/>
      </dsp:txXfrm>
    </dsp:sp>
    <dsp:sp modelId="{849062B0-F511-46C0-81C5-7C9BA118F98F}">
      <dsp:nvSpPr>
        <dsp:cNvPr id="0" name=""/>
        <dsp:cNvSpPr/>
      </dsp:nvSpPr>
      <dsp:spPr>
        <a:xfrm>
          <a:off x="8797374" y="956531"/>
          <a:ext cx="285193" cy="285193"/>
        </a:xfrm>
        <a:prstGeom prst="triangle">
          <a:avLst>
            <a:gd name="adj" fmla="val 10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480680-24B4-4FEA-B0D5-290045624D3B}">
      <dsp:nvSpPr>
        <dsp:cNvPr id="0" name=""/>
        <dsp:cNvSpPr/>
      </dsp:nvSpPr>
      <dsp:spPr>
        <a:xfrm rot="5400000">
          <a:off x="9589402" y="621907"/>
          <a:ext cx="1006177" cy="1674256"/>
        </a:xfrm>
        <a:prstGeom prst="corner">
          <a:avLst>
            <a:gd name="adj1" fmla="val 16120"/>
            <a:gd name="adj2" fmla="val 1611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AD61B-DAED-43D6-9B0E-035F1CB494F5}">
      <dsp:nvSpPr>
        <dsp:cNvPr id="0" name=""/>
        <dsp:cNvSpPr/>
      </dsp:nvSpPr>
      <dsp:spPr>
        <a:xfrm>
          <a:off x="9421446" y="1122149"/>
          <a:ext cx="1511527" cy="1324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Rédiger la revue de littérature</a:t>
          </a:r>
        </a:p>
      </dsp:txBody>
      <dsp:txXfrm>
        <a:off x="9421446" y="1122149"/>
        <a:ext cx="1511527" cy="1324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09732-A062-4C15-98E5-F94725900E11}">
      <dsp:nvSpPr>
        <dsp:cNvPr id="0" name=""/>
        <dsp:cNvSpPr/>
      </dsp:nvSpPr>
      <dsp:spPr>
        <a:xfrm>
          <a:off x="3439260" y="193236"/>
          <a:ext cx="3835006" cy="1331847"/>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0B9C2F-24DB-4DEF-BA35-C765357D598B}">
      <dsp:nvSpPr>
        <dsp:cNvPr id="0" name=""/>
        <dsp:cNvSpPr/>
      </dsp:nvSpPr>
      <dsp:spPr>
        <a:xfrm>
          <a:off x="4991099" y="3454478"/>
          <a:ext cx="743218" cy="475659"/>
        </a:xfrm>
        <a:prstGeom prst="downArrow">
          <a:avLst/>
        </a:prstGeom>
        <a:solidFill>
          <a:schemeClr val="accent2">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F6AF0C-BE22-4A35-80A0-FBD44B23E005}">
      <dsp:nvSpPr>
        <dsp:cNvPr id="0" name=""/>
        <dsp:cNvSpPr/>
      </dsp:nvSpPr>
      <dsp:spPr>
        <a:xfrm>
          <a:off x="3578985" y="3835006"/>
          <a:ext cx="3567447" cy="891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fr-FR" sz="3100" kern="1200" dirty="0"/>
            <a:t>20 articles</a:t>
          </a:r>
        </a:p>
      </dsp:txBody>
      <dsp:txXfrm>
        <a:off x="3578985" y="3835006"/>
        <a:ext cx="3567447" cy="891861"/>
      </dsp:txXfrm>
    </dsp:sp>
    <dsp:sp modelId="{2F5CCE0E-5762-471C-B1D5-C856340376BE}">
      <dsp:nvSpPr>
        <dsp:cNvPr id="0" name=""/>
        <dsp:cNvSpPr/>
      </dsp:nvSpPr>
      <dsp:spPr>
        <a:xfrm>
          <a:off x="4833537" y="1627945"/>
          <a:ext cx="1337792" cy="1337792"/>
        </a:xfrm>
        <a:prstGeom prst="ellipse">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fr-FR" sz="3900" kern="1200" dirty="0"/>
            <a:t>200</a:t>
          </a:r>
        </a:p>
      </dsp:txBody>
      <dsp:txXfrm>
        <a:off x="5029452" y="1823860"/>
        <a:ext cx="945962" cy="945962"/>
      </dsp:txXfrm>
    </dsp:sp>
    <dsp:sp modelId="{4A487802-79BB-46BC-8C96-31CB7DFFACDB}">
      <dsp:nvSpPr>
        <dsp:cNvPr id="0" name=""/>
        <dsp:cNvSpPr/>
      </dsp:nvSpPr>
      <dsp:spPr>
        <a:xfrm>
          <a:off x="3876272" y="624303"/>
          <a:ext cx="1337792" cy="1337792"/>
        </a:xfrm>
        <a:prstGeom prst="ellipse">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fr-FR" sz="3900" kern="1200" dirty="0"/>
            <a:t>850</a:t>
          </a:r>
        </a:p>
      </dsp:txBody>
      <dsp:txXfrm>
        <a:off x="4072187" y="820218"/>
        <a:ext cx="945962" cy="945962"/>
      </dsp:txXfrm>
    </dsp:sp>
    <dsp:sp modelId="{33E99282-9C01-48F6-80FD-015C8C2C598C}">
      <dsp:nvSpPr>
        <dsp:cNvPr id="0" name=""/>
        <dsp:cNvSpPr/>
      </dsp:nvSpPr>
      <dsp:spPr>
        <a:xfrm>
          <a:off x="5243794" y="300854"/>
          <a:ext cx="1337792" cy="1337792"/>
        </a:xfrm>
        <a:prstGeom prst="ellipse">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fr-FR" sz="3900" kern="1200" dirty="0"/>
            <a:t>600</a:t>
          </a:r>
        </a:p>
      </dsp:txBody>
      <dsp:txXfrm>
        <a:off x="5439709" y="496769"/>
        <a:ext cx="945962" cy="945962"/>
      </dsp:txXfrm>
    </dsp:sp>
    <dsp:sp modelId="{5B6D7CDE-A102-4FD6-BBA5-F2DD11D02E42}">
      <dsp:nvSpPr>
        <dsp:cNvPr id="0" name=""/>
        <dsp:cNvSpPr/>
      </dsp:nvSpPr>
      <dsp:spPr>
        <a:xfrm>
          <a:off x="3281697" y="29728"/>
          <a:ext cx="4162022" cy="3329617"/>
        </a:xfrm>
        <a:prstGeom prst="funnel">
          <a:avLst/>
        </a:prstGeom>
        <a:solidFill>
          <a:schemeClr val="accent2">
            <a:alpha val="40000"/>
            <a:tint val="4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1/29/2022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F2946-0207-4BD3-819B-0729CABCC6FF}"/>
              </a:ext>
            </a:extLst>
          </p:cNvPr>
          <p:cNvSpPr>
            <a:spLocks noGrp="1"/>
          </p:cNvSpPr>
          <p:nvPr>
            <p:ph type="ctrTitle"/>
          </p:nvPr>
        </p:nvSpPr>
        <p:spPr>
          <a:xfrm>
            <a:off x="809223" y="2080621"/>
            <a:ext cx="10573554" cy="2262781"/>
          </a:xfrm>
        </p:spPr>
        <p:txBody>
          <a:bodyPr>
            <a:normAutofit/>
          </a:bodyPr>
          <a:lstStyle/>
          <a:p>
            <a:pPr algn="ctr"/>
            <a:r>
              <a:rPr lang="fr-FR" sz="6000" dirty="0"/>
              <a:t>Méthodologie de la recherche</a:t>
            </a:r>
          </a:p>
        </p:txBody>
      </p:sp>
      <p:sp>
        <p:nvSpPr>
          <p:cNvPr id="3" name="Sous-titre 2">
            <a:extLst>
              <a:ext uri="{FF2B5EF4-FFF2-40B4-BE49-F238E27FC236}">
                <a16:creationId xmlns:a16="http://schemas.microsoft.com/office/drawing/2014/main" id="{0B96DDCD-1503-49B3-B7DC-314580D67F06}"/>
              </a:ext>
            </a:extLst>
          </p:cNvPr>
          <p:cNvSpPr>
            <a:spLocks noGrp="1"/>
          </p:cNvSpPr>
          <p:nvPr>
            <p:ph type="subTitle" idx="1"/>
          </p:nvPr>
        </p:nvSpPr>
        <p:spPr>
          <a:xfrm>
            <a:off x="6698088" y="6078828"/>
            <a:ext cx="5493912" cy="779172"/>
          </a:xfrm>
        </p:spPr>
        <p:txBody>
          <a:bodyPr/>
          <a:lstStyle/>
          <a:p>
            <a:r>
              <a:rPr lang="fr-FR" dirty="0" err="1"/>
              <a:t>Noomen</a:t>
            </a:r>
            <a:r>
              <a:rPr lang="fr-FR" dirty="0"/>
              <a:t> </a:t>
            </a:r>
            <a:r>
              <a:rPr lang="fr-FR" dirty="0" err="1"/>
              <a:t>guelmami</a:t>
            </a:r>
            <a:r>
              <a:rPr lang="fr-FR"/>
              <a:t>: Maître </a:t>
            </a:r>
            <a:r>
              <a:rPr lang="fr-FR" dirty="0"/>
              <a:t>assistant à ISSEP Kef</a:t>
            </a:r>
          </a:p>
          <a:p>
            <a:r>
              <a:rPr lang="fr-FR" dirty="0"/>
              <a:t>Email: noomen4@yahoo.fr</a:t>
            </a:r>
          </a:p>
        </p:txBody>
      </p:sp>
    </p:spTree>
    <p:extLst>
      <p:ext uri="{BB962C8B-B14F-4D97-AF65-F5344CB8AC3E}">
        <p14:creationId xmlns:p14="http://schemas.microsoft.com/office/powerpoint/2010/main" val="181435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9F616-2C5F-4380-85CA-F677D9AE71FC}"/>
              </a:ext>
            </a:extLst>
          </p:cNvPr>
          <p:cNvSpPr>
            <a:spLocks noGrp="1"/>
          </p:cNvSpPr>
          <p:nvPr>
            <p:ph type="title"/>
          </p:nvPr>
        </p:nvSpPr>
        <p:spPr>
          <a:xfrm>
            <a:off x="1640156" y="585473"/>
            <a:ext cx="8911687" cy="1280890"/>
          </a:xfrm>
        </p:spPr>
        <p:txBody>
          <a:bodyPr/>
          <a:lstStyle/>
          <a:p>
            <a:r>
              <a:rPr lang="fr-FR" b="1" dirty="0"/>
              <a:t>Méthode expérimentale</a:t>
            </a:r>
          </a:p>
        </p:txBody>
      </p:sp>
      <p:sp>
        <p:nvSpPr>
          <p:cNvPr id="3" name="Espace réservé du contenu 2">
            <a:extLst>
              <a:ext uri="{FF2B5EF4-FFF2-40B4-BE49-F238E27FC236}">
                <a16:creationId xmlns:a16="http://schemas.microsoft.com/office/drawing/2014/main" id="{C7786DE8-89D9-42E5-B2DD-88B77A1ABDCA}"/>
              </a:ext>
            </a:extLst>
          </p:cNvPr>
          <p:cNvSpPr>
            <a:spLocks noGrp="1"/>
          </p:cNvSpPr>
          <p:nvPr>
            <p:ph idx="1"/>
          </p:nvPr>
        </p:nvSpPr>
        <p:spPr>
          <a:xfrm>
            <a:off x="1640156" y="2133600"/>
            <a:ext cx="8915400" cy="2708856"/>
          </a:xfrm>
        </p:spPr>
        <p:txBody>
          <a:bodyPr/>
          <a:lstStyle/>
          <a:p>
            <a:pPr algn="just">
              <a:lnSpc>
                <a:spcPct val="200000"/>
              </a:lnSpc>
            </a:pPr>
            <a:r>
              <a:rPr lang="fr-FR" sz="2400" dirty="0"/>
              <a:t>Elle s’applique plutôt a l’étude de l’homme en général, a la recherche d’interactions entre son comportement et la situation et elle recherche des généralisations.</a:t>
            </a:r>
          </a:p>
        </p:txBody>
      </p:sp>
    </p:spTree>
    <p:extLst>
      <p:ext uri="{BB962C8B-B14F-4D97-AF65-F5344CB8AC3E}">
        <p14:creationId xmlns:p14="http://schemas.microsoft.com/office/powerpoint/2010/main" val="2141438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184A1-248B-45D2-B545-9A46844EAD2F}"/>
              </a:ext>
            </a:extLst>
          </p:cNvPr>
          <p:cNvSpPr>
            <a:spLocks noGrp="1"/>
          </p:cNvSpPr>
          <p:nvPr>
            <p:ph type="title"/>
          </p:nvPr>
        </p:nvSpPr>
        <p:spPr>
          <a:xfrm>
            <a:off x="1640156" y="611231"/>
            <a:ext cx="8911687" cy="1280890"/>
          </a:xfrm>
        </p:spPr>
        <p:txBody>
          <a:bodyPr/>
          <a:lstStyle/>
          <a:p>
            <a:r>
              <a:rPr lang="fr-FR" dirty="0"/>
              <a:t>Finalisation </a:t>
            </a:r>
          </a:p>
        </p:txBody>
      </p:sp>
      <p:sp>
        <p:nvSpPr>
          <p:cNvPr id="3" name="Espace réservé du contenu 2">
            <a:extLst>
              <a:ext uri="{FF2B5EF4-FFF2-40B4-BE49-F238E27FC236}">
                <a16:creationId xmlns:a16="http://schemas.microsoft.com/office/drawing/2014/main" id="{AF7F9F8D-7371-4E57-8A55-3E221448D1DA}"/>
              </a:ext>
            </a:extLst>
          </p:cNvPr>
          <p:cNvSpPr>
            <a:spLocks noGrp="1"/>
          </p:cNvSpPr>
          <p:nvPr>
            <p:ph idx="1"/>
          </p:nvPr>
        </p:nvSpPr>
        <p:spPr>
          <a:xfrm>
            <a:off x="2734892" y="2312830"/>
            <a:ext cx="7439418" cy="3933939"/>
          </a:xfrm>
        </p:spPr>
        <p:txBody>
          <a:bodyPr>
            <a:normAutofit/>
          </a:bodyPr>
          <a:lstStyle/>
          <a:p>
            <a:pPr algn="just">
              <a:lnSpc>
                <a:spcPct val="200000"/>
              </a:lnSpc>
            </a:pPr>
            <a:r>
              <a:rPr lang="fr-FR" sz="2400" dirty="0"/>
              <a:t>Rédiger la conclusion</a:t>
            </a:r>
          </a:p>
          <a:p>
            <a:pPr algn="just">
              <a:lnSpc>
                <a:spcPct val="200000"/>
              </a:lnSpc>
            </a:pPr>
            <a:r>
              <a:rPr lang="fr-FR" sz="2400" dirty="0"/>
              <a:t>Rédiger l’introduction</a:t>
            </a:r>
          </a:p>
          <a:p>
            <a:pPr algn="just">
              <a:lnSpc>
                <a:spcPct val="200000"/>
              </a:lnSpc>
            </a:pPr>
            <a:r>
              <a:rPr lang="fr-FR" sz="2400" dirty="0"/>
              <a:t>Réviser la forme</a:t>
            </a:r>
          </a:p>
          <a:p>
            <a:pPr algn="just">
              <a:lnSpc>
                <a:spcPct val="200000"/>
              </a:lnSpc>
            </a:pPr>
            <a:r>
              <a:rPr lang="fr-FR" sz="2400" dirty="0"/>
              <a:t>Préparer la présentation orale</a:t>
            </a:r>
          </a:p>
        </p:txBody>
      </p:sp>
    </p:spTree>
    <p:extLst>
      <p:ext uri="{BB962C8B-B14F-4D97-AF65-F5344CB8AC3E}">
        <p14:creationId xmlns:p14="http://schemas.microsoft.com/office/powerpoint/2010/main" val="253716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59A356-28B9-4958-BDF9-CCCEBC20B992}"/>
              </a:ext>
            </a:extLst>
          </p:cNvPr>
          <p:cNvSpPr>
            <a:spLocks noGrp="1"/>
          </p:cNvSpPr>
          <p:nvPr>
            <p:ph idx="1"/>
          </p:nvPr>
        </p:nvSpPr>
        <p:spPr>
          <a:xfrm>
            <a:off x="1391477" y="1540189"/>
            <a:ext cx="10302540" cy="4899248"/>
          </a:xfrm>
        </p:spPr>
        <p:txBody>
          <a:bodyPr/>
          <a:lstStyle/>
          <a:p>
            <a:pPr algn="just">
              <a:lnSpc>
                <a:spcPct val="200000"/>
              </a:lnSpc>
            </a:pPr>
            <a:r>
              <a:rPr lang="fr-FR" sz="2400" dirty="0"/>
              <a:t>On reproche a la méthode expérimentale de n’étudier les situations ou individus que par fragments, puisque l’expérimentation vise a isoler des variables et d’être artificielle, car elle travaille surtout en laboratoire. Les critiques faites aux deux méthodes démontrent leur complémentarité car elles sont solidaires en sciences sociales comme en médecine.</a:t>
            </a:r>
          </a:p>
        </p:txBody>
      </p:sp>
    </p:spTree>
    <p:extLst>
      <p:ext uri="{BB962C8B-B14F-4D97-AF65-F5344CB8AC3E}">
        <p14:creationId xmlns:p14="http://schemas.microsoft.com/office/powerpoint/2010/main" val="148994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B548C-533D-4637-AFA9-B10BBC885F00}"/>
              </a:ext>
            </a:extLst>
          </p:cNvPr>
          <p:cNvSpPr>
            <a:spLocks noGrp="1"/>
          </p:cNvSpPr>
          <p:nvPr>
            <p:ph type="title"/>
          </p:nvPr>
        </p:nvSpPr>
        <p:spPr>
          <a:xfrm>
            <a:off x="1640156" y="688504"/>
            <a:ext cx="8911687" cy="1280890"/>
          </a:xfrm>
        </p:spPr>
        <p:txBody>
          <a:bodyPr/>
          <a:lstStyle/>
          <a:p>
            <a:r>
              <a:rPr lang="fr-FR" b="1" dirty="0"/>
              <a:t>5 Types de recherche</a:t>
            </a:r>
          </a:p>
        </p:txBody>
      </p:sp>
      <p:graphicFrame>
        <p:nvGraphicFramePr>
          <p:cNvPr id="4" name="Espace réservé du contenu 3">
            <a:extLst>
              <a:ext uri="{FF2B5EF4-FFF2-40B4-BE49-F238E27FC236}">
                <a16:creationId xmlns:a16="http://schemas.microsoft.com/office/drawing/2014/main" id="{7E18A12E-3A9F-4754-8979-3FD281B4CEE1}"/>
              </a:ext>
            </a:extLst>
          </p:cNvPr>
          <p:cNvGraphicFramePr>
            <a:graphicFrameLocks noGrp="1"/>
          </p:cNvGraphicFramePr>
          <p:nvPr>
            <p:ph idx="1"/>
            <p:extLst>
              <p:ext uri="{D42A27DB-BD31-4B8C-83A1-F6EECF244321}">
                <p14:modId xmlns:p14="http://schemas.microsoft.com/office/powerpoint/2010/main" val="1113880976"/>
              </p:ext>
            </p:extLst>
          </p:nvPr>
        </p:nvGraphicFramePr>
        <p:xfrm>
          <a:off x="1017989" y="1539874"/>
          <a:ext cx="10676027" cy="4925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674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2C814-422B-4168-A0C6-BC3918DEBD1A}"/>
              </a:ext>
            </a:extLst>
          </p:cNvPr>
          <p:cNvSpPr>
            <a:spLocks noGrp="1"/>
          </p:cNvSpPr>
          <p:nvPr>
            <p:ph type="title"/>
          </p:nvPr>
        </p:nvSpPr>
        <p:spPr>
          <a:xfrm>
            <a:off x="1640156" y="636989"/>
            <a:ext cx="8911687" cy="650898"/>
          </a:xfrm>
        </p:spPr>
        <p:txBody>
          <a:bodyPr/>
          <a:lstStyle/>
          <a:p>
            <a:r>
              <a:rPr lang="fr-FR" b="1" dirty="0"/>
              <a:t>La recherche analytique</a:t>
            </a:r>
          </a:p>
        </p:txBody>
      </p:sp>
      <p:sp>
        <p:nvSpPr>
          <p:cNvPr id="3" name="Espace réservé du contenu 2">
            <a:extLst>
              <a:ext uri="{FF2B5EF4-FFF2-40B4-BE49-F238E27FC236}">
                <a16:creationId xmlns:a16="http://schemas.microsoft.com/office/drawing/2014/main" id="{6C508F69-E089-4A27-BA1C-DBE44EA7DD46}"/>
              </a:ext>
            </a:extLst>
          </p:cNvPr>
          <p:cNvSpPr>
            <a:spLocks noGrp="1"/>
          </p:cNvSpPr>
          <p:nvPr>
            <p:ph idx="1"/>
          </p:nvPr>
        </p:nvSpPr>
        <p:spPr>
          <a:xfrm>
            <a:off x="1236372" y="1837385"/>
            <a:ext cx="10534917" cy="4602051"/>
          </a:xfrm>
        </p:spPr>
        <p:txBody>
          <a:bodyPr/>
          <a:lstStyle/>
          <a:p>
            <a:pPr algn="just">
              <a:lnSpc>
                <a:spcPct val="200000"/>
              </a:lnSpc>
            </a:pPr>
            <a:r>
              <a:rPr lang="fr-FR" sz="2400" dirty="0"/>
              <a:t>Étude approfondie de mécanismes isolés qui peuvent expliquer un phénomène complexe. </a:t>
            </a:r>
          </a:p>
          <a:p>
            <a:pPr algn="just">
              <a:lnSpc>
                <a:spcPct val="200000"/>
              </a:lnSpc>
            </a:pPr>
            <a:r>
              <a:rPr lang="fr-FR" sz="2400" dirty="0"/>
              <a:t>Principaux champs de </a:t>
            </a:r>
            <a:r>
              <a:rPr lang="fr-FR" sz="2400" b="1" dirty="0"/>
              <a:t>recherche analytique</a:t>
            </a:r>
            <a:r>
              <a:rPr lang="fr-FR" sz="2400" dirty="0"/>
              <a:t>: HISTOIRE, PHILOSOPHIE</a:t>
            </a:r>
          </a:p>
          <a:p>
            <a:pPr algn="just">
              <a:lnSpc>
                <a:spcPct val="200000"/>
              </a:lnSpc>
            </a:pPr>
            <a:r>
              <a:rPr lang="fr-FR" sz="2400" b="1" dirty="0"/>
              <a:t>Dans la recherche biologiques </a:t>
            </a:r>
            <a:r>
              <a:rPr lang="fr-FR" sz="2400" dirty="0"/>
              <a:t>: méta-analyses</a:t>
            </a:r>
          </a:p>
        </p:txBody>
      </p:sp>
    </p:spTree>
    <p:extLst>
      <p:ext uri="{BB962C8B-B14F-4D97-AF65-F5344CB8AC3E}">
        <p14:creationId xmlns:p14="http://schemas.microsoft.com/office/powerpoint/2010/main" val="215468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B3D0A-E9F9-49A8-9F91-BA9578547190}"/>
              </a:ext>
            </a:extLst>
          </p:cNvPr>
          <p:cNvSpPr>
            <a:spLocks noGrp="1"/>
          </p:cNvSpPr>
          <p:nvPr>
            <p:ph type="title"/>
          </p:nvPr>
        </p:nvSpPr>
        <p:spPr>
          <a:xfrm>
            <a:off x="1640156" y="624110"/>
            <a:ext cx="5803833" cy="779687"/>
          </a:xfrm>
        </p:spPr>
        <p:txBody>
          <a:bodyPr/>
          <a:lstStyle/>
          <a:p>
            <a:r>
              <a:rPr lang="fr-FR" b="1" dirty="0"/>
              <a:t>La recherche descriptive</a:t>
            </a:r>
          </a:p>
        </p:txBody>
      </p:sp>
      <p:sp>
        <p:nvSpPr>
          <p:cNvPr id="3" name="Espace réservé du contenu 2">
            <a:extLst>
              <a:ext uri="{FF2B5EF4-FFF2-40B4-BE49-F238E27FC236}">
                <a16:creationId xmlns:a16="http://schemas.microsoft.com/office/drawing/2014/main" id="{731E0472-9DB7-43D9-965A-7720770331EE}"/>
              </a:ext>
            </a:extLst>
          </p:cNvPr>
          <p:cNvSpPr>
            <a:spLocks noGrp="1"/>
          </p:cNvSpPr>
          <p:nvPr>
            <p:ph idx="1"/>
          </p:nvPr>
        </p:nvSpPr>
        <p:spPr>
          <a:xfrm>
            <a:off x="1640155" y="1540189"/>
            <a:ext cx="10144013" cy="5028036"/>
          </a:xfrm>
        </p:spPr>
        <p:txBody>
          <a:bodyPr>
            <a:normAutofit/>
          </a:bodyPr>
          <a:lstStyle/>
          <a:p>
            <a:pPr algn="just">
              <a:lnSpc>
                <a:spcPct val="150000"/>
              </a:lnSpc>
            </a:pPr>
            <a:r>
              <a:rPr lang="fr-FR" sz="2400" dirty="0"/>
              <a:t>Décrire une réponse psychologique, physiologique, sociale, etc…</a:t>
            </a:r>
          </a:p>
          <a:p>
            <a:pPr algn="just">
              <a:lnSpc>
                <a:spcPct val="150000"/>
              </a:lnSpc>
              <a:buFont typeface="Wingdings" panose="05000000000000000000" pitchFamily="2" charset="2"/>
              <a:buChar char="q"/>
            </a:pPr>
            <a:r>
              <a:rPr lang="fr-FR" sz="2400" dirty="0"/>
              <a:t>Principaux outils :</a:t>
            </a:r>
          </a:p>
          <a:p>
            <a:pPr algn="just">
              <a:lnSpc>
                <a:spcPct val="150000"/>
              </a:lnSpc>
            </a:pPr>
            <a:r>
              <a:rPr lang="fr-FR" sz="2400" dirty="0"/>
              <a:t>Enquête d ’opinion</a:t>
            </a:r>
          </a:p>
          <a:p>
            <a:pPr algn="just">
              <a:lnSpc>
                <a:spcPct val="150000"/>
              </a:lnSpc>
            </a:pPr>
            <a:r>
              <a:rPr lang="fr-FR" sz="2400" dirty="0"/>
              <a:t>Entretiens</a:t>
            </a:r>
          </a:p>
          <a:p>
            <a:pPr algn="just">
              <a:lnSpc>
                <a:spcPct val="150000"/>
              </a:lnSpc>
            </a:pPr>
            <a:r>
              <a:rPr lang="fr-FR" sz="2400" dirty="0"/>
              <a:t>Études de cas</a:t>
            </a:r>
          </a:p>
          <a:p>
            <a:pPr algn="just">
              <a:lnSpc>
                <a:spcPct val="150000"/>
              </a:lnSpc>
            </a:pPr>
            <a:r>
              <a:rPr lang="fr-FR" sz="2400" dirty="0"/>
              <a:t>Études épidémiologiques</a:t>
            </a:r>
          </a:p>
        </p:txBody>
      </p:sp>
    </p:spTree>
    <p:extLst>
      <p:ext uri="{BB962C8B-B14F-4D97-AF65-F5344CB8AC3E}">
        <p14:creationId xmlns:p14="http://schemas.microsoft.com/office/powerpoint/2010/main" val="201438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08A7EF-82F8-4CCC-9A93-C544D14F8ACC}"/>
              </a:ext>
            </a:extLst>
          </p:cNvPr>
          <p:cNvSpPr>
            <a:spLocks noGrp="1"/>
          </p:cNvSpPr>
          <p:nvPr>
            <p:ph type="title"/>
          </p:nvPr>
        </p:nvSpPr>
        <p:spPr>
          <a:xfrm>
            <a:off x="1640156" y="598353"/>
            <a:ext cx="6576565" cy="715292"/>
          </a:xfrm>
        </p:spPr>
        <p:txBody>
          <a:bodyPr/>
          <a:lstStyle/>
          <a:p>
            <a:r>
              <a:rPr lang="fr-FR" b="1" dirty="0"/>
              <a:t>La recherche expérimentale</a:t>
            </a:r>
          </a:p>
        </p:txBody>
      </p:sp>
      <p:sp>
        <p:nvSpPr>
          <p:cNvPr id="3" name="Espace réservé du contenu 2">
            <a:extLst>
              <a:ext uri="{FF2B5EF4-FFF2-40B4-BE49-F238E27FC236}">
                <a16:creationId xmlns:a16="http://schemas.microsoft.com/office/drawing/2014/main" id="{58587603-272A-412A-A85A-DDA6B1062510}"/>
              </a:ext>
            </a:extLst>
          </p:cNvPr>
          <p:cNvSpPr>
            <a:spLocks noGrp="1"/>
          </p:cNvSpPr>
          <p:nvPr>
            <p:ph idx="1"/>
          </p:nvPr>
        </p:nvSpPr>
        <p:spPr>
          <a:xfrm>
            <a:off x="1640155" y="1540188"/>
            <a:ext cx="10234165" cy="5002279"/>
          </a:xfrm>
        </p:spPr>
        <p:txBody>
          <a:bodyPr>
            <a:normAutofit/>
          </a:bodyPr>
          <a:lstStyle/>
          <a:p>
            <a:pPr algn="just">
              <a:lnSpc>
                <a:spcPct val="150000"/>
              </a:lnSpc>
            </a:pPr>
            <a:r>
              <a:rPr lang="fr-FR" sz="2400" dirty="0"/>
              <a:t>Manipuler une ou plusieurs variables de façon à établir des relations de causalité.</a:t>
            </a:r>
          </a:p>
          <a:p>
            <a:pPr algn="just">
              <a:lnSpc>
                <a:spcPct val="150000"/>
              </a:lnSpc>
            </a:pPr>
            <a:r>
              <a:rPr lang="fr-FR" sz="2400" dirty="0"/>
              <a:t>Isoler un facteur et contrôler tous les autres « toute chose étant égale par ailleurs »</a:t>
            </a:r>
          </a:p>
          <a:p>
            <a:pPr marL="0" indent="0" algn="just">
              <a:lnSpc>
                <a:spcPct val="150000"/>
              </a:lnSpc>
              <a:buNone/>
            </a:pPr>
            <a:endParaRPr lang="fr-FR" sz="2400" dirty="0"/>
          </a:p>
          <a:p>
            <a:pPr algn="just">
              <a:lnSpc>
                <a:spcPct val="150000"/>
              </a:lnSpc>
            </a:pPr>
            <a:r>
              <a:rPr lang="fr-FR" sz="2400" b="1" dirty="0">
                <a:solidFill>
                  <a:srgbClr val="FF0000"/>
                </a:solidFill>
              </a:rPr>
              <a:t>Variable dépendante : </a:t>
            </a:r>
            <a:r>
              <a:rPr lang="fr-FR" sz="2400" dirty="0"/>
              <a:t>valeur de « sortie », résultat</a:t>
            </a:r>
          </a:p>
          <a:p>
            <a:pPr algn="just">
              <a:lnSpc>
                <a:spcPct val="150000"/>
              </a:lnSpc>
            </a:pPr>
            <a:r>
              <a:rPr lang="fr-FR" sz="2400" b="1" dirty="0">
                <a:solidFill>
                  <a:srgbClr val="FF0000"/>
                </a:solidFill>
              </a:rPr>
              <a:t>Variable indépendante : </a:t>
            </a:r>
            <a:r>
              <a:rPr lang="fr-FR" sz="2400" dirty="0"/>
              <a:t>variable manipulée</a:t>
            </a:r>
          </a:p>
        </p:txBody>
      </p:sp>
    </p:spTree>
    <p:extLst>
      <p:ext uri="{BB962C8B-B14F-4D97-AF65-F5344CB8AC3E}">
        <p14:creationId xmlns:p14="http://schemas.microsoft.com/office/powerpoint/2010/main" val="266657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E0AA62-08B6-4B6E-8419-C4E41120F2D1}"/>
              </a:ext>
            </a:extLst>
          </p:cNvPr>
          <p:cNvSpPr>
            <a:spLocks noGrp="1"/>
          </p:cNvSpPr>
          <p:nvPr>
            <p:ph type="title"/>
          </p:nvPr>
        </p:nvSpPr>
        <p:spPr>
          <a:xfrm>
            <a:off x="1640156" y="598351"/>
            <a:ext cx="7658390" cy="1359237"/>
          </a:xfrm>
        </p:spPr>
        <p:txBody>
          <a:bodyPr>
            <a:normAutofit/>
          </a:bodyPr>
          <a:lstStyle/>
          <a:p>
            <a:r>
              <a:rPr lang="fr-FR" b="1" dirty="0"/>
              <a:t>La recherche qualitative</a:t>
            </a:r>
            <a:br>
              <a:rPr lang="fr-FR" b="1" dirty="0"/>
            </a:br>
            <a:endParaRPr lang="fr-FR" b="1" dirty="0"/>
          </a:p>
        </p:txBody>
      </p:sp>
      <p:sp>
        <p:nvSpPr>
          <p:cNvPr id="3" name="Espace réservé du contenu 2">
            <a:extLst>
              <a:ext uri="{FF2B5EF4-FFF2-40B4-BE49-F238E27FC236}">
                <a16:creationId xmlns:a16="http://schemas.microsoft.com/office/drawing/2014/main" id="{CCFD692A-6FC0-4AD7-94D8-3F72C2D3C0F6}"/>
              </a:ext>
            </a:extLst>
          </p:cNvPr>
          <p:cNvSpPr>
            <a:spLocks noGrp="1"/>
          </p:cNvSpPr>
          <p:nvPr>
            <p:ph idx="1"/>
          </p:nvPr>
        </p:nvSpPr>
        <p:spPr>
          <a:xfrm>
            <a:off x="1636444" y="1540189"/>
            <a:ext cx="8915400" cy="3777622"/>
          </a:xfrm>
        </p:spPr>
        <p:txBody>
          <a:bodyPr/>
          <a:lstStyle/>
          <a:p>
            <a:r>
              <a:rPr lang="fr-FR" sz="2400" dirty="0"/>
              <a:t>Principaux champs de recherche qualitative :</a:t>
            </a:r>
            <a:br>
              <a:rPr lang="fr-FR" sz="2400" dirty="0"/>
            </a:br>
            <a:r>
              <a:rPr lang="fr-FR" sz="2400" dirty="0"/>
              <a:t>PSYCHOLOGIE, SOCIOLOGIE, ANTHROPOLOGIE</a:t>
            </a:r>
          </a:p>
        </p:txBody>
      </p:sp>
      <p:pic>
        <p:nvPicPr>
          <p:cNvPr id="5" name="Image 4">
            <a:extLst>
              <a:ext uri="{FF2B5EF4-FFF2-40B4-BE49-F238E27FC236}">
                <a16:creationId xmlns:a16="http://schemas.microsoft.com/office/drawing/2014/main" id="{695F2D17-9F1B-4E86-891A-D5CBFB534F04}"/>
              </a:ext>
            </a:extLst>
          </p:cNvPr>
          <p:cNvPicPr>
            <a:picLocks noChangeAspect="1"/>
          </p:cNvPicPr>
          <p:nvPr/>
        </p:nvPicPr>
        <p:blipFill>
          <a:blip r:embed="rId2"/>
          <a:stretch>
            <a:fillRect/>
          </a:stretch>
        </p:blipFill>
        <p:spPr>
          <a:xfrm>
            <a:off x="1558466" y="2810953"/>
            <a:ext cx="9071356" cy="3689110"/>
          </a:xfrm>
          <a:prstGeom prst="rect">
            <a:avLst/>
          </a:prstGeom>
        </p:spPr>
      </p:pic>
    </p:spTree>
    <p:extLst>
      <p:ext uri="{BB962C8B-B14F-4D97-AF65-F5344CB8AC3E}">
        <p14:creationId xmlns:p14="http://schemas.microsoft.com/office/powerpoint/2010/main" val="418596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CD2FF-E82D-4048-837E-D83B30DDAD09}"/>
              </a:ext>
            </a:extLst>
          </p:cNvPr>
          <p:cNvSpPr>
            <a:spLocks noGrp="1"/>
          </p:cNvSpPr>
          <p:nvPr>
            <p:ph type="title"/>
          </p:nvPr>
        </p:nvSpPr>
        <p:spPr>
          <a:xfrm>
            <a:off x="1640156" y="636989"/>
            <a:ext cx="8911687" cy="1280890"/>
          </a:xfrm>
        </p:spPr>
        <p:txBody>
          <a:bodyPr/>
          <a:lstStyle/>
          <a:p>
            <a:r>
              <a:rPr lang="fr-FR" b="1" dirty="0"/>
              <a:t>La recherche créative</a:t>
            </a:r>
          </a:p>
        </p:txBody>
      </p:sp>
      <p:sp>
        <p:nvSpPr>
          <p:cNvPr id="3" name="Espace réservé du contenu 2">
            <a:extLst>
              <a:ext uri="{FF2B5EF4-FFF2-40B4-BE49-F238E27FC236}">
                <a16:creationId xmlns:a16="http://schemas.microsoft.com/office/drawing/2014/main" id="{F4174D8D-8C0C-4CBD-9CC1-E554F82600BC}"/>
              </a:ext>
            </a:extLst>
          </p:cNvPr>
          <p:cNvSpPr>
            <a:spLocks noGrp="1"/>
          </p:cNvSpPr>
          <p:nvPr>
            <p:ph idx="1"/>
          </p:nvPr>
        </p:nvSpPr>
        <p:spPr>
          <a:xfrm>
            <a:off x="1421215" y="2024666"/>
            <a:ext cx="10105376" cy="2808667"/>
          </a:xfrm>
        </p:spPr>
        <p:txBody>
          <a:bodyPr/>
          <a:lstStyle/>
          <a:p>
            <a:pPr algn="just">
              <a:lnSpc>
                <a:spcPct val="200000"/>
              </a:lnSpc>
            </a:pPr>
            <a:r>
              <a:rPr lang="fr-FR" sz="2400" dirty="0"/>
              <a:t>Principal champ de recherche créative : ART</a:t>
            </a:r>
          </a:p>
          <a:p>
            <a:pPr algn="just">
              <a:lnSpc>
                <a:spcPct val="200000"/>
              </a:lnSpc>
            </a:pPr>
            <a:r>
              <a:rPr lang="fr-FR" sz="2400" dirty="0"/>
              <a:t>La créativité est un trait commun à tous les grands scientifiques.</a:t>
            </a:r>
          </a:p>
          <a:p>
            <a:pPr algn="just">
              <a:lnSpc>
                <a:spcPct val="200000"/>
              </a:lnSpc>
            </a:pPr>
            <a:r>
              <a:rPr lang="fr-FR" sz="2400" dirty="0"/>
              <a:t>Notion de paradigme</a:t>
            </a:r>
          </a:p>
        </p:txBody>
      </p:sp>
    </p:spTree>
    <p:extLst>
      <p:ext uri="{BB962C8B-B14F-4D97-AF65-F5344CB8AC3E}">
        <p14:creationId xmlns:p14="http://schemas.microsoft.com/office/powerpoint/2010/main" val="218830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1AF04-BCC2-4A5E-ACC1-D1CE28E8F878}"/>
              </a:ext>
            </a:extLst>
          </p:cNvPr>
          <p:cNvSpPr>
            <a:spLocks noGrp="1"/>
          </p:cNvSpPr>
          <p:nvPr>
            <p:ph type="title"/>
          </p:nvPr>
        </p:nvSpPr>
        <p:spPr>
          <a:xfrm>
            <a:off x="1640157" y="598352"/>
            <a:ext cx="6087168" cy="831203"/>
          </a:xfrm>
        </p:spPr>
        <p:txBody>
          <a:bodyPr/>
          <a:lstStyle/>
          <a:p>
            <a:r>
              <a:rPr lang="fr-FR" b="1" dirty="0"/>
              <a:t>La démarche scientifique</a:t>
            </a:r>
          </a:p>
        </p:txBody>
      </p:sp>
      <p:graphicFrame>
        <p:nvGraphicFramePr>
          <p:cNvPr id="4" name="Espace réservé du contenu 3">
            <a:extLst>
              <a:ext uri="{FF2B5EF4-FFF2-40B4-BE49-F238E27FC236}">
                <a16:creationId xmlns:a16="http://schemas.microsoft.com/office/drawing/2014/main" id="{92D00702-1AF1-4827-8A33-961F9F769E41}"/>
              </a:ext>
            </a:extLst>
          </p:cNvPr>
          <p:cNvGraphicFramePr>
            <a:graphicFrameLocks noGrp="1"/>
          </p:cNvGraphicFramePr>
          <p:nvPr>
            <p:ph idx="1"/>
            <p:extLst>
              <p:ext uri="{D42A27DB-BD31-4B8C-83A1-F6EECF244321}">
                <p14:modId xmlns:p14="http://schemas.microsoft.com/office/powerpoint/2010/main" val="1802837752"/>
              </p:ext>
            </p:extLst>
          </p:nvPr>
        </p:nvGraphicFramePr>
        <p:xfrm>
          <a:off x="416696" y="1687132"/>
          <a:ext cx="11358607" cy="5061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37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F6C0E-A535-45F3-8207-FA762EC9E701}"/>
              </a:ext>
            </a:extLst>
          </p:cNvPr>
          <p:cNvSpPr>
            <a:spLocks noGrp="1"/>
          </p:cNvSpPr>
          <p:nvPr>
            <p:ph type="title"/>
          </p:nvPr>
        </p:nvSpPr>
        <p:spPr>
          <a:xfrm>
            <a:off x="1511367" y="306333"/>
            <a:ext cx="9993246" cy="1280890"/>
          </a:xfrm>
        </p:spPr>
        <p:txBody>
          <a:bodyPr/>
          <a:lstStyle/>
          <a:p>
            <a:r>
              <a:rPr lang="fr-FR" b="1" dirty="0"/>
              <a:t>Quelles sont les étapes d’une</a:t>
            </a:r>
            <a:br>
              <a:rPr lang="fr-FR" b="1" dirty="0"/>
            </a:br>
            <a:r>
              <a:rPr lang="fr-FR" b="1" dirty="0"/>
              <a:t>recherche ?</a:t>
            </a:r>
          </a:p>
        </p:txBody>
      </p:sp>
      <p:sp>
        <p:nvSpPr>
          <p:cNvPr id="3" name="Espace réservé du contenu 2">
            <a:extLst>
              <a:ext uri="{FF2B5EF4-FFF2-40B4-BE49-F238E27FC236}">
                <a16:creationId xmlns:a16="http://schemas.microsoft.com/office/drawing/2014/main" id="{48EE695C-1EC4-41FB-A3BA-A87501E821B2}"/>
              </a:ext>
            </a:extLst>
          </p:cNvPr>
          <p:cNvSpPr>
            <a:spLocks noGrp="1"/>
          </p:cNvSpPr>
          <p:nvPr>
            <p:ph idx="1"/>
          </p:nvPr>
        </p:nvSpPr>
        <p:spPr>
          <a:xfrm>
            <a:off x="1638299" y="1734355"/>
            <a:ext cx="9993245" cy="4817312"/>
          </a:xfrm>
        </p:spPr>
        <p:txBody>
          <a:bodyPr>
            <a:normAutofit/>
          </a:bodyPr>
          <a:lstStyle/>
          <a:p>
            <a:pPr algn="just">
              <a:lnSpc>
                <a:spcPct val="160000"/>
              </a:lnSpc>
            </a:pPr>
            <a:r>
              <a:rPr lang="fr-FR" sz="2400" dirty="0"/>
              <a:t>La question de départ ou sujet de la recherche</a:t>
            </a:r>
          </a:p>
          <a:p>
            <a:pPr algn="just">
              <a:lnSpc>
                <a:spcPct val="160000"/>
              </a:lnSpc>
            </a:pPr>
            <a:r>
              <a:rPr lang="fr-FR" sz="2400" dirty="0"/>
              <a:t>Les objectifs de la recherche</a:t>
            </a:r>
          </a:p>
          <a:p>
            <a:pPr algn="just">
              <a:lnSpc>
                <a:spcPct val="160000"/>
              </a:lnSpc>
            </a:pPr>
            <a:r>
              <a:rPr lang="fr-FR" sz="2400" dirty="0"/>
              <a:t>La problématique</a:t>
            </a:r>
          </a:p>
          <a:p>
            <a:pPr algn="just">
              <a:lnSpc>
                <a:spcPct val="160000"/>
              </a:lnSpc>
            </a:pPr>
            <a:r>
              <a:rPr lang="fr-FR" sz="2400" dirty="0"/>
              <a:t>La méthodologie (collecte et analyse des données)</a:t>
            </a:r>
          </a:p>
          <a:p>
            <a:pPr algn="just">
              <a:lnSpc>
                <a:spcPct val="160000"/>
              </a:lnSpc>
            </a:pPr>
            <a:r>
              <a:rPr lang="fr-FR" sz="2400" dirty="0"/>
              <a:t>Le traitement et analyse des données</a:t>
            </a:r>
          </a:p>
          <a:p>
            <a:pPr algn="just">
              <a:lnSpc>
                <a:spcPct val="160000"/>
              </a:lnSpc>
            </a:pPr>
            <a:r>
              <a:rPr lang="fr-FR" sz="2400" dirty="0"/>
              <a:t>La finalisation</a:t>
            </a:r>
          </a:p>
        </p:txBody>
      </p:sp>
    </p:spTree>
    <p:extLst>
      <p:ext uri="{BB962C8B-B14F-4D97-AF65-F5344CB8AC3E}">
        <p14:creationId xmlns:p14="http://schemas.microsoft.com/office/powerpoint/2010/main" val="368034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8D75F3-F58F-4056-90D0-68EA26419155}"/>
              </a:ext>
            </a:extLst>
          </p:cNvPr>
          <p:cNvSpPr>
            <a:spLocks noGrp="1"/>
          </p:cNvSpPr>
          <p:nvPr>
            <p:ph idx="1"/>
          </p:nvPr>
        </p:nvSpPr>
        <p:spPr>
          <a:xfrm>
            <a:off x="1687691" y="266162"/>
            <a:ext cx="10057842" cy="5580846"/>
          </a:xfrm>
        </p:spPr>
        <p:txBody>
          <a:bodyPr>
            <a:noAutofit/>
          </a:bodyPr>
          <a:lstStyle/>
          <a:p>
            <a:pPr algn="just">
              <a:lnSpc>
                <a:spcPct val="200000"/>
              </a:lnSpc>
            </a:pPr>
            <a:r>
              <a:rPr lang="fr-FR" sz="2400" b="1" dirty="0"/>
              <a:t>Méthode (du grec </a:t>
            </a:r>
            <a:r>
              <a:rPr lang="fr-FR" sz="2400" b="1" dirty="0" err="1"/>
              <a:t>meta</a:t>
            </a:r>
            <a:r>
              <a:rPr lang="fr-FR" sz="2400" b="1" dirty="0"/>
              <a:t> = vers, et </a:t>
            </a:r>
            <a:r>
              <a:rPr lang="fr-FR" sz="2400" b="1" dirty="0" err="1"/>
              <a:t>odos</a:t>
            </a:r>
            <a:r>
              <a:rPr lang="fr-FR" sz="2400" b="1" dirty="0"/>
              <a:t> = voie) </a:t>
            </a:r>
            <a:r>
              <a:rPr lang="fr-FR" sz="2400" dirty="0"/>
              <a:t>: Manière d’agir pour parvenir à un but. Ensemble de procédés qui conduisent l’esprit à un procédé déterminé.</a:t>
            </a:r>
          </a:p>
          <a:p>
            <a:pPr algn="just">
              <a:lnSpc>
                <a:spcPct val="200000"/>
              </a:lnSpc>
            </a:pPr>
            <a:r>
              <a:rPr lang="fr-FR" sz="2400" b="1" dirty="0"/>
              <a:t>Méthodologie</a:t>
            </a:r>
            <a:r>
              <a:rPr lang="fr-FR" sz="2400" dirty="0"/>
              <a:t> : Etude des méthodes propres aux diverses sciences. </a:t>
            </a:r>
          </a:p>
          <a:p>
            <a:pPr algn="just">
              <a:lnSpc>
                <a:spcPct val="200000"/>
              </a:lnSpc>
            </a:pPr>
            <a:r>
              <a:rPr lang="fr-FR" sz="2400" b="1" dirty="0"/>
              <a:t>Déduction : </a:t>
            </a:r>
            <a:r>
              <a:rPr lang="fr-FR" sz="2400" dirty="0"/>
              <a:t>C’est le passage du général au particulier. </a:t>
            </a:r>
          </a:p>
          <a:p>
            <a:pPr algn="just">
              <a:lnSpc>
                <a:spcPct val="200000"/>
              </a:lnSpc>
            </a:pPr>
            <a:r>
              <a:rPr lang="fr-FR" sz="2400" b="1" dirty="0"/>
              <a:t>Induction : </a:t>
            </a:r>
            <a:r>
              <a:rPr lang="fr-FR" sz="2400" dirty="0"/>
              <a:t>C’est la généralisation à partir d’un cas particulier. Analyse : Décomposition d’un tout en éléments.</a:t>
            </a:r>
          </a:p>
        </p:txBody>
      </p:sp>
    </p:spTree>
    <p:extLst>
      <p:ext uri="{BB962C8B-B14F-4D97-AF65-F5344CB8AC3E}">
        <p14:creationId xmlns:p14="http://schemas.microsoft.com/office/powerpoint/2010/main" val="1242921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CB03A-5DF2-4312-9E9E-3D2698E5921C}"/>
              </a:ext>
            </a:extLst>
          </p:cNvPr>
          <p:cNvSpPr>
            <a:spLocks noGrp="1"/>
          </p:cNvSpPr>
          <p:nvPr>
            <p:ph type="title"/>
          </p:nvPr>
        </p:nvSpPr>
        <p:spPr>
          <a:xfrm>
            <a:off x="1640156" y="306333"/>
            <a:ext cx="9989467" cy="1280890"/>
          </a:xfrm>
        </p:spPr>
        <p:txBody>
          <a:bodyPr/>
          <a:lstStyle/>
          <a:p>
            <a:r>
              <a:rPr lang="fr-FR" b="1" dirty="0"/>
              <a:t>Critères d'une bonne question de</a:t>
            </a:r>
            <a:br>
              <a:rPr lang="fr-FR" b="1" dirty="0"/>
            </a:br>
            <a:r>
              <a:rPr lang="fr-FR" b="1" dirty="0"/>
              <a:t>recherche</a:t>
            </a:r>
          </a:p>
        </p:txBody>
      </p:sp>
      <p:sp>
        <p:nvSpPr>
          <p:cNvPr id="3" name="Espace réservé du contenu 2">
            <a:extLst>
              <a:ext uri="{FF2B5EF4-FFF2-40B4-BE49-F238E27FC236}">
                <a16:creationId xmlns:a16="http://schemas.microsoft.com/office/drawing/2014/main" id="{59F8CA9C-FF2A-4015-8386-6B297DAFC49F}"/>
              </a:ext>
            </a:extLst>
          </p:cNvPr>
          <p:cNvSpPr>
            <a:spLocks noGrp="1"/>
          </p:cNvSpPr>
          <p:nvPr>
            <p:ph idx="1"/>
          </p:nvPr>
        </p:nvSpPr>
        <p:spPr>
          <a:xfrm>
            <a:off x="1352840" y="1708597"/>
            <a:ext cx="10534360" cy="4936901"/>
          </a:xfrm>
        </p:spPr>
        <p:txBody>
          <a:bodyPr>
            <a:normAutofit/>
          </a:bodyPr>
          <a:lstStyle/>
          <a:p>
            <a:pPr algn="just">
              <a:lnSpc>
                <a:spcPct val="170000"/>
              </a:lnSpc>
              <a:buFont typeface="Wingdings" panose="05000000000000000000" pitchFamily="2" charset="2"/>
              <a:buChar char="ü"/>
            </a:pPr>
            <a:r>
              <a:rPr lang="fr-FR" sz="2400" b="1" dirty="0"/>
              <a:t>Les qualités de clarté:</a:t>
            </a:r>
          </a:p>
          <a:p>
            <a:pPr algn="just">
              <a:lnSpc>
                <a:spcPct val="170000"/>
              </a:lnSpc>
            </a:pPr>
            <a:r>
              <a:rPr lang="fr-FR" sz="2400" dirty="0"/>
              <a:t>précise</a:t>
            </a:r>
          </a:p>
          <a:p>
            <a:pPr algn="just">
              <a:lnSpc>
                <a:spcPct val="170000"/>
              </a:lnSpc>
            </a:pPr>
            <a:r>
              <a:rPr lang="fr-FR" sz="2400" dirty="0"/>
              <a:t>concise et univoque</a:t>
            </a:r>
          </a:p>
          <a:p>
            <a:pPr algn="just">
              <a:lnSpc>
                <a:spcPct val="170000"/>
              </a:lnSpc>
              <a:buFont typeface="Wingdings" panose="05000000000000000000" pitchFamily="2" charset="2"/>
              <a:buChar char="ü"/>
            </a:pPr>
            <a:r>
              <a:rPr lang="fr-FR" sz="2400" b="1" dirty="0"/>
              <a:t>Les qualités de faisabilité:</a:t>
            </a:r>
          </a:p>
          <a:p>
            <a:pPr algn="just">
              <a:lnSpc>
                <a:spcPct val="170000"/>
              </a:lnSpc>
            </a:pPr>
            <a:r>
              <a:rPr lang="fr-FR" sz="2400" dirty="0"/>
              <a:t>réaliste</a:t>
            </a:r>
          </a:p>
        </p:txBody>
      </p:sp>
    </p:spTree>
    <p:extLst>
      <p:ext uri="{BB962C8B-B14F-4D97-AF65-F5344CB8AC3E}">
        <p14:creationId xmlns:p14="http://schemas.microsoft.com/office/powerpoint/2010/main" val="57533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F7511A-F137-499F-9DCC-4C5F72D8799A}"/>
              </a:ext>
            </a:extLst>
          </p:cNvPr>
          <p:cNvSpPr>
            <a:spLocks noGrp="1"/>
          </p:cNvSpPr>
          <p:nvPr>
            <p:ph idx="1"/>
          </p:nvPr>
        </p:nvSpPr>
        <p:spPr>
          <a:xfrm>
            <a:off x="1638300" y="1373747"/>
            <a:ext cx="10132990" cy="5065690"/>
          </a:xfrm>
        </p:spPr>
        <p:txBody>
          <a:bodyPr/>
          <a:lstStyle/>
          <a:p>
            <a:pPr algn="just">
              <a:lnSpc>
                <a:spcPct val="150000"/>
              </a:lnSpc>
              <a:buFont typeface="Wingdings" panose="05000000000000000000" pitchFamily="2" charset="2"/>
              <a:buChar char="ü"/>
            </a:pPr>
            <a:r>
              <a:rPr lang="fr-FR" sz="2400" b="1" dirty="0"/>
              <a:t>Les qualités de pertinence:</a:t>
            </a:r>
          </a:p>
          <a:p>
            <a:pPr algn="just">
              <a:lnSpc>
                <a:spcPct val="150000"/>
              </a:lnSpc>
            </a:pPr>
            <a:r>
              <a:rPr lang="fr-FR" sz="2400" dirty="0"/>
              <a:t>vraie question</a:t>
            </a:r>
          </a:p>
          <a:p>
            <a:pPr algn="just">
              <a:lnSpc>
                <a:spcPct val="150000"/>
              </a:lnSpc>
            </a:pPr>
            <a:r>
              <a:rPr lang="fr-FR" sz="2400" dirty="0"/>
              <a:t>partir de l'existant</a:t>
            </a:r>
          </a:p>
          <a:p>
            <a:pPr algn="just">
              <a:lnSpc>
                <a:spcPct val="150000"/>
              </a:lnSpc>
            </a:pPr>
            <a:r>
              <a:rPr lang="fr-FR" sz="2400" dirty="0"/>
              <a:t>compréhensif et pas normatif</a:t>
            </a:r>
          </a:p>
          <a:p>
            <a:pPr algn="just">
              <a:lnSpc>
                <a:spcPct val="150000"/>
              </a:lnSpc>
            </a:pPr>
            <a:r>
              <a:rPr lang="fr-FR" sz="2400" dirty="0"/>
              <a:t>novatrice</a:t>
            </a:r>
          </a:p>
          <a:p>
            <a:pPr marL="0" indent="0">
              <a:buNone/>
            </a:pPr>
            <a:endParaRPr lang="fr-FR" dirty="0"/>
          </a:p>
        </p:txBody>
      </p:sp>
    </p:spTree>
    <p:extLst>
      <p:ext uri="{BB962C8B-B14F-4D97-AF65-F5344CB8AC3E}">
        <p14:creationId xmlns:p14="http://schemas.microsoft.com/office/powerpoint/2010/main" val="2866246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310BF-08F3-4893-8D61-ADB2647ED8E0}"/>
              </a:ext>
            </a:extLst>
          </p:cNvPr>
          <p:cNvSpPr>
            <a:spLocks noGrp="1"/>
          </p:cNvSpPr>
          <p:nvPr>
            <p:ph type="title"/>
          </p:nvPr>
        </p:nvSpPr>
        <p:spPr>
          <a:xfrm>
            <a:off x="1640156" y="636989"/>
            <a:ext cx="8911687" cy="792566"/>
          </a:xfrm>
        </p:spPr>
        <p:txBody>
          <a:bodyPr/>
          <a:lstStyle/>
          <a:p>
            <a:r>
              <a:rPr lang="fr-FR" b="1" dirty="0"/>
              <a:t>La problématique de la recherche</a:t>
            </a:r>
          </a:p>
        </p:txBody>
      </p:sp>
      <p:sp>
        <p:nvSpPr>
          <p:cNvPr id="3" name="Espace réservé du contenu 2">
            <a:extLst>
              <a:ext uri="{FF2B5EF4-FFF2-40B4-BE49-F238E27FC236}">
                <a16:creationId xmlns:a16="http://schemas.microsoft.com/office/drawing/2014/main" id="{E114BCF7-F5D1-442E-AAA2-7CF1BD722A9D}"/>
              </a:ext>
            </a:extLst>
          </p:cNvPr>
          <p:cNvSpPr>
            <a:spLocks noGrp="1"/>
          </p:cNvSpPr>
          <p:nvPr>
            <p:ph idx="1"/>
          </p:nvPr>
        </p:nvSpPr>
        <p:spPr>
          <a:xfrm>
            <a:off x="1640156" y="1837385"/>
            <a:ext cx="9989467" cy="4782355"/>
          </a:xfrm>
        </p:spPr>
        <p:txBody>
          <a:bodyPr/>
          <a:lstStyle/>
          <a:p>
            <a:pPr algn="just">
              <a:lnSpc>
                <a:spcPct val="200000"/>
              </a:lnSpc>
            </a:pPr>
            <a:r>
              <a:rPr lang="fr-FR" sz="2400" dirty="0"/>
              <a:t>Définir le problème, le situer dans son contexte.</a:t>
            </a:r>
          </a:p>
          <a:p>
            <a:pPr algn="just">
              <a:lnSpc>
                <a:spcPct val="200000"/>
              </a:lnSpc>
            </a:pPr>
            <a:r>
              <a:rPr lang="fr-FR" sz="2400" dirty="0"/>
              <a:t>Situer la recherche par rapport aux autres recherches réalisées sur le même thème (revue de littérature).</a:t>
            </a:r>
          </a:p>
          <a:p>
            <a:pPr algn="just">
              <a:lnSpc>
                <a:spcPct val="200000"/>
              </a:lnSpc>
            </a:pPr>
            <a:r>
              <a:rPr lang="fr-FR" sz="2400" dirty="0"/>
              <a:t>Définir l’angle d’attaque du mémoire (discipline, variables dépendantes et indépendantes et hypothèses).</a:t>
            </a:r>
          </a:p>
        </p:txBody>
      </p:sp>
    </p:spTree>
    <p:extLst>
      <p:ext uri="{BB962C8B-B14F-4D97-AF65-F5344CB8AC3E}">
        <p14:creationId xmlns:p14="http://schemas.microsoft.com/office/powerpoint/2010/main" val="244861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37C71-C41D-4F84-8766-8B66C30FFA7B}"/>
              </a:ext>
            </a:extLst>
          </p:cNvPr>
          <p:cNvSpPr>
            <a:spLocks noGrp="1"/>
          </p:cNvSpPr>
          <p:nvPr>
            <p:ph type="title"/>
          </p:nvPr>
        </p:nvSpPr>
        <p:spPr>
          <a:xfrm>
            <a:off x="1640156" y="598353"/>
            <a:ext cx="8911687" cy="1280890"/>
          </a:xfrm>
        </p:spPr>
        <p:txBody>
          <a:bodyPr/>
          <a:lstStyle/>
          <a:p>
            <a:r>
              <a:rPr lang="fr-FR" b="1" dirty="0"/>
              <a:t>Les types de variables </a:t>
            </a:r>
          </a:p>
        </p:txBody>
      </p:sp>
      <p:sp>
        <p:nvSpPr>
          <p:cNvPr id="3" name="Espace réservé du contenu 2">
            <a:extLst>
              <a:ext uri="{FF2B5EF4-FFF2-40B4-BE49-F238E27FC236}">
                <a16:creationId xmlns:a16="http://schemas.microsoft.com/office/drawing/2014/main" id="{1ED2413B-7C9E-4835-B80B-B9879DD72D02}"/>
              </a:ext>
            </a:extLst>
          </p:cNvPr>
          <p:cNvSpPr>
            <a:spLocks noGrp="1"/>
          </p:cNvSpPr>
          <p:nvPr>
            <p:ph idx="1"/>
          </p:nvPr>
        </p:nvSpPr>
        <p:spPr>
          <a:xfrm>
            <a:off x="1223616" y="1878171"/>
            <a:ext cx="10187066" cy="4381476"/>
          </a:xfrm>
        </p:spPr>
        <p:txBody>
          <a:bodyPr/>
          <a:lstStyle/>
          <a:p>
            <a:pPr algn="just">
              <a:lnSpc>
                <a:spcPct val="150000"/>
              </a:lnSpc>
            </a:pPr>
            <a:r>
              <a:rPr lang="fr-FR" sz="2400" b="1" i="1" dirty="0"/>
              <a:t>Variable dépendante </a:t>
            </a:r>
            <a:r>
              <a:rPr lang="fr-FR" sz="2400" dirty="0"/>
              <a:t>: elle dépend d’une ou plusieurs variable, c’est </a:t>
            </a:r>
            <a:r>
              <a:rPr lang="fr-FR" sz="2400" b="1" dirty="0"/>
              <a:t>la variable à expliquer </a:t>
            </a:r>
            <a:r>
              <a:rPr lang="fr-FR" sz="2400" dirty="0"/>
              <a:t>dans la recherche.</a:t>
            </a:r>
          </a:p>
          <a:p>
            <a:pPr algn="just">
              <a:lnSpc>
                <a:spcPct val="150000"/>
              </a:lnSpc>
            </a:pPr>
            <a:r>
              <a:rPr lang="fr-FR" sz="2400" b="1" i="1" dirty="0"/>
              <a:t>Variables indépendantes </a:t>
            </a:r>
            <a:r>
              <a:rPr lang="fr-FR" sz="2400" dirty="0"/>
              <a:t>: ce sont les variables qui serrent a expliquer la variable dépendante,</a:t>
            </a:r>
          </a:p>
          <a:p>
            <a:pPr algn="just">
              <a:lnSpc>
                <a:spcPct val="150000"/>
              </a:lnSpc>
            </a:pPr>
            <a:r>
              <a:rPr lang="fr-FR" sz="2400" b="1" i="1" dirty="0"/>
              <a:t>Variable parasite : </a:t>
            </a:r>
            <a:r>
              <a:rPr lang="fr-FR" sz="2400" dirty="0"/>
              <a:t>elle agit sur la variable dépendante de façons nuisible et peut fausser les résultats d’une recherche.</a:t>
            </a:r>
          </a:p>
        </p:txBody>
      </p:sp>
    </p:spTree>
    <p:extLst>
      <p:ext uri="{BB962C8B-B14F-4D97-AF65-F5344CB8AC3E}">
        <p14:creationId xmlns:p14="http://schemas.microsoft.com/office/powerpoint/2010/main" val="3423515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56B85-CB8E-40F6-8525-543DDD14E8B7}"/>
              </a:ext>
            </a:extLst>
          </p:cNvPr>
          <p:cNvSpPr>
            <a:spLocks noGrp="1"/>
          </p:cNvSpPr>
          <p:nvPr>
            <p:ph type="title"/>
          </p:nvPr>
        </p:nvSpPr>
        <p:spPr>
          <a:xfrm>
            <a:off x="1640156" y="306333"/>
            <a:ext cx="8911687" cy="1280890"/>
          </a:xfrm>
        </p:spPr>
        <p:txBody>
          <a:bodyPr>
            <a:normAutofit fontScale="90000"/>
          </a:bodyPr>
          <a:lstStyle/>
          <a:p>
            <a:r>
              <a:rPr lang="fr-FR" b="1" dirty="0"/>
              <a:t>Examen de la littérature scientifique:</a:t>
            </a:r>
            <a:br>
              <a:rPr lang="fr-FR" b="1" dirty="0"/>
            </a:br>
            <a:r>
              <a:rPr lang="fr-FR" b="1" dirty="0"/>
              <a:t>Deux types de sources bibliographiques</a:t>
            </a:r>
          </a:p>
        </p:txBody>
      </p:sp>
      <p:sp>
        <p:nvSpPr>
          <p:cNvPr id="3" name="Espace réservé du contenu 2">
            <a:extLst>
              <a:ext uri="{FF2B5EF4-FFF2-40B4-BE49-F238E27FC236}">
                <a16:creationId xmlns:a16="http://schemas.microsoft.com/office/drawing/2014/main" id="{8FCAEBCF-3545-45E4-8844-86BAC94CEF85}"/>
              </a:ext>
            </a:extLst>
          </p:cNvPr>
          <p:cNvSpPr>
            <a:spLocks noGrp="1"/>
          </p:cNvSpPr>
          <p:nvPr>
            <p:ph idx="1"/>
          </p:nvPr>
        </p:nvSpPr>
        <p:spPr>
          <a:xfrm>
            <a:off x="1640155" y="1876021"/>
            <a:ext cx="9937951" cy="4675645"/>
          </a:xfrm>
        </p:spPr>
        <p:txBody>
          <a:bodyPr/>
          <a:lstStyle/>
          <a:p>
            <a:pPr algn="just">
              <a:lnSpc>
                <a:spcPct val="150000"/>
              </a:lnSpc>
              <a:buFont typeface="Wingdings" panose="05000000000000000000" pitchFamily="2" charset="2"/>
              <a:buChar char="ü"/>
            </a:pPr>
            <a:r>
              <a:rPr lang="fr-FR" sz="2400" b="1" dirty="0">
                <a:solidFill>
                  <a:srgbClr val="FF0000"/>
                </a:solidFill>
              </a:rPr>
              <a:t>Sources secondaires</a:t>
            </a:r>
          </a:p>
          <a:p>
            <a:pPr algn="just">
              <a:lnSpc>
                <a:spcPct val="150000"/>
              </a:lnSpc>
            </a:pPr>
            <a:r>
              <a:rPr lang="fr-FR" sz="2400" dirty="0"/>
              <a:t>Aussi appelées sources de « seconde main ».</a:t>
            </a:r>
          </a:p>
          <a:p>
            <a:pPr algn="just">
              <a:lnSpc>
                <a:spcPct val="150000"/>
              </a:lnSpc>
            </a:pPr>
            <a:r>
              <a:rPr lang="fr-FR" sz="2400" dirty="0"/>
              <a:t>Elles citent les travaux réalisés par d ’autres auteurs.</a:t>
            </a:r>
          </a:p>
          <a:p>
            <a:pPr algn="just">
              <a:lnSpc>
                <a:spcPct val="150000"/>
              </a:lnSpc>
              <a:buFont typeface="Wingdings" panose="05000000000000000000" pitchFamily="2" charset="2"/>
              <a:buChar char="ü"/>
            </a:pPr>
            <a:r>
              <a:rPr lang="fr-FR" sz="2400" b="1" dirty="0">
                <a:solidFill>
                  <a:srgbClr val="FF0000"/>
                </a:solidFill>
              </a:rPr>
              <a:t>Sources primaires</a:t>
            </a:r>
          </a:p>
          <a:p>
            <a:pPr algn="just">
              <a:lnSpc>
                <a:spcPct val="150000"/>
              </a:lnSpc>
            </a:pPr>
            <a:r>
              <a:rPr lang="fr-FR" sz="2400" dirty="0"/>
              <a:t>Aussi appelées sources de « première main ».</a:t>
            </a:r>
          </a:p>
          <a:p>
            <a:pPr algn="just">
              <a:lnSpc>
                <a:spcPct val="150000"/>
              </a:lnSpc>
            </a:pPr>
            <a:r>
              <a:rPr lang="fr-FR" sz="2400" dirty="0"/>
              <a:t>Ce sont les articles originaux.</a:t>
            </a:r>
          </a:p>
        </p:txBody>
      </p:sp>
    </p:spTree>
    <p:extLst>
      <p:ext uri="{BB962C8B-B14F-4D97-AF65-F5344CB8AC3E}">
        <p14:creationId xmlns:p14="http://schemas.microsoft.com/office/powerpoint/2010/main" val="8306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FCFAF-2925-41D9-832F-2BE2F715D4C6}"/>
              </a:ext>
            </a:extLst>
          </p:cNvPr>
          <p:cNvSpPr>
            <a:spLocks noGrp="1"/>
          </p:cNvSpPr>
          <p:nvPr>
            <p:ph type="title"/>
          </p:nvPr>
        </p:nvSpPr>
        <p:spPr>
          <a:xfrm>
            <a:off x="1640156" y="628305"/>
            <a:ext cx="8911687" cy="1280890"/>
          </a:xfrm>
        </p:spPr>
        <p:txBody>
          <a:bodyPr/>
          <a:lstStyle/>
          <a:p>
            <a:r>
              <a:rPr lang="fr-FR" sz="3200" b="1" dirty="0"/>
              <a:t>La revue de littérature en étapes</a:t>
            </a:r>
          </a:p>
        </p:txBody>
      </p:sp>
      <p:graphicFrame>
        <p:nvGraphicFramePr>
          <p:cNvPr id="4" name="Espace réservé du contenu 3">
            <a:extLst>
              <a:ext uri="{FF2B5EF4-FFF2-40B4-BE49-F238E27FC236}">
                <a16:creationId xmlns:a16="http://schemas.microsoft.com/office/drawing/2014/main" id="{8FF5FB13-A891-4FC4-818E-4011CFDAD733}"/>
              </a:ext>
            </a:extLst>
          </p:cNvPr>
          <p:cNvGraphicFramePr>
            <a:graphicFrameLocks noGrp="1"/>
          </p:cNvGraphicFramePr>
          <p:nvPr>
            <p:ph idx="1"/>
            <p:extLst>
              <p:ext uri="{D42A27DB-BD31-4B8C-83A1-F6EECF244321}">
                <p14:modId xmlns:p14="http://schemas.microsoft.com/office/powerpoint/2010/main" val="1530193814"/>
              </p:ext>
            </p:extLst>
          </p:nvPr>
        </p:nvGraphicFramePr>
        <p:xfrm>
          <a:off x="627845" y="1165538"/>
          <a:ext cx="10936310" cy="5692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611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CC139-D083-4819-A02B-570DDCD7211D}"/>
              </a:ext>
            </a:extLst>
          </p:cNvPr>
          <p:cNvSpPr>
            <a:spLocks noGrp="1"/>
          </p:cNvSpPr>
          <p:nvPr>
            <p:ph type="title"/>
          </p:nvPr>
        </p:nvSpPr>
        <p:spPr>
          <a:xfrm>
            <a:off x="1640156" y="624110"/>
            <a:ext cx="8911687" cy="856960"/>
          </a:xfrm>
        </p:spPr>
        <p:txBody>
          <a:bodyPr/>
          <a:lstStyle/>
          <a:p>
            <a:r>
              <a:rPr lang="fr-FR" b="1" dirty="0"/>
              <a:t>Sources secondaires</a:t>
            </a:r>
          </a:p>
        </p:txBody>
      </p:sp>
      <p:sp>
        <p:nvSpPr>
          <p:cNvPr id="3" name="Espace réservé du contenu 2">
            <a:extLst>
              <a:ext uri="{FF2B5EF4-FFF2-40B4-BE49-F238E27FC236}">
                <a16:creationId xmlns:a16="http://schemas.microsoft.com/office/drawing/2014/main" id="{8546A2D1-8A96-4D7F-90B8-7B68B34CE48E}"/>
              </a:ext>
            </a:extLst>
          </p:cNvPr>
          <p:cNvSpPr>
            <a:spLocks noGrp="1"/>
          </p:cNvSpPr>
          <p:nvPr>
            <p:ph idx="1"/>
          </p:nvPr>
        </p:nvSpPr>
        <p:spPr>
          <a:xfrm>
            <a:off x="1250076" y="1541687"/>
            <a:ext cx="10224999" cy="4692203"/>
          </a:xfrm>
        </p:spPr>
        <p:txBody>
          <a:bodyPr>
            <a:normAutofit/>
          </a:bodyPr>
          <a:lstStyle/>
          <a:p>
            <a:pPr algn="just">
              <a:lnSpc>
                <a:spcPct val="150000"/>
              </a:lnSpc>
              <a:buFont typeface="Wingdings" panose="05000000000000000000" pitchFamily="2" charset="2"/>
              <a:buChar char="q"/>
            </a:pPr>
            <a:r>
              <a:rPr lang="fr-FR" sz="2400" b="1" dirty="0"/>
              <a:t>Encyclopédies, Manuels, Traités :</a:t>
            </a:r>
          </a:p>
          <a:p>
            <a:pPr algn="just">
              <a:lnSpc>
                <a:spcPct val="150000"/>
              </a:lnSpc>
            </a:pPr>
            <a:r>
              <a:rPr lang="fr-FR" sz="2400" dirty="0"/>
              <a:t>Ne sont pas toujours exhaustifs</a:t>
            </a:r>
          </a:p>
          <a:p>
            <a:pPr algn="just">
              <a:lnSpc>
                <a:spcPct val="150000"/>
              </a:lnSpc>
            </a:pPr>
            <a:r>
              <a:rPr lang="fr-FR" sz="2400" dirty="0"/>
              <a:t>Vieillissent plus ou moins bien selon l’avancée des connaissances</a:t>
            </a:r>
          </a:p>
          <a:p>
            <a:pPr algn="just">
              <a:lnSpc>
                <a:spcPct val="150000"/>
              </a:lnSpc>
              <a:buFont typeface="Wingdings" panose="05000000000000000000" pitchFamily="2" charset="2"/>
              <a:buChar char="q"/>
            </a:pPr>
            <a:r>
              <a:rPr lang="fr-FR" sz="2400" b="1" dirty="0"/>
              <a:t>Revues de littérature scientifique</a:t>
            </a:r>
          </a:p>
          <a:p>
            <a:pPr algn="just">
              <a:lnSpc>
                <a:spcPct val="150000"/>
              </a:lnSpc>
            </a:pPr>
            <a:r>
              <a:rPr lang="fr-FR" sz="2400" dirty="0"/>
              <a:t>Sont exhaustives (rédigées par un spécialiste)</a:t>
            </a:r>
          </a:p>
          <a:p>
            <a:pPr algn="just">
              <a:lnSpc>
                <a:spcPct val="150000"/>
              </a:lnSpc>
            </a:pPr>
            <a:r>
              <a:rPr lang="fr-FR" sz="2400" dirty="0"/>
              <a:t>Proposent une analyse critique</a:t>
            </a:r>
          </a:p>
          <a:p>
            <a:pPr algn="just">
              <a:lnSpc>
                <a:spcPct val="150000"/>
              </a:lnSpc>
            </a:pPr>
            <a:r>
              <a:rPr lang="fr-FR" sz="2400" dirty="0"/>
              <a:t>Vieillissent plus ou moins bien selon l’avancée des connaissances</a:t>
            </a:r>
          </a:p>
        </p:txBody>
      </p:sp>
    </p:spTree>
    <p:extLst>
      <p:ext uri="{BB962C8B-B14F-4D97-AF65-F5344CB8AC3E}">
        <p14:creationId xmlns:p14="http://schemas.microsoft.com/office/powerpoint/2010/main" val="3631136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B9DF55-615E-46CD-ACDD-49F209D518BB}"/>
              </a:ext>
            </a:extLst>
          </p:cNvPr>
          <p:cNvSpPr>
            <a:spLocks noGrp="1"/>
          </p:cNvSpPr>
          <p:nvPr>
            <p:ph type="title"/>
          </p:nvPr>
        </p:nvSpPr>
        <p:spPr>
          <a:xfrm>
            <a:off x="1640156" y="598352"/>
            <a:ext cx="8911687" cy="1280890"/>
          </a:xfrm>
        </p:spPr>
        <p:txBody>
          <a:bodyPr/>
          <a:lstStyle/>
          <a:p>
            <a:r>
              <a:rPr lang="fr-FR" b="1" dirty="0"/>
              <a:t>Sources primaires </a:t>
            </a:r>
          </a:p>
        </p:txBody>
      </p:sp>
      <p:sp>
        <p:nvSpPr>
          <p:cNvPr id="3" name="Espace réservé du contenu 2">
            <a:extLst>
              <a:ext uri="{FF2B5EF4-FFF2-40B4-BE49-F238E27FC236}">
                <a16:creationId xmlns:a16="http://schemas.microsoft.com/office/drawing/2014/main" id="{73422639-BB9B-46BE-98BF-4F2EAB1DB344}"/>
              </a:ext>
            </a:extLst>
          </p:cNvPr>
          <p:cNvSpPr>
            <a:spLocks noGrp="1"/>
          </p:cNvSpPr>
          <p:nvPr>
            <p:ph idx="1"/>
          </p:nvPr>
        </p:nvSpPr>
        <p:spPr>
          <a:xfrm>
            <a:off x="1172804" y="1672504"/>
            <a:ext cx="10868942" cy="3512991"/>
          </a:xfrm>
        </p:spPr>
        <p:txBody>
          <a:bodyPr>
            <a:normAutofit/>
          </a:bodyPr>
          <a:lstStyle/>
          <a:p>
            <a:pPr algn="just">
              <a:lnSpc>
                <a:spcPct val="150000"/>
              </a:lnSpc>
              <a:buFont typeface="Wingdings" panose="05000000000000000000" pitchFamily="2" charset="2"/>
              <a:buChar char="q"/>
            </a:pPr>
            <a:r>
              <a:rPr lang="fr-FR" sz="2400" b="1" dirty="0"/>
              <a:t>Méthode descendante</a:t>
            </a:r>
          </a:p>
          <a:p>
            <a:pPr algn="just">
              <a:lnSpc>
                <a:spcPct val="150000"/>
              </a:lnSpc>
            </a:pPr>
            <a:r>
              <a:rPr lang="fr-FR" sz="2400" dirty="0"/>
              <a:t>Retrouver les articles cités dans les sources secondaires</a:t>
            </a:r>
          </a:p>
          <a:p>
            <a:pPr algn="just">
              <a:lnSpc>
                <a:spcPct val="150000"/>
              </a:lnSpc>
            </a:pPr>
            <a:r>
              <a:rPr lang="fr-FR" sz="2400" dirty="0"/>
              <a:t>Ne permet l’accès qu’aux travaux antérieurs</a:t>
            </a:r>
          </a:p>
          <a:p>
            <a:pPr algn="just">
              <a:lnSpc>
                <a:spcPct val="150000"/>
              </a:lnSpc>
            </a:pPr>
            <a:r>
              <a:rPr lang="fr-FR" sz="2400" dirty="0"/>
              <a:t>Problème de mise à jour des connaissance</a:t>
            </a:r>
          </a:p>
          <a:p>
            <a:pPr algn="just">
              <a:lnSpc>
                <a:spcPct val="150000"/>
              </a:lnSpc>
            </a:pPr>
            <a:r>
              <a:rPr lang="fr-FR" sz="2400" dirty="0"/>
              <a:t>à la source secondaire</a:t>
            </a:r>
          </a:p>
        </p:txBody>
      </p:sp>
    </p:spTree>
    <p:extLst>
      <p:ext uri="{BB962C8B-B14F-4D97-AF65-F5344CB8AC3E}">
        <p14:creationId xmlns:p14="http://schemas.microsoft.com/office/powerpoint/2010/main" val="32744128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B750E9-053C-4719-B879-F41C37C4DEB0}"/>
              </a:ext>
            </a:extLst>
          </p:cNvPr>
          <p:cNvSpPr>
            <a:spLocks noGrp="1"/>
          </p:cNvSpPr>
          <p:nvPr>
            <p:ph idx="1"/>
          </p:nvPr>
        </p:nvSpPr>
        <p:spPr>
          <a:xfrm>
            <a:off x="1816480" y="1540189"/>
            <a:ext cx="8915400" cy="2851507"/>
          </a:xfrm>
        </p:spPr>
        <p:txBody>
          <a:bodyPr/>
          <a:lstStyle/>
          <a:p>
            <a:pPr algn="just">
              <a:lnSpc>
                <a:spcPct val="150000"/>
              </a:lnSpc>
              <a:buFont typeface="Wingdings" panose="05000000000000000000" pitchFamily="2" charset="2"/>
              <a:buChar char="q"/>
            </a:pPr>
            <a:r>
              <a:rPr lang="fr-FR" sz="2400" b="1" dirty="0"/>
              <a:t>Méthode ascendante</a:t>
            </a:r>
          </a:p>
          <a:p>
            <a:pPr algn="just">
              <a:lnSpc>
                <a:spcPct val="150000"/>
              </a:lnSpc>
            </a:pPr>
            <a:r>
              <a:rPr lang="fr-FR" sz="2400" dirty="0"/>
              <a:t>Se procurer les articles dès leur parution</a:t>
            </a:r>
          </a:p>
          <a:p>
            <a:pPr algn="just">
              <a:lnSpc>
                <a:spcPct val="150000"/>
              </a:lnSpc>
            </a:pPr>
            <a:r>
              <a:rPr lang="fr-FR" sz="2400" dirty="0"/>
              <a:t>Les connaissances sont à jour</a:t>
            </a:r>
          </a:p>
          <a:p>
            <a:pPr algn="just">
              <a:lnSpc>
                <a:spcPct val="150000"/>
              </a:lnSpc>
            </a:pPr>
            <a:r>
              <a:rPr lang="fr-FR" sz="2400" dirty="0"/>
              <a:t>Quelle démarche ?</a:t>
            </a:r>
          </a:p>
          <a:p>
            <a:endParaRPr lang="fr-FR" dirty="0"/>
          </a:p>
        </p:txBody>
      </p:sp>
    </p:spTree>
    <p:extLst>
      <p:ext uri="{BB962C8B-B14F-4D97-AF65-F5344CB8AC3E}">
        <p14:creationId xmlns:p14="http://schemas.microsoft.com/office/powerpoint/2010/main" val="4291741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13457F-EFFA-4A24-B257-FE4B07774D6D}"/>
              </a:ext>
            </a:extLst>
          </p:cNvPr>
          <p:cNvSpPr>
            <a:spLocks noGrp="1"/>
          </p:cNvSpPr>
          <p:nvPr>
            <p:ph type="title"/>
          </p:nvPr>
        </p:nvSpPr>
        <p:spPr>
          <a:xfrm>
            <a:off x="1640156" y="559716"/>
            <a:ext cx="8911687" cy="1280890"/>
          </a:xfrm>
        </p:spPr>
        <p:txBody>
          <a:bodyPr/>
          <a:lstStyle/>
          <a:p>
            <a:r>
              <a:rPr lang="fr-FR" b="1" dirty="0"/>
              <a:t>Recherche ascendante</a:t>
            </a:r>
          </a:p>
        </p:txBody>
      </p:sp>
      <p:pic>
        <p:nvPicPr>
          <p:cNvPr id="9" name="Image 8">
            <a:extLst>
              <a:ext uri="{FF2B5EF4-FFF2-40B4-BE49-F238E27FC236}">
                <a16:creationId xmlns:a16="http://schemas.microsoft.com/office/drawing/2014/main" id="{FFD9A719-7F83-4BCE-99B8-3A874BC79279}"/>
              </a:ext>
            </a:extLst>
          </p:cNvPr>
          <p:cNvPicPr>
            <a:picLocks noChangeAspect="1"/>
          </p:cNvPicPr>
          <p:nvPr/>
        </p:nvPicPr>
        <p:blipFill>
          <a:blip r:embed="rId2"/>
          <a:stretch>
            <a:fillRect/>
          </a:stretch>
        </p:blipFill>
        <p:spPr>
          <a:xfrm>
            <a:off x="1640155" y="1606102"/>
            <a:ext cx="8911687" cy="4692182"/>
          </a:xfrm>
          <a:prstGeom prst="rect">
            <a:avLst/>
          </a:prstGeom>
          <a:ln>
            <a:noFill/>
          </a:ln>
          <a:effectLst>
            <a:softEdge rad="112500"/>
          </a:effectLst>
        </p:spPr>
      </p:pic>
    </p:spTree>
    <p:extLst>
      <p:ext uri="{BB962C8B-B14F-4D97-AF65-F5344CB8AC3E}">
        <p14:creationId xmlns:p14="http://schemas.microsoft.com/office/powerpoint/2010/main" val="56966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213E8E-C9AA-4173-9A2E-3D744D85CB44}"/>
              </a:ext>
            </a:extLst>
          </p:cNvPr>
          <p:cNvSpPr>
            <a:spLocks noGrp="1"/>
          </p:cNvSpPr>
          <p:nvPr>
            <p:ph idx="1"/>
          </p:nvPr>
        </p:nvSpPr>
        <p:spPr>
          <a:xfrm>
            <a:off x="1638300" y="459347"/>
            <a:ext cx="10017080" cy="6108878"/>
          </a:xfrm>
        </p:spPr>
        <p:txBody>
          <a:bodyPr>
            <a:noAutofit/>
          </a:bodyPr>
          <a:lstStyle/>
          <a:p>
            <a:pPr algn="just">
              <a:lnSpc>
                <a:spcPct val="150000"/>
              </a:lnSpc>
            </a:pPr>
            <a:r>
              <a:rPr lang="fr-FR" sz="2400" b="1" dirty="0"/>
              <a:t>Synthèse : </a:t>
            </a:r>
            <a:r>
              <a:rPr lang="fr-FR" sz="2400" dirty="0"/>
              <a:t>Opération intellectuelle procédant du simple au complexe (par opposition à l’analyse) et consistant à produire une chose nouvelle à partir de plusieurs autres. </a:t>
            </a:r>
          </a:p>
          <a:p>
            <a:pPr algn="just">
              <a:lnSpc>
                <a:spcPct val="150000"/>
              </a:lnSpc>
            </a:pPr>
            <a:r>
              <a:rPr lang="fr-FR" sz="2400" b="1" dirty="0"/>
              <a:t>Epistémologie : </a:t>
            </a:r>
            <a:r>
              <a:rPr lang="fr-FR" sz="2400" dirty="0"/>
              <a:t>Etude des méthodes de connaissance qui sont pratiquées dans les sciences (ce terme recouvre la philosophie des sciences, l’histoire, la sociologie et la psychologie de la connaissance scientifique). </a:t>
            </a:r>
          </a:p>
          <a:p>
            <a:pPr algn="just">
              <a:lnSpc>
                <a:spcPct val="150000"/>
              </a:lnSpc>
            </a:pPr>
            <a:r>
              <a:rPr lang="fr-FR" sz="2400" b="1" dirty="0"/>
              <a:t>Au sens philosophique : </a:t>
            </a:r>
            <a:r>
              <a:rPr lang="fr-FR" sz="2400" dirty="0"/>
              <a:t>la méthode est constituée de l’ensemble des opérations intellectuelles par lesquelles une discipline cherche à atteindre les vérités qu’elle poursuit, les démontre, les vérifie.</a:t>
            </a:r>
          </a:p>
        </p:txBody>
      </p:sp>
    </p:spTree>
    <p:extLst>
      <p:ext uri="{BB962C8B-B14F-4D97-AF65-F5344CB8AC3E}">
        <p14:creationId xmlns:p14="http://schemas.microsoft.com/office/powerpoint/2010/main" val="2727606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8E643-AD08-451B-856B-8BBCF5AEFAFB}"/>
              </a:ext>
            </a:extLst>
          </p:cNvPr>
          <p:cNvSpPr>
            <a:spLocks noGrp="1"/>
          </p:cNvSpPr>
          <p:nvPr>
            <p:ph type="title"/>
          </p:nvPr>
        </p:nvSpPr>
        <p:spPr>
          <a:xfrm>
            <a:off x="1640156" y="624110"/>
            <a:ext cx="8911687" cy="1280890"/>
          </a:xfrm>
        </p:spPr>
        <p:txBody>
          <a:bodyPr/>
          <a:lstStyle/>
          <a:p>
            <a:r>
              <a:rPr lang="fr-FR" b="1" dirty="0"/>
              <a:t>Journaux scientifiques</a:t>
            </a:r>
          </a:p>
        </p:txBody>
      </p:sp>
      <p:sp>
        <p:nvSpPr>
          <p:cNvPr id="3" name="Espace réservé du contenu 2">
            <a:extLst>
              <a:ext uri="{FF2B5EF4-FFF2-40B4-BE49-F238E27FC236}">
                <a16:creationId xmlns:a16="http://schemas.microsoft.com/office/drawing/2014/main" id="{A537263F-6044-4A8E-BD7E-9E9B44399338}"/>
              </a:ext>
            </a:extLst>
          </p:cNvPr>
          <p:cNvSpPr>
            <a:spLocks noGrp="1"/>
          </p:cNvSpPr>
          <p:nvPr>
            <p:ph idx="1"/>
          </p:nvPr>
        </p:nvSpPr>
        <p:spPr>
          <a:xfrm>
            <a:off x="983366" y="1451020"/>
            <a:ext cx="11019744" cy="5284631"/>
          </a:xfrm>
        </p:spPr>
        <p:txBody>
          <a:bodyPr>
            <a:normAutofit fontScale="92500"/>
          </a:bodyPr>
          <a:lstStyle/>
          <a:p>
            <a:pPr algn="just">
              <a:lnSpc>
                <a:spcPct val="150000"/>
              </a:lnSpc>
              <a:buFont typeface="Wingdings" panose="05000000000000000000" pitchFamily="2" charset="2"/>
              <a:buChar char="q"/>
            </a:pPr>
            <a:r>
              <a:rPr lang="fr-FR" sz="2400" b="1" i="1" dirty="0">
                <a:solidFill>
                  <a:srgbClr val="FF0000"/>
                </a:solidFill>
              </a:rPr>
              <a:t>Deux statuts</a:t>
            </a:r>
          </a:p>
          <a:p>
            <a:pPr algn="just">
              <a:lnSpc>
                <a:spcPct val="150000"/>
              </a:lnSpc>
            </a:pPr>
            <a:r>
              <a:rPr lang="fr-FR" sz="2400" dirty="0"/>
              <a:t>Indexé (</a:t>
            </a:r>
            <a:r>
              <a:rPr lang="fr-FR" sz="2400" dirty="0" err="1"/>
              <a:t>Current</a:t>
            </a:r>
            <a:r>
              <a:rPr lang="fr-FR" sz="2400" dirty="0"/>
              <a:t> Contents)</a:t>
            </a:r>
          </a:p>
          <a:p>
            <a:pPr algn="just">
              <a:lnSpc>
                <a:spcPct val="150000"/>
              </a:lnSpc>
            </a:pPr>
            <a:r>
              <a:rPr lang="fr-FR" sz="2400" dirty="0"/>
              <a:t>Non indexé (valeur réduite)</a:t>
            </a:r>
          </a:p>
          <a:p>
            <a:pPr algn="just">
              <a:lnSpc>
                <a:spcPct val="150000"/>
              </a:lnSpc>
              <a:buFont typeface="Wingdings" panose="05000000000000000000" pitchFamily="2" charset="2"/>
              <a:buChar char="q"/>
            </a:pPr>
            <a:r>
              <a:rPr lang="fr-FR" sz="2400" b="1" i="1" dirty="0">
                <a:solidFill>
                  <a:srgbClr val="FF0000"/>
                </a:solidFill>
              </a:rPr>
              <a:t>Qu’est-ce que les ‘’</a:t>
            </a:r>
            <a:r>
              <a:rPr lang="fr-FR" sz="2400" b="1" i="1" dirty="0" err="1">
                <a:solidFill>
                  <a:srgbClr val="FF0000"/>
                </a:solidFill>
              </a:rPr>
              <a:t>Current</a:t>
            </a:r>
            <a:r>
              <a:rPr lang="fr-FR" sz="2400" b="1" i="1" dirty="0">
                <a:solidFill>
                  <a:srgbClr val="FF0000"/>
                </a:solidFill>
              </a:rPr>
              <a:t> Contents’’ ?</a:t>
            </a:r>
          </a:p>
          <a:p>
            <a:pPr algn="just">
              <a:lnSpc>
                <a:spcPct val="150000"/>
              </a:lnSpc>
              <a:buFont typeface="Arial" panose="020B0604020202020204" pitchFamily="34" charset="0"/>
              <a:buChar char="•"/>
            </a:pPr>
            <a:r>
              <a:rPr lang="fr-FR" sz="2400" dirty="0"/>
              <a:t>Base de données regroupant toutes les publications scientifiques (Internationales et Tous les Domaines) Science direct par exemple</a:t>
            </a:r>
          </a:p>
          <a:p>
            <a:pPr algn="just">
              <a:lnSpc>
                <a:spcPct val="150000"/>
              </a:lnSpc>
              <a:buFont typeface="Wingdings" panose="05000000000000000000" pitchFamily="2" charset="2"/>
              <a:buChar char="q"/>
            </a:pPr>
            <a:r>
              <a:rPr lang="fr-FR" sz="2400" b="1" i="1" dirty="0">
                <a:solidFill>
                  <a:srgbClr val="FF0000"/>
                </a:solidFill>
              </a:rPr>
              <a:t>Comment y Accéder ?</a:t>
            </a:r>
          </a:p>
          <a:p>
            <a:pPr algn="just">
              <a:lnSpc>
                <a:spcPct val="150000"/>
              </a:lnSpc>
              <a:buFont typeface="Arial" panose="020B0604020202020204" pitchFamily="34" charset="0"/>
              <a:buChar char="•"/>
            </a:pPr>
            <a:r>
              <a:rPr lang="fr-FR" sz="2400" dirty="0"/>
              <a:t>Abonnement ou bien consultation de sous-bases de </a:t>
            </a:r>
            <a:r>
              <a:rPr lang="fr-FR" sz="2400" dirty="0" err="1"/>
              <a:t>donnees</a:t>
            </a:r>
            <a:r>
              <a:rPr lang="fr-FR" sz="2400" dirty="0"/>
              <a:t> </a:t>
            </a:r>
            <a:r>
              <a:rPr lang="fr-FR" sz="2400" dirty="0" err="1"/>
              <a:t>Exp</a:t>
            </a:r>
            <a:r>
              <a:rPr lang="fr-FR" sz="2400" dirty="0"/>
              <a:t> : Med-line</a:t>
            </a:r>
          </a:p>
        </p:txBody>
      </p:sp>
    </p:spTree>
    <p:extLst>
      <p:ext uri="{BB962C8B-B14F-4D97-AF65-F5344CB8AC3E}">
        <p14:creationId xmlns:p14="http://schemas.microsoft.com/office/powerpoint/2010/main" val="1041987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4AB1F-2DA7-41C7-9303-F8FC6200B44E}"/>
              </a:ext>
            </a:extLst>
          </p:cNvPr>
          <p:cNvSpPr>
            <a:spLocks noGrp="1"/>
          </p:cNvSpPr>
          <p:nvPr>
            <p:ph type="title"/>
          </p:nvPr>
        </p:nvSpPr>
        <p:spPr>
          <a:xfrm>
            <a:off x="1640156" y="572595"/>
            <a:ext cx="8911687" cy="1280890"/>
          </a:xfrm>
        </p:spPr>
        <p:txBody>
          <a:bodyPr/>
          <a:lstStyle/>
          <a:p>
            <a:r>
              <a:rPr lang="fr-FR" dirty="0"/>
              <a:t>Med-line??</a:t>
            </a:r>
          </a:p>
        </p:txBody>
      </p:sp>
      <p:sp>
        <p:nvSpPr>
          <p:cNvPr id="3" name="Espace réservé du contenu 2">
            <a:extLst>
              <a:ext uri="{FF2B5EF4-FFF2-40B4-BE49-F238E27FC236}">
                <a16:creationId xmlns:a16="http://schemas.microsoft.com/office/drawing/2014/main" id="{0C9D06A6-4637-4CD6-AAEF-5E086234BA6B}"/>
              </a:ext>
            </a:extLst>
          </p:cNvPr>
          <p:cNvSpPr>
            <a:spLocks noGrp="1"/>
          </p:cNvSpPr>
          <p:nvPr>
            <p:ph idx="1"/>
          </p:nvPr>
        </p:nvSpPr>
        <p:spPr>
          <a:xfrm>
            <a:off x="984429" y="1657082"/>
            <a:ext cx="10223142" cy="4872506"/>
          </a:xfrm>
        </p:spPr>
        <p:txBody>
          <a:bodyPr/>
          <a:lstStyle/>
          <a:p>
            <a:pPr algn="just">
              <a:lnSpc>
                <a:spcPct val="150000"/>
              </a:lnSpc>
            </a:pPr>
            <a:r>
              <a:rPr lang="fr-FR" sz="2200" dirty="0"/>
              <a:t>Base de données publications médicales et paramédicales (Biologie)</a:t>
            </a:r>
          </a:p>
          <a:p>
            <a:pPr algn="just">
              <a:lnSpc>
                <a:spcPct val="150000"/>
              </a:lnSpc>
            </a:pPr>
            <a:r>
              <a:rPr lang="en-US" sz="2200" dirty="0"/>
              <a:t>National Library of Medicine (U.S.A)</a:t>
            </a:r>
          </a:p>
          <a:p>
            <a:pPr algn="just">
              <a:lnSpc>
                <a:spcPct val="150000"/>
              </a:lnSpc>
              <a:buFont typeface="Wingdings" panose="05000000000000000000" pitchFamily="2" charset="2"/>
              <a:buChar char="q"/>
            </a:pPr>
            <a:r>
              <a:rPr lang="fr-FR" sz="2200" b="1" i="1" dirty="0">
                <a:solidFill>
                  <a:srgbClr val="FF0000"/>
                </a:solidFill>
              </a:rPr>
              <a:t>Journaux Scientifiques Indexés et Hiérarchie</a:t>
            </a:r>
          </a:p>
          <a:p>
            <a:pPr algn="just">
              <a:lnSpc>
                <a:spcPct val="150000"/>
              </a:lnSpc>
            </a:pPr>
            <a:r>
              <a:rPr lang="fr-FR" sz="2200" dirty="0"/>
              <a:t>Les journaux sont caractérisés par un Impact Factor (IF) Ou ‘’Force’’ du journal</a:t>
            </a:r>
          </a:p>
          <a:p>
            <a:pPr algn="just">
              <a:lnSpc>
                <a:spcPct val="150000"/>
              </a:lnSpc>
              <a:buFont typeface="Wingdings" panose="05000000000000000000" pitchFamily="2" charset="2"/>
              <a:buChar char="q"/>
            </a:pPr>
            <a:r>
              <a:rPr lang="fr-FR" sz="2200" b="1" i="1" dirty="0">
                <a:solidFill>
                  <a:srgbClr val="FF0000"/>
                </a:solidFill>
              </a:rPr>
              <a:t>Comment est calculé l’IF ?</a:t>
            </a:r>
          </a:p>
          <a:p>
            <a:pPr algn="just">
              <a:lnSpc>
                <a:spcPct val="150000"/>
              </a:lnSpc>
            </a:pPr>
            <a:r>
              <a:rPr lang="fr-FR" sz="2200" dirty="0"/>
              <a:t>Mise a jour annuelle selon critères Principalement Nombre de Citations (références)</a:t>
            </a:r>
          </a:p>
          <a:p>
            <a:pPr marL="0" indent="0" algn="l">
              <a:buNone/>
            </a:pPr>
            <a:endParaRPr lang="fr-FR" sz="1800" b="1" i="0" u="none" strike="noStrike" baseline="0" dirty="0">
              <a:latin typeface="Calibri,Bold"/>
            </a:endParaRPr>
          </a:p>
        </p:txBody>
      </p:sp>
    </p:spTree>
    <p:extLst>
      <p:ext uri="{BB962C8B-B14F-4D97-AF65-F5344CB8AC3E}">
        <p14:creationId xmlns:p14="http://schemas.microsoft.com/office/powerpoint/2010/main" val="1758663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EF9F6-623D-4CD9-8496-1217424E8CEC}"/>
              </a:ext>
            </a:extLst>
          </p:cNvPr>
          <p:cNvSpPr>
            <a:spLocks noGrp="1"/>
          </p:cNvSpPr>
          <p:nvPr>
            <p:ph type="title"/>
          </p:nvPr>
        </p:nvSpPr>
        <p:spPr>
          <a:xfrm>
            <a:off x="1640156" y="624110"/>
            <a:ext cx="8911687" cy="1280890"/>
          </a:xfrm>
        </p:spPr>
        <p:txBody>
          <a:bodyPr/>
          <a:lstStyle/>
          <a:p>
            <a:r>
              <a:rPr lang="fr-FR" dirty="0"/>
              <a:t>IF et Disciplines ?</a:t>
            </a:r>
          </a:p>
        </p:txBody>
      </p:sp>
      <p:sp>
        <p:nvSpPr>
          <p:cNvPr id="3" name="Espace réservé du contenu 2">
            <a:extLst>
              <a:ext uri="{FF2B5EF4-FFF2-40B4-BE49-F238E27FC236}">
                <a16:creationId xmlns:a16="http://schemas.microsoft.com/office/drawing/2014/main" id="{6B2D3543-EC3B-4B6A-AAB5-EDFD7C10B2A0}"/>
              </a:ext>
            </a:extLst>
          </p:cNvPr>
          <p:cNvSpPr>
            <a:spLocks noGrp="1"/>
          </p:cNvSpPr>
          <p:nvPr>
            <p:ph idx="1"/>
          </p:nvPr>
        </p:nvSpPr>
        <p:spPr>
          <a:xfrm>
            <a:off x="1120584" y="2424983"/>
            <a:ext cx="9950830" cy="3270162"/>
          </a:xfrm>
        </p:spPr>
        <p:txBody>
          <a:bodyPr/>
          <a:lstStyle/>
          <a:p>
            <a:pPr algn="just">
              <a:lnSpc>
                <a:spcPct val="150000"/>
              </a:lnSpc>
            </a:pPr>
            <a:r>
              <a:rPr lang="fr-FR" sz="2200" b="1" dirty="0"/>
              <a:t>Disciplines Mères : </a:t>
            </a:r>
            <a:r>
              <a:rPr lang="fr-FR" sz="2200" dirty="0"/>
              <a:t>Science, Nature,</a:t>
            </a:r>
          </a:p>
          <a:p>
            <a:pPr algn="just">
              <a:lnSpc>
                <a:spcPct val="150000"/>
              </a:lnSpc>
              <a:buFont typeface="Arial" panose="020B0604020202020204" pitchFamily="34" charset="0"/>
              <a:buChar char="•"/>
            </a:pPr>
            <a:r>
              <a:rPr lang="en-US" sz="2200" dirty="0"/>
              <a:t>New England Journal of Medicine (IF &gt; 25)</a:t>
            </a:r>
          </a:p>
          <a:p>
            <a:pPr algn="just">
              <a:lnSpc>
                <a:spcPct val="150000"/>
              </a:lnSpc>
            </a:pPr>
            <a:r>
              <a:rPr lang="fr-FR" sz="2200" b="1" dirty="0"/>
              <a:t>Sport</a:t>
            </a:r>
            <a:r>
              <a:rPr lang="fr-FR" sz="2200" dirty="0"/>
              <a:t> (Côte Relativement basse)</a:t>
            </a:r>
          </a:p>
          <a:p>
            <a:pPr algn="just">
              <a:lnSpc>
                <a:spcPct val="150000"/>
              </a:lnSpc>
              <a:buFont typeface="Arial" panose="020B0604020202020204" pitchFamily="34" charset="0"/>
              <a:buChar char="•"/>
            </a:pPr>
            <a:r>
              <a:rPr lang="fr-FR" sz="2200" dirty="0"/>
              <a:t>Nombre de chercheurs dans le monde</a:t>
            </a:r>
          </a:p>
          <a:p>
            <a:pPr algn="just">
              <a:lnSpc>
                <a:spcPct val="150000"/>
              </a:lnSpc>
            </a:pPr>
            <a:r>
              <a:rPr lang="fr-FR" sz="2200" b="1" i="1" dirty="0"/>
              <a:t>En Sport, les IF les plus forts pour Biologie de l’Effort</a:t>
            </a:r>
          </a:p>
        </p:txBody>
      </p:sp>
    </p:spTree>
    <p:extLst>
      <p:ext uri="{BB962C8B-B14F-4D97-AF65-F5344CB8AC3E}">
        <p14:creationId xmlns:p14="http://schemas.microsoft.com/office/powerpoint/2010/main" val="660495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3CE78-72F5-43F3-AF06-79B9A855BFEC}"/>
              </a:ext>
            </a:extLst>
          </p:cNvPr>
          <p:cNvSpPr>
            <a:spLocks noGrp="1"/>
          </p:cNvSpPr>
          <p:nvPr>
            <p:ph type="title"/>
          </p:nvPr>
        </p:nvSpPr>
        <p:spPr>
          <a:xfrm>
            <a:off x="1640157" y="306333"/>
            <a:ext cx="8031878" cy="1280890"/>
          </a:xfrm>
        </p:spPr>
        <p:txBody>
          <a:bodyPr/>
          <a:lstStyle/>
          <a:p>
            <a:r>
              <a:rPr lang="fr-FR" dirty="0"/>
              <a:t>Med-Line regroupe articles indexés</a:t>
            </a:r>
            <a:br>
              <a:rPr lang="fr-FR" dirty="0"/>
            </a:br>
            <a:r>
              <a:rPr lang="fr-FR" dirty="0"/>
              <a:t>quelque soit leur IF</a:t>
            </a:r>
          </a:p>
        </p:txBody>
      </p:sp>
      <p:sp>
        <p:nvSpPr>
          <p:cNvPr id="3" name="Espace réservé du contenu 2">
            <a:extLst>
              <a:ext uri="{FF2B5EF4-FFF2-40B4-BE49-F238E27FC236}">
                <a16:creationId xmlns:a16="http://schemas.microsoft.com/office/drawing/2014/main" id="{C80A6794-B7CE-476D-A9D1-B6F5855ABAE8}"/>
              </a:ext>
            </a:extLst>
          </p:cNvPr>
          <p:cNvSpPr>
            <a:spLocks noGrp="1"/>
          </p:cNvSpPr>
          <p:nvPr>
            <p:ph idx="1"/>
          </p:nvPr>
        </p:nvSpPr>
        <p:spPr>
          <a:xfrm>
            <a:off x="1041455" y="1721476"/>
            <a:ext cx="10109089" cy="4830191"/>
          </a:xfrm>
        </p:spPr>
        <p:txBody>
          <a:bodyPr>
            <a:normAutofit/>
          </a:bodyPr>
          <a:lstStyle/>
          <a:p>
            <a:pPr algn="l">
              <a:buFont typeface="Wingdings" panose="05000000000000000000" pitchFamily="2" charset="2"/>
              <a:buChar char="q"/>
            </a:pPr>
            <a:r>
              <a:rPr lang="fr-FR" sz="2200" b="1" i="1" dirty="0"/>
              <a:t>Meilleurs Journaux (IF autour de 5.0):</a:t>
            </a:r>
          </a:p>
          <a:p>
            <a:pPr algn="l"/>
            <a:r>
              <a:rPr lang="en-US" sz="2200" dirty="0"/>
              <a:t>Journal of Applied Physiology (</a:t>
            </a:r>
            <a:r>
              <a:rPr lang="en-US" sz="2200" dirty="0" err="1"/>
              <a:t>plutôt</a:t>
            </a:r>
            <a:r>
              <a:rPr lang="en-US" sz="2200" dirty="0"/>
              <a:t> </a:t>
            </a:r>
            <a:r>
              <a:rPr lang="en-US" sz="2200" dirty="0" err="1"/>
              <a:t>fondamental</a:t>
            </a:r>
            <a:r>
              <a:rPr lang="en-US" sz="2200" dirty="0"/>
              <a:t>)</a:t>
            </a:r>
          </a:p>
          <a:p>
            <a:pPr algn="l"/>
            <a:r>
              <a:rPr lang="fr-FR" sz="2200" dirty="0" err="1"/>
              <a:t>Medicine</a:t>
            </a:r>
            <a:r>
              <a:rPr lang="fr-FR" sz="2200" dirty="0"/>
              <a:t> and Science in Sports and </a:t>
            </a:r>
            <a:r>
              <a:rPr lang="fr-FR" sz="2200" dirty="0" err="1"/>
              <a:t>Exercise</a:t>
            </a:r>
            <a:r>
              <a:rPr lang="fr-FR" sz="2200" dirty="0"/>
              <a:t> (</a:t>
            </a:r>
            <a:r>
              <a:rPr lang="fr-FR" sz="2200" dirty="0" err="1"/>
              <a:t>plutot</a:t>
            </a:r>
            <a:r>
              <a:rPr lang="fr-FR" sz="2200" dirty="0"/>
              <a:t> applique)</a:t>
            </a:r>
          </a:p>
          <a:p>
            <a:pPr algn="l"/>
            <a:r>
              <a:rPr lang="fr-FR" sz="2200" dirty="0"/>
              <a:t>Sports </a:t>
            </a:r>
            <a:r>
              <a:rPr lang="fr-FR" sz="2200" dirty="0" err="1"/>
              <a:t>Medicine</a:t>
            </a:r>
            <a:r>
              <a:rPr lang="fr-FR" sz="2200" dirty="0"/>
              <a:t> (Exclusivement Revues de la </a:t>
            </a:r>
            <a:r>
              <a:rPr lang="fr-FR" sz="2200" dirty="0" err="1"/>
              <a:t>litterature</a:t>
            </a:r>
            <a:r>
              <a:rPr lang="fr-FR" sz="2200" dirty="0"/>
              <a:t>)</a:t>
            </a:r>
          </a:p>
          <a:p>
            <a:pPr algn="l">
              <a:buFont typeface="Wingdings" panose="05000000000000000000" pitchFamily="2" charset="2"/>
              <a:buChar char="q"/>
            </a:pPr>
            <a:r>
              <a:rPr lang="fr-FR" sz="2200" b="1" i="1" dirty="0"/>
              <a:t>Journaux Bien Côtés (IF entre 1.2 et 1.7):</a:t>
            </a:r>
          </a:p>
          <a:p>
            <a:pPr algn="l"/>
            <a:r>
              <a:rPr lang="en-US" sz="2200" dirty="0"/>
              <a:t>European Journal of Applied Physiology</a:t>
            </a:r>
          </a:p>
          <a:p>
            <a:pPr algn="l"/>
            <a:r>
              <a:rPr lang="en-US" sz="2200" dirty="0"/>
              <a:t>Canadian Journal of Applied Physiology</a:t>
            </a:r>
          </a:p>
          <a:p>
            <a:pPr algn="l"/>
            <a:r>
              <a:rPr lang="fr-FR" sz="2200" dirty="0"/>
              <a:t>International Journal of Sports </a:t>
            </a:r>
            <a:r>
              <a:rPr lang="fr-FR" sz="2200" dirty="0" err="1"/>
              <a:t>Medicine</a:t>
            </a:r>
            <a:endParaRPr lang="fr-FR" sz="2200" dirty="0"/>
          </a:p>
          <a:p>
            <a:pPr algn="l"/>
            <a:r>
              <a:rPr lang="en-US" sz="2200" dirty="0"/>
              <a:t>British Journal of Sports Medicine</a:t>
            </a:r>
          </a:p>
          <a:p>
            <a:pPr algn="l"/>
            <a:r>
              <a:rPr lang="fr-FR" sz="2200" dirty="0"/>
              <a:t>Acta </a:t>
            </a:r>
            <a:r>
              <a:rPr lang="fr-FR" sz="2200" dirty="0" err="1"/>
              <a:t>Physiologica</a:t>
            </a:r>
            <a:r>
              <a:rPr lang="fr-FR" sz="2200" dirty="0"/>
              <a:t> </a:t>
            </a:r>
            <a:r>
              <a:rPr lang="fr-FR" sz="2200" dirty="0" err="1"/>
              <a:t>Scandinavica</a:t>
            </a:r>
            <a:endParaRPr lang="fr-FR" sz="2200" dirty="0"/>
          </a:p>
        </p:txBody>
      </p:sp>
    </p:spTree>
    <p:extLst>
      <p:ext uri="{BB962C8B-B14F-4D97-AF65-F5344CB8AC3E}">
        <p14:creationId xmlns:p14="http://schemas.microsoft.com/office/powerpoint/2010/main" val="1584103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86038-6CA7-434B-A37C-0C8E0C50A45A}"/>
              </a:ext>
            </a:extLst>
          </p:cNvPr>
          <p:cNvSpPr>
            <a:spLocks noGrp="1"/>
          </p:cNvSpPr>
          <p:nvPr>
            <p:ph type="title"/>
          </p:nvPr>
        </p:nvSpPr>
        <p:spPr>
          <a:xfrm>
            <a:off x="1640156" y="611231"/>
            <a:ext cx="8911687" cy="1280890"/>
          </a:xfrm>
        </p:spPr>
        <p:txBody>
          <a:bodyPr/>
          <a:lstStyle/>
          <a:p>
            <a:r>
              <a:rPr lang="fr-FR" dirty="0"/>
              <a:t>Comment Effectuer un Med-Line ?</a:t>
            </a:r>
          </a:p>
        </p:txBody>
      </p:sp>
      <p:sp>
        <p:nvSpPr>
          <p:cNvPr id="3" name="Espace réservé du contenu 2">
            <a:extLst>
              <a:ext uri="{FF2B5EF4-FFF2-40B4-BE49-F238E27FC236}">
                <a16:creationId xmlns:a16="http://schemas.microsoft.com/office/drawing/2014/main" id="{164E23FC-4FD3-4500-A14B-4A7CEAA8048F}"/>
              </a:ext>
            </a:extLst>
          </p:cNvPr>
          <p:cNvSpPr>
            <a:spLocks noGrp="1"/>
          </p:cNvSpPr>
          <p:nvPr>
            <p:ph idx="1"/>
          </p:nvPr>
        </p:nvSpPr>
        <p:spPr>
          <a:xfrm>
            <a:off x="1636442" y="2120720"/>
            <a:ext cx="10224999" cy="4576293"/>
          </a:xfrm>
        </p:spPr>
        <p:txBody>
          <a:bodyPr/>
          <a:lstStyle/>
          <a:p>
            <a:pPr algn="just">
              <a:lnSpc>
                <a:spcPct val="150000"/>
              </a:lnSpc>
            </a:pPr>
            <a:r>
              <a:rPr lang="fr-FR" sz="2400" b="1" dirty="0"/>
              <a:t>Site Gratuit </a:t>
            </a:r>
            <a:r>
              <a:rPr lang="fr-FR" sz="2400" dirty="0"/>
              <a:t>: </a:t>
            </a:r>
            <a:r>
              <a:rPr lang="fr-FR" sz="2400" i="1" dirty="0"/>
              <a:t>www.ncbi.nlm.nih.gov/PubMed/</a:t>
            </a:r>
          </a:p>
          <a:p>
            <a:pPr algn="just">
              <a:lnSpc>
                <a:spcPct val="150000"/>
              </a:lnSpc>
            </a:pPr>
            <a:r>
              <a:rPr lang="fr-FR" sz="2400" dirty="0"/>
              <a:t>Recherche par mots clefs</a:t>
            </a:r>
          </a:p>
          <a:p>
            <a:pPr algn="just">
              <a:lnSpc>
                <a:spcPct val="150000"/>
              </a:lnSpc>
            </a:pPr>
            <a:r>
              <a:rPr lang="fr-FR" sz="2400" dirty="0"/>
              <a:t>Recherche par noms d’auteurs</a:t>
            </a:r>
          </a:p>
          <a:p>
            <a:pPr algn="just">
              <a:lnSpc>
                <a:spcPct val="150000"/>
              </a:lnSpc>
            </a:pPr>
            <a:r>
              <a:rPr lang="fr-FR" sz="2400" dirty="0"/>
              <a:t>Recherche Croisée</a:t>
            </a:r>
          </a:p>
          <a:p>
            <a:pPr algn="just">
              <a:lnSpc>
                <a:spcPct val="150000"/>
              </a:lnSpc>
            </a:pPr>
            <a:r>
              <a:rPr lang="fr-FR" sz="2400" dirty="0"/>
              <a:t>Limites</a:t>
            </a:r>
          </a:p>
          <a:p>
            <a:pPr algn="just">
              <a:lnSpc>
                <a:spcPct val="150000"/>
              </a:lnSpc>
            </a:pPr>
            <a:r>
              <a:rPr lang="fr-FR" sz="2400" dirty="0"/>
              <a:t>Accès / Collecte Abstracts</a:t>
            </a:r>
          </a:p>
        </p:txBody>
      </p:sp>
    </p:spTree>
    <p:extLst>
      <p:ext uri="{BB962C8B-B14F-4D97-AF65-F5344CB8AC3E}">
        <p14:creationId xmlns:p14="http://schemas.microsoft.com/office/powerpoint/2010/main" val="4142225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930E443-9865-425F-A527-CE9BFE206832}"/>
              </a:ext>
            </a:extLst>
          </p:cNvPr>
          <p:cNvPicPr>
            <a:picLocks noChangeAspect="1"/>
          </p:cNvPicPr>
          <p:nvPr/>
        </p:nvPicPr>
        <p:blipFill>
          <a:blip r:embed="rId2"/>
          <a:stretch>
            <a:fillRect/>
          </a:stretch>
        </p:blipFill>
        <p:spPr>
          <a:xfrm>
            <a:off x="0" y="0"/>
            <a:ext cx="12161329" cy="6858000"/>
          </a:xfrm>
          <a:prstGeom prst="rect">
            <a:avLst/>
          </a:prstGeom>
        </p:spPr>
      </p:pic>
    </p:spTree>
    <p:extLst>
      <p:ext uri="{BB962C8B-B14F-4D97-AF65-F5344CB8AC3E}">
        <p14:creationId xmlns:p14="http://schemas.microsoft.com/office/powerpoint/2010/main" val="906078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8007101F-3CFD-4804-AF9B-BE9744FC267A}"/>
              </a:ext>
            </a:extLst>
          </p:cNvPr>
          <p:cNvGraphicFramePr>
            <a:graphicFrameLocks noGrp="1"/>
          </p:cNvGraphicFramePr>
          <p:nvPr>
            <p:ph idx="1"/>
            <p:extLst>
              <p:ext uri="{D42A27DB-BD31-4B8C-83A1-F6EECF244321}">
                <p14:modId xmlns:p14="http://schemas.microsoft.com/office/powerpoint/2010/main" val="3422979116"/>
              </p:ext>
            </p:extLst>
          </p:nvPr>
        </p:nvGraphicFramePr>
        <p:xfrm>
          <a:off x="814052" y="1425261"/>
          <a:ext cx="10725418" cy="4756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834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FF4B8FD-4DF6-4C8A-984F-06FC06E7987A}"/>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41811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873FB7-F219-40FE-874C-0F5780A7A99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2483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7AE0A-939F-4841-AEA6-6AE8B59EC5F0}"/>
              </a:ext>
            </a:extLst>
          </p:cNvPr>
          <p:cNvSpPr>
            <a:spLocks noGrp="1"/>
          </p:cNvSpPr>
          <p:nvPr>
            <p:ph type="title"/>
          </p:nvPr>
        </p:nvSpPr>
        <p:spPr>
          <a:xfrm>
            <a:off x="1640156" y="160470"/>
            <a:ext cx="8791731" cy="1280890"/>
          </a:xfrm>
        </p:spPr>
        <p:txBody>
          <a:bodyPr>
            <a:normAutofit/>
          </a:bodyPr>
          <a:lstStyle/>
          <a:p>
            <a:r>
              <a:rPr lang="fr-FR" dirty="0"/>
              <a:t>Classer les revues selon leur niveau, le Facteur d ’Impact (ou Impact Factor)</a:t>
            </a:r>
          </a:p>
        </p:txBody>
      </p:sp>
      <p:sp>
        <p:nvSpPr>
          <p:cNvPr id="3" name="Espace réservé du contenu 2">
            <a:extLst>
              <a:ext uri="{FF2B5EF4-FFF2-40B4-BE49-F238E27FC236}">
                <a16:creationId xmlns:a16="http://schemas.microsoft.com/office/drawing/2014/main" id="{FE1B1379-9198-4837-A621-22EA01B0C417}"/>
              </a:ext>
            </a:extLst>
          </p:cNvPr>
          <p:cNvSpPr>
            <a:spLocks noGrp="1"/>
          </p:cNvSpPr>
          <p:nvPr>
            <p:ph idx="1"/>
          </p:nvPr>
        </p:nvSpPr>
        <p:spPr>
          <a:xfrm>
            <a:off x="1640155" y="1734354"/>
            <a:ext cx="9912193" cy="4692203"/>
          </a:xfrm>
        </p:spPr>
        <p:txBody>
          <a:bodyPr/>
          <a:lstStyle/>
          <a:p>
            <a:pPr algn="just">
              <a:lnSpc>
                <a:spcPct val="150000"/>
              </a:lnSpc>
            </a:pPr>
            <a:r>
              <a:rPr lang="fr-FR" sz="2400" dirty="0"/>
              <a:t>Indice représentant le nombre de fois qu’un article paru dans un revue donnée sera cité par d’autres articles scientifiques l’année suivant sa parution</a:t>
            </a:r>
          </a:p>
          <a:p>
            <a:pPr marL="0" indent="0" algn="just">
              <a:lnSpc>
                <a:spcPct val="150000"/>
              </a:lnSpc>
              <a:buNone/>
            </a:pPr>
            <a:endParaRPr lang="fr-FR" sz="2400" dirty="0"/>
          </a:p>
          <a:p>
            <a:pPr marL="0" indent="0" algn="ctr">
              <a:buNone/>
            </a:pPr>
            <a:r>
              <a:rPr lang="pt-BR" sz="2800" b="1" i="0" u="none" strike="noStrike" baseline="0" dirty="0">
                <a:solidFill>
                  <a:srgbClr val="000000"/>
                </a:solidFill>
                <a:latin typeface="TimesNewRoman,Bold"/>
              </a:rPr>
              <a:t>0.1 &lt; Impact Factor &lt; 50 ou +</a:t>
            </a:r>
          </a:p>
          <a:p>
            <a:pPr marL="0" indent="0" algn="ctr">
              <a:buNone/>
            </a:pPr>
            <a:r>
              <a:rPr lang="fr-FR" sz="2800" b="1" i="0" u="none" strike="noStrike" baseline="0" dirty="0">
                <a:solidFill>
                  <a:srgbClr val="0000FF"/>
                </a:solidFill>
                <a:latin typeface="Arial,Bold"/>
              </a:rPr>
              <a:t>www.isinet.com</a:t>
            </a:r>
            <a:endParaRPr lang="fr-FR" sz="2800" dirty="0"/>
          </a:p>
        </p:txBody>
      </p:sp>
    </p:spTree>
    <p:extLst>
      <p:ext uri="{BB962C8B-B14F-4D97-AF65-F5344CB8AC3E}">
        <p14:creationId xmlns:p14="http://schemas.microsoft.com/office/powerpoint/2010/main" val="362327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0B44E-CCC3-4E81-B421-7377414BD4E9}"/>
              </a:ext>
            </a:extLst>
          </p:cNvPr>
          <p:cNvSpPr>
            <a:spLocks noGrp="1"/>
          </p:cNvSpPr>
          <p:nvPr>
            <p:ph type="title"/>
          </p:nvPr>
        </p:nvSpPr>
        <p:spPr>
          <a:xfrm>
            <a:off x="1622739" y="306333"/>
            <a:ext cx="10569261" cy="1280890"/>
          </a:xfrm>
        </p:spPr>
        <p:txBody>
          <a:bodyPr/>
          <a:lstStyle/>
          <a:p>
            <a:r>
              <a:rPr lang="fr-FR" b="1" dirty="0"/>
              <a:t>La recherche =production de connaissances et de savoirs</a:t>
            </a:r>
          </a:p>
        </p:txBody>
      </p:sp>
      <p:sp>
        <p:nvSpPr>
          <p:cNvPr id="3" name="Espace réservé du contenu 2">
            <a:extLst>
              <a:ext uri="{FF2B5EF4-FFF2-40B4-BE49-F238E27FC236}">
                <a16:creationId xmlns:a16="http://schemas.microsoft.com/office/drawing/2014/main" id="{79657379-BE78-4C3B-8949-D0B753C3D4E0}"/>
              </a:ext>
            </a:extLst>
          </p:cNvPr>
          <p:cNvSpPr>
            <a:spLocks noGrp="1"/>
          </p:cNvSpPr>
          <p:nvPr>
            <p:ph idx="1"/>
          </p:nvPr>
        </p:nvSpPr>
        <p:spPr>
          <a:xfrm>
            <a:off x="1821555" y="2210874"/>
            <a:ext cx="10171627" cy="3777622"/>
          </a:xfrm>
        </p:spPr>
        <p:txBody>
          <a:bodyPr>
            <a:normAutofit/>
          </a:bodyPr>
          <a:lstStyle/>
          <a:p>
            <a:pPr algn="just">
              <a:lnSpc>
                <a:spcPct val="200000"/>
              </a:lnSpc>
            </a:pPr>
            <a:r>
              <a:rPr lang="fr-FR" sz="2400" dirty="0"/>
              <a:t>Les connaissances et les savoirs ne sont pas fixes et définitifs mais provisoires. Ils sont bons tant qu’ils n’ont pas été corrigés ou que le contraire n’a pas été prouvé. Ils sont donc évolutifs.</a:t>
            </a:r>
          </a:p>
        </p:txBody>
      </p:sp>
    </p:spTree>
    <p:extLst>
      <p:ext uri="{BB962C8B-B14F-4D97-AF65-F5344CB8AC3E}">
        <p14:creationId xmlns:p14="http://schemas.microsoft.com/office/powerpoint/2010/main" val="1228237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41E0B-831D-4598-AB84-A1E624173FE9}"/>
              </a:ext>
            </a:extLst>
          </p:cNvPr>
          <p:cNvSpPr>
            <a:spLocks noGrp="1"/>
          </p:cNvSpPr>
          <p:nvPr>
            <p:ph type="title"/>
          </p:nvPr>
        </p:nvSpPr>
        <p:spPr>
          <a:xfrm>
            <a:off x="1640156" y="662747"/>
            <a:ext cx="8911687" cy="728171"/>
          </a:xfrm>
        </p:spPr>
        <p:txBody>
          <a:bodyPr/>
          <a:lstStyle/>
          <a:p>
            <a:r>
              <a:rPr lang="fr-FR" sz="3200" dirty="0"/>
              <a:t>Exemple de grille d ’analyse</a:t>
            </a:r>
          </a:p>
        </p:txBody>
      </p:sp>
      <p:sp>
        <p:nvSpPr>
          <p:cNvPr id="3" name="Espace réservé du contenu 2">
            <a:extLst>
              <a:ext uri="{FF2B5EF4-FFF2-40B4-BE49-F238E27FC236}">
                <a16:creationId xmlns:a16="http://schemas.microsoft.com/office/drawing/2014/main" id="{A6B47EE7-CEA0-40F5-B811-EEDEC5120916}"/>
              </a:ext>
            </a:extLst>
          </p:cNvPr>
          <p:cNvSpPr>
            <a:spLocks noGrp="1"/>
          </p:cNvSpPr>
          <p:nvPr>
            <p:ph idx="1"/>
          </p:nvPr>
        </p:nvSpPr>
        <p:spPr>
          <a:xfrm>
            <a:off x="1636442" y="1540189"/>
            <a:ext cx="10134847" cy="5118188"/>
          </a:xfrm>
        </p:spPr>
        <p:txBody>
          <a:bodyPr>
            <a:normAutofit lnSpcReduction="10000"/>
          </a:bodyPr>
          <a:lstStyle/>
          <a:p>
            <a:pPr algn="just">
              <a:lnSpc>
                <a:spcPct val="150000"/>
              </a:lnSpc>
            </a:pPr>
            <a:r>
              <a:rPr lang="fr-FR" sz="2400" dirty="0"/>
              <a:t>Quel est le problème étudié ?</a:t>
            </a:r>
          </a:p>
          <a:p>
            <a:pPr algn="just">
              <a:lnSpc>
                <a:spcPct val="150000"/>
              </a:lnSpc>
            </a:pPr>
            <a:r>
              <a:rPr lang="fr-FR" sz="2400" dirty="0"/>
              <a:t>Quelles sont les hypothèses</a:t>
            </a:r>
          </a:p>
          <a:p>
            <a:pPr algn="just">
              <a:lnSpc>
                <a:spcPct val="150000"/>
              </a:lnSpc>
            </a:pPr>
            <a:r>
              <a:rPr lang="fr-FR" sz="2400" dirty="0"/>
              <a:t>Quelles sont les caractéristiques des sujets</a:t>
            </a:r>
          </a:p>
          <a:p>
            <a:pPr algn="just">
              <a:lnSpc>
                <a:spcPct val="150000"/>
              </a:lnSpc>
            </a:pPr>
            <a:r>
              <a:rPr lang="fr-FR" sz="2400" dirty="0"/>
              <a:t>Quelles sont les variables dépendantes et indépendantes</a:t>
            </a:r>
          </a:p>
          <a:p>
            <a:pPr algn="just">
              <a:lnSpc>
                <a:spcPct val="150000"/>
              </a:lnSpc>
            </a:pPr>
            <a:r>
              <a:rPr lang="fr-FR" sz="2400" dirty="0"/>
              <a:t>Quelle est l’analyse statistique ?</a:t>
            </a:r>
          </a:p>
          <a:p>
            <a:pPr algn="just">
              <a:lnSpc>
                <a:spcPct val="150000"/>
              </a:lnSpc>
            </a:pPr>
            <a:r>
              <a:rPr lang="fr-FR" sz="2400" dirty="0"/>
              <a:t>Quels sont les résultats ?</a:t>
            </a:r>
          </a:p>
          <a:p>
            <a:pPr algn="just">
              <a:lnSpc>
                <a:spcPct val="150000"/>
              </a:lnSpc>
            </a:pPr>
            <a:r>
              <a:rPr lang="fr-FR" sz="2400" dirty="0"/>
              <a:t>Quelles sont les perspectives ?</a:t>
            </a:r>
          </a:p>
          <a:p>
            <a:pPr algn="just">
              <a:lnSpc>
                <a:spcPct val="150000"/>
              </a:lnSpc>
            </a:pPr>
            <a:r>
              <a:rPr lang="fr-FR" sz="2400" dirty="0"/>
              <a:t>Quelles sont les citations clés ?</a:t>
            </a:r>
          </a:p>
        </p:txBody>
      </p:sp>
    </p:spTree>
    <p:extLst>
      <p:ext uri="{BB962C8B-B14F-4D97-AF65-F5344CB8AC3E}">
        <p14:creationId xmlns:p14="http://schemas.microsoft.com/office/powerpoint/2010/main" val="674073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B457D0-2B81-46DF-AC3F-D5538086EE6B}"/>
              </a:ext>
            </a:extLst>
          </p:cNvPr>
          <p:cNvSpPr>
            <a:spLocks noGrp="1"/>
          </p:cNvSpPr>
          <p:nvPr>
            <p:ph type="title"/>
          </p:nvPr>
        </p:nvSpPr>
        <p:spPr>
          <a:xfrm>
            <a:off x="1640156" y="306333"/>
            <a:ext cx="7748543" cy="1280890"/>
          </a:xfrm>
        </p:spPr>
        <p:txBody>
          <a:bodyPr/>
          <a:lstStyle/>
          <a:p>
            <a:r>
              <a:rPr lang="fr-FR" sz="3200" dirty="0"/>
              <a:t>Choix des participants et méthodes d’échantillonnage</a:t>
            </a:r>
          </a:p>
        </p:txBody>
      </p:sp>
      <p:sp>
        <p:nvSpPr>
          <p:cNvPr id="3" name="Espace réservé du contenu 2">
            <a:extLst>
              <a:ext uri="{FF2B5EF4-FFF2-40B4-BE49-F238E27FC236}">
                <a16:creationId xmlns:a16="http://schemas.microsoft.com/office/drawing/2014/main" id="{2646937B-4AD4-4DB2-B199-8A42AA6628CC}"/>
              </a:ext>
            </a:extLst>
          </p:cNvPr>
          <p:cNvSpPr>
            <a:spLocks noGrp="1"/>
          </p:cNvSpPr>
          <p:nvPr>
            <p:ph idx="1"/>
          </p:nvPr>
        </p:nvSpPr>
        <p:spPr>
          <a:xfrm>
            <a:off x="1638300" y="1824507"/>
            <a:ext cx="10132990" cy="4727160"/>
          </a:xfrm>
        </p:spPr>
        <p:txBody>
          <a:bodyPr/>
          <a:lstStyle/>
          <a:p>
            <a:pPr algn="just">
              <a:lnSpc>
                <a:spcPct val="150000"/>
              </a:lnSpc>
            </a:pPr>
            <a:r>
              <a:rPr lang="fr-FR" sz="2400" dirty="0"/>
              <a:t>Au cours de l’expérimentation, l’attention de l’expérimentateur se concentre sur </a:t>
            </a:r>
            <a:r>
              <a:rPr lang="fr-FR" sz="2400" dirty="0">
                <a:solidFill>
                  <a:srgbClr val="FF0000"/>
                </a:solidFill>
              </a:rPr>
              <a:t>un ensemble de sujets </a:t>
            </a:r>
            <a:r>
              <a:rPr lang="fr-FR" sz="2400" dirty="0"/>
              <a:t>sur lequel on souhaite en savoir plus : </a:t>
            </a:r>
            <a:r>
              <a:rPr lang="fr-FR" sz="2400" b="1" dirty="0">
                <a:solidFill>
                  <a:srgbClr val="FF0000"/>
                </a:solidFill>
              </a:rPr>
              <a:t>c’est la population</a:t>
            </a:r>
            <a:r>
              <a:rPr lang="fr-FR" sz="2400" dirty="0"/>
              <a:t>.</a:t>
            </a:r>
          </a:p>
          <a:p>
            <a:pPr algn="just">
              <a:lnSpc>
                <a:spcPct val="150000"/>
              </a:lnSpc>
            </a:pPr>
            <a:r>
              <a:rPr lang="fr-FR" sz="2400" dirty="0"/>
              <a:t>Exemple : population formée de handballeurs tunisiens moins de 16 ans (U16). Il s’avère impossible d’examiner tous les joueurs de cette catégorie d'Age. Il faut donc choisir un échantillon sur lequel on va élaborer l’expérience.</a:t>
            </a:r>
          </a:p>
        </p:txBody>
      </p:sp>
    </p:spTree>
    <p:extLst>
      <p:ext uri="{BB962C8B-B14F-4D97-AF65-F5344CB8AC3E}">
        <p14:creationId xmlns:p14="http://schemas.microsoft.com/office/powerpoint/2010/main" val="3959074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DD86CA-FCA4-4B8F-82DB-4238575129E5}"/>
              </a:ext>
            </a:extLst>
          </p:cNvPr>
          <p:cNvSpPr>
            <a:spLocks noGrp="1"/>
          </p:cNvSpPr>
          <p:nvPr>
            <p:ph idx="1"/>
          </p:nvPr>
        </p:nvSpPr>
        <p:spPr>
          <a:xfrm>
            <a:off x="1445117" y="985770"/>
            <a:ext cx="10017080" cy="4886459"/>
          </a:xfrm>
        </p:spPr>
        <p:txBody>
          <a:bodyPr/>
          <a:lstStyle/>
          <a:p>
            <a:pPr algn="just">
              <a:lnSpc>
                <a:spcPct val="150000"/>
              </a:lnSpc>
            </a:pPr>
            <a:r>
              <a:rPr lang="fr-FR" sz="2400" dirty="0"/>
              <a:t>Pour qu’on puisse généraliser les résultats de la recherche, l’échantillon doit être suffisamment </a:t>
            </a:r>
            <a:r>
              <a:rPr lang="fr-FR" sz="2400" dirty="0">
                <a:solidFill>
                  <a:srgbClr val="FF0000"/>
                </a:solidFill>
              </a:rPr>
              <a:t>représentatif de la population.</a:t>
            </a:r>
          </a:p>
          <a:p>
            <a:pPr algn="just">
              <a:lnSpc>
                <a:spcPct val="150000"/>
              </a:lnSpc>
            </a:pPr>
            <a:r>
              <a:rPr lang="fr-FR" sz="2400" dirty="0"/>
              <a:t>Il faut que l’échantillon choisit ait les </a:t>
            </a:r>
            <a:r>
              <a:rPr lang="fr-FR" sz="2400" dirty="0">
                <a:solidFill>
                  <a:srgbClr val="FF0000"/>
                </a:solidFill>
              </a:rPr>
              <a:t>mêmes caractéristiques d’une classe normale</a:t>
            </a:r>
            <a:r>
              <a:rPr lang="fr-FR" sz="2400" dirty="0"/>
              <a:t>, c’est-a-dire que le niveau des joueurs varie de l’amateur a l’élite. </a:t>
            </a:r>
          </a:p>
          <a:p>
            <a:pPr algn="just">
              <a:lnSpc>
                <a:spcPct val="150000"/>
              </a:lnSpc>
            </a:pPr>
            <a:r>
              <a:rPr lang="fr-FR" sz="2400" dirty="0"/>
              <a:t>L’échantillon ne comportera que des </a:t>
            </a:r>
            <a:r>
              <a:rPr lang="fr-FR" sz="2400" dirty="0">
                <a:solidFill>
                  <a:srgbClr val="FF0000"/>
                </a:solidFill>
              </a:rPr>
              <a:t>sujets qui ont un niveau particulier.</a:t>
            </a:r>
          </a:p>
        </p:txBody>
      </p:sp>
    </p:spTree>
    <p:extLst>
      <p:ext uri="{BB962C8B-B14F-4D97-AF65-F5344CB8AC3E}">
        <p14:creationId xmlns:p14="http://schemas.microsoft.com/office/powerpoint/2010/main" val="3177653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100306E-364B-4FBF-9E8C-0BF6CBC8414E}"/>
              </a:ext>
            </a:extLst>
          </p:cNvPr>
          <p:cNvSpPr>
            <a:spLocks noGrp="1"/>
          </p:cNvSpPr>
          <p:nvPr>
            <p:ph idx="1"/>
          </p:nvPr>
        </p:nvSpPr>
        <p:spPr>
          <a:xfrm>
            <a:off x="1522389" y="741608"/>
            <a:ext cx="10261779" cy="5374783"/>
          </a:xfrm>
        </p:spPr>
        <p:txBody>
          <a:bodyPr>
            <a:normAutofit/>
          </a:bodyPr>
          <a:lstStyle/>
          <a:p>
            <a:pPr algn="just">
              <a:lnSpc>
                <a:spcPct val="150000"/>
              </a:lnSpc>
            </a:pPr>
            <a:r>
              <a:rPr lang="fr-FR" sz="2400" dirty="0"/>
              <a:t>Nous distinguons plusieurs techniques qui varient selon la population et le type de protocole expérimental.</a:t>
            </a:r>
          </a:p>
          <a:p>
            <a:pPr algn="just">
              <a:lnSpc>
                <a:spcPct val="150000"/>
              </a:lnSpc>
            </a:pPr>
            <a:r>
              <a:rPr lang="fr-FR" sz="2400" b="1" dirty="0">
                <a:solidFill>
                  <a:srgbClr val="FF0000"/>
                </a:solidFill>
              </a:rPr>
              <a:t>L’échantillonnage probabiliste : </a:t>
            </a:r>
            <a:r>
              <a:rPr lang="fr-FR" sz="2400" dirty="0"/>
              <a:t>chaque membre de la population a une probabilité d’être tire connue a l’avance.</a:t>
            </a:r>
          </a:p>
          <a:p>
            <a:pPr algn="just">
              <a:lnSpc>
                <a:spcPct val="150000"/>
              </a:lnSpc>
            </a:pPr>
            <a:r>
              <a:rPr lang="fr-FR" sz="2400" b="1" dirty="0">
                <a:solidFill>
                  <a:srgbClr val="FF0000"/>
                </a:solidFill>
              </a:rPr>
              <a:t>L’échantillonnage aléatoire simple : </a:t>
            </a:r>
            <a:r>
              <a:rPr lang="fr-FR" sz="2400" dirty="0"/>
              <a:t>chaque membre de la population a la même probabilité d’être sélectionne. Il nécessite une liste complète de la population et en prendre au hasard le nombre de sujets qui participeront a l’expérience.</a:t>
            </a:r>
          </a:p>
          <a:p>
            <a:pPr algn="just">
              <a:lnSpc>
                <a:spcPct val="150000"/>
              </a:lnSpc>
            </a:pPr>
            <a:r>
              <a:rPr lang="fr-FR" sz="2400" dirty="0"/>
              <a:t>Cette liste est appelé </a:t>
            </a:r>
            <a:r>
              <a:rPr lang="fr-FR" sz="2400" b="1" i="1" u="sng" dirty="0">
                <a:solidFill>
                  <a:srgbClr val="FF0000"/>
                </a:solidFill>
              </a:rPr>
              <a:t>cadre de référence</a:t>
            </a:r>
            <a:r>
              <a:rPr lang="fr-FR" sz="1800" b="1" i="1" u="sng" strike="noStrike" baseline="0" dirty="0">
                <a:solidFill>
                  <a:srgbClr val="FF0000"/>
                </a:solidFill>
                <a:latin typeface="Calibri" panose="020F0502020204030204" pitchFamily="34" charset="0"/>
              </a:rPr>
              <a:t>.</a:t>
            </a:r>
            <a:endParaRPr lang="fr-FR" b="1" i="1" u="sng" dirty="0">
              <a:solidFill>
                <a:srgbClr val="FF0000"/>
              </a:solidFill>
            </a:endParaRPr>
          </a:p>
        </p:txBody>
      </p:sp>
    </p:spTree>
    <p:extLst>
      <p:ext uri="{BB962C8B-B14F-4D97-AF65-F5344CB8AC3E}">
        <p14:creationId xmlns:p14="http://schemas.microsoft.com/office/powerpoint/2010/main" val="2834874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DA826A-27B6-439A-A5C7-AB6334B6D461}"/>
              </a:ext>
            </a:extLst>
          </p:cNvPr>
          <p:cNvSpPr>
            <a:spLocks noGrp="1"/>
          </p:cNvSpPr>
          <p:nvPr>
            <p:ph idx="1"/>
          </p:nvPr>
        </p:nvSpPr>
        <p:spPr>
          <a:xfrm>
            <a:off x="1023065" y="1540189"/>
            <a:ext cx="10722467" cy="4886370"/>
          </a:xfrm>
        </p:spPr>
        <p:txBody>
          <a:bodyPr>
            <a:normAutofit/>
          </a:bodyPr>
          <a:lstStyle/>
          <a:p>
            <a:pPr algn="just">
              <a:lnSpc>
                <a:spcPct val="150000"/>
              </a:lnSpc>
            </a:pPr>
            <a:r>
              <a:rPr lang="fr-FR" sz="2400" b="1" dirty="0">
                <a:solidFill>
                  <a:srgbClr val="FF0000"/>
                </a:solidFill>
              </a:rPr>
              <a:t>L’échantillonnage par quotas : </a:t>
            </a:r>
            <a:r>
              <a:rPr lang="fr-FR" sz="2400" dirty="0"/>
              <a:t>dans lequel on respecte les proportions de la population. Exemple si la population de sportifs comporte 20% de filles et 80% de garçons.</a:t>
            </a:r>
          </a:p>
          <a:p>
            <a:pPr algn="just">
              <a:lnSpc>
                <a:spcPct val="150000"/>
              </a:lnSpc>
            </a:pPr>
            <a:r>
              <a:rPr lang="fr-FR" sz="2400" dirty="0"/>
              <a:t>Dans le cas ou l’échantillon comportera 40 jeunes sportifs, on prend deux liste dont la première comporte toutes les filles et la deuxième tous les garçons et on prend au hasard 14 filles et 28 garçons.</a:t>
            </a:r>
          </a:p>
        </p:txBody>
      </p:sp>
    </p:spTree>
    <p:extLst>
      <p:ext uri="{BB962C8B-B14F-4D97-AF65-F5344CB8AC3E}">
        <p14:creationId xmlns:p14="http://schemas.microsoft.com/office/powerpoint/2010/main" val="1088067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A2D986-5A3C-4763-87BF-DFAF7CF77024}"/>
              </a:ext>
            </a:extLst>
          </p:cNvPr>
          <p:cNvSpPr>
            <a:spLocks noGrp="1"/>
          </p:cNvSpPr>
          <p:nvPr>
            <p:ph idx="1"/>
          </p:nvPr>
        </p:nvSpPr>
        <p:spPr>
          <a:xfrm>
            <a:off x="1200417" y="1398431"/>
            <a:ext cx="10236021" cy="4061137"/>
          </a:xfrm>
        </p:spPr>
        <p:txBody>
          <a:bodyPr>
            <a:normAutofit/>
          </a:bodyPr>
          <a:lstStyle/>
          <a:p>
            <a:pPr algn="just">
              <a:lnSpc>
                <a:spcPct val="150000"/>
              </a:lnSpc>
            </a:pPr>
            <a:r>
              <a:rPr lang="fr-FR" sz="2400" b="1" dirty="0">
                <a:solidFill>
                  <a:srgbClr val="FF0000"/>
                </a:solidFill>
              </a:rPr>
              <a:t>L’échantillonnage non probabiliste : </a:t>
            </a:r>
            <a:r>
              <a:rPr lang="fr-FR" sz="2400" dirty="0"/>
              <a:t>la ou la probabilité de chaque membre de la population d’être retenu n’est pas reconnue a l’avance.</a:t>
            </a:r>
          </a:p>
          <a:p>
            <a:pPr algn="just">
              <a:lnSpc>
                <a:spcPct val="150000"/>
              </a:lnSpc>
            </a:pPr>
            <a:r>
              <a:rPr lang="fr-FR" sz="2400" b="1" dirty="0">
                <a:solidFill>
                  <a:srgbClr val="FF0000"/>
                </a:solidFill>
              </a:rPr>
              <a:t>L’échantillonnage de commodité : </a:t>
            </a:r>
            <a:r>
              <a:rPr lang="fr-FR" sz="2400" dirty="0"/>
              <a:t>l’échantillon est recrute a partir des personnes disponibles. Si notre recherche porte sur la motivation des athlètes pendant la coupe de la Tunisie on ne peut recruter pour ceux qui participeront a cette échéance.</a:t>
            </a:r>
          </a:p>
        </p:txBody>
      </p:sp>
    </p:spTree>
    <p:extLst>
      <p:ext uri="{BB962C8B-B14F-4D97-AF65-F5344CB8AC3E}">
        <p14:creationId xmlns:p14="http://schemas.microsoft.com/office/powerpoint/2010/main" val="2782377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6B6735-51A5-4041-805A-C7AAFA41FFDF}"/>
              </a:ext>
            </a:extLst>
          </p:cNvPr>
          <p:cNvSpPr>
            <a:spLocks noGrp="1"/>
          </p:cNvSpPr>
          <p:nvPr>
            <p:ph type="title"/>
          </p:nvPr>
        </p:nvSpPr>
        <p:spPr/>
        <p:txBody>
          <a:bodyPr/>
          <a:lstStyle/>
          <a:p>
            <a:r>
              <a:rPr lang="fr-FR" sz="2400" b="1" dirty="0">
                <a:solidFill>
                  <a:srgbClr val="FF0000"/>
                </a:solidFill>
                <a:latin typeface="+mn-lt"/>
                <a:ea typeface="+mn-ea"/>
                <a:cs typeface="+mn-cs"/>
              </a:rPr>
              <a:t>L’échantillonnage a dessein :</a:t>
            </a:r>
          </a:p>
        </p:txBody>
      </p:sp>
      <p:sp>
        <p:nvSpPr>
          <p:cNvPr id="3" name="Espace réservé du contenu 2">
            <a:extLst>
              <a:ext uri="{FF2B5EF4-FFF2-40B4-BE49-F238E27FC236}">
                <a16:creationId xmlns:a16="http://schemas.microsoft.com/office/drawing/2014/main" id="{9A857B62-A34E-491A-9AAB-6FF03FA2A231}"/>
              </a:ext>
            </a:extLst>
          </p:cNvPr>
          <p:cNvSpPr>
            <a:spLocks noGrp="1"/>
          </p:cNvSpPr>
          <p:nvPr>
            <p:ph idx="1"/>
          </p:nvPr>
        </p:nvSpPr>
        <p:spPr>
          <a:xfrm>
            <a:off x="1074581" y="2287072"/>
            <a:ext cx="10042838" cy="2283855"/>
          </a:xfrm>
        </p:spPr>
        <p:txBody>
          <a:bodyPr/>
          <a:lstStyle/>
          <a:p>
            <a:pPr algn="just">
              <a:lnSpc>
                <a:spcPct val="150000"/>
              </a:lnSpc>
            </a:pPr>
            <a:r>
              <a:rPr lang="fr-FR" sz="2400" dirty="0"/>
              <a:t>Sélection des membres de la population qui ont une caractéristique particulière. Par exemple choisir l’échantillon parmi les élevés qui ont une implication sportive dans un club de haut niveau.</a:t>
            </a:r>
          </a:p>
        </p:txBody>
      </p:sp>
    </p:spTree>
    <p:extLst>
      <p:ext uri="{BB962C8B-B14F-4D97-AF65-F5344CB8AC3E}">
        <p14:creationId xmlns:p14="http://schemas.microsoft.com/office/powerpoint/2010/main" val="1587742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EEC8F-1FD0-42C7-9392-57BD1204C0F5}"/>
              </a:ext>
            </a:extLst>
          </p:cNvPr>
          <p:cNvSpPr>
            <a:spLocks noGrp="1"/>
          </p:cNvSpPr>
          <p:nvPr>
            <p:ph type="title"/>
          </p:nvPr>
        </p:nvSpPr>
        <p:spPr>
          <a:xfrm>
            <a:off x="1640156" y="636989"/>
            <a:ext cx="8911687" cy="1280890"/>
          </a:xfrm>
        </p:spPr>
        <p:txBody>
          <a:bodyPr/>
          <a:lstStyle/>
          <a:p>
            <a:r>
              <a:rPr lang="fr-FR" sz="3200" dirty="0"/>
              <a:t>Etablir les expériences</a:t>
            </a:r>
          </a:p>
        </p:txBody>
      </p:sp>
      <p:sp>
        <p:nvSpPr>
          <p:cNvPr id="3" name="Espace réservé du contenu 2">
            <a:extLst>
              <a:ext uri="{FF2B5EF4-FFF2-40B4-BE49-F238E27FC236}">
                <a16:creationId xmlns:a16="http://schemas.microsoft.com/office/drawing/2014/main" id="{16D3644F-DA7F-42EA-8CF3-D9843780443B}"/>
              </a:ext>
            </a:extLst>
          </p:cNvPr>
          <p:cNvSpPr>
            <a:spLocks noGrp="1"/>
          </p:cNvSpPr>
          <p:nvPr>
            <p:ph idx="1"/>
          </p:nvPr>
        </p:nvSpPr>
        <p:spPr>
          <a:xfrm>
            <a:off x="1060773" y="1540188"/>
            <a:ext cx="10826427" cy="5002279"/>
          </a:xfrm>
        </p:spPr>
        <p:txBody>
          <a:bodyPr>
            <a:normAutofit/>
          </a:bodyPr>
          <a:lstStyle/>
          <a:p>
            <a:pPr algn="just">
              <a:lnSpc>
                <a:spcPct val="150000"/>
              </a:lnSpc>
              <a:buFont typeface="Wingdings" panose="05000000000000000000" pitchFamily="2" charset="2"/>
              <a:buChar char="q"/>
            </a:pPr>
            <a:r>
              <a:rPr lang="fr-FR" sz="2400" b="1" dirty="0">
                <a:solidFill>
                  <a:srgbClr val="FF0000"/>
                </a:solidFill>
              </a:rPr>
              <a:t>Les plans pré-expérimentaux</a:t>
            </a:r>
          </a:p>
          <a:p>
            <a:pPr algn="just">
              <a:lnSpc>
                <a:spcPct val="150000"/>
              </a:lnSpc>
            </a:pPr>
            <a:r>
              <a:rPr lang="fr-FR" sz="2400" dirty="0"/>
              <a:t>Ces plans ne comportent pas des mesures comparatives proprement dites. Ils sont les études qui comportent un post-test mais pas un pré-test (sans groupe de contrôle).</a:t>
            </a:r>
          </a:p>
          <a:p>
            <a:pPr algn="just">
              <a:lnSpc>
                <a:spcPct val="150000"/>
              </a:lnSpc>
            </a:pPr>
            <a:r>
              <a:rPr lang="fr-FR" sz="2400" dirty="0"/>
              <a:t>Si on veut cerner les qualités physiques de footballeurs tunisiens âgé de 13ans.</a:t>
            </a:r>
          </a:p>
          <a:p>
            <a:pPr algn="just">
              <a:lnSpc>
                <a:spcPct val="150000"/>
              </a:lnSpc>
            </a:pPr>
            <a:r>
              <a:rPr lang="fr-FR" sz="2400" dirty="0"/>
              <a:t>On choisit notre échantillon, on passe les tests, on recueil les résultats et a partir de la on peut définir le profil physique.</a:t>
            </a:r>
          </a:p>
        </p:txBody>
      </p:sp>
    </p:spTree>
    <p:extLst>
      <p:ext uri="{BB962C8B-B14F-4D97-AF65-F5344CB8AC3E}">
        <p14:creationId xmlns:p14="http://schemas.microsoft.com/office/powerpoint/2010/main" val="2685163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FAD63A-2538-40DC-B45C-E1BF9B2D60C8}"/>
              </a:ext>
            </a:extLst>
          </p:cNvPr>
          <p:cNvSpPr>
            <a:spLocks noGrp="1"/>
          </p:cNvSpPr>
          <p:nvPr>
            <p:ph idx="1"/>
          </p:nvPr>
        </p:nvSpPr>
        <p:spPr>
          <a:xfrm>
            <a:off x="1113217" y="1322231"/>
            <a:ext cx="10786862" cy="5220237"/>
          </a:xfrm>
        </p:spPr>
        <p:txBody>
          <a:bodyPr/>
          <a:lstStyle/>
          <a:p>
            <a:pPr algn="l">
              <a:buFont typeface="Wingdings" panose="05000000000000000000" pitchFamily="2" charset="2"/>
              <a:buChar char="q"/>
            </a:pPr>
            <a:r>
              <a:rPr lang="fr-FR" sz="2400" b="1" dirty="0">
                <a:solidFill>
                  <a:srgbClr val="FF0000"/>
                </a:solidFill>
              </a:rPr>
              <a:t>Les plans quasi-expérimentaux</a:t>
            </a:r>
          </a:p>
          <a:p>
            <a:pPr algn="just">
              <a:lnSpc>
                <a:spcPct val="150000"/>
              </a:lnSpc>
            </a:pPr>
            <a:r>
              <a:rPr lang="fr-FR" sz="2400" dirty="0"/>
              <a:t>Les plans quasi-expérimentaux sont ceux qu’on met le plus souvent en œuvre. </a:t>
            </a:r>
          </a:p>
          <a:p>
            <a:pPr algn="just">
              <a:lnSpc>
                <a:spcPct val="150000"/>
              </a:lnSpc>
            </a:pPr>
            <a:r>
              <a:rPr lang="fr-FR" sz="2400" dirty="0"/>
              <a:t>Le recours a un </a:t>
            </a:r>
            <a:r>
              <a:rPr lang="fr-FR" sz="2400" dirty="0">
                <a:solidFill>
                  <a:srgbClr val="FF0000"/>
                </a:solidFill>
              </a:rPr>
              <a:t>groupe de contrôle (GC), </a:t>
            </a:r>
            <a:r>
              <a:rPr lang="fr-FR" sz="2400" dirty="0"/>
              <a:t>théoriquement parallèle au </a:t>
            </a:r>
            <a:r>
              <a:rPr lang="fr-FR" sz="2400" dirty="0">
                <a:solidFill>
                  <a:srgbClr val="FF0000"/>
                </a:solidFill>
              </a:rPr>
              <a:t>groupe expérimental (GE)</a:t>
            </a:r>
            <a:r>
              <a:rPr lang="fr-FR" sz="2400" dirty="0"/>
              <a:t>, intervient dans la plupart des plans. </a:t>
            </a:r>
          </a:p>
          <a:p>
            <a:pPr algn="just">
              <a:lnSpc>
                <a:spcPct val="150000"/>
              </a:lnSpc>
            </a:pPr>
            <a:r>
              <a:rPr lang="fr-FR" sz="2400" dirty="0"/>
              <a:t>On retiendra essentiellement deux méthodes pour constituer des groupes parallèles.</a:t>
            </a:r>
          </a:p>
        </p:txBody>
      </p:sp>
    </p:spTree>
    <p:extLst>
      <p:ext uri="{BB962C8B-B14F-4D97-AF65-F5344CB8AC3E}">
        <p14:creationId xmlns:p14="http://schemas.microsoft.com/office/powerpoint/2010/main" val="1066591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14C266-B3A5-4093-A39C-924FC785236B}"/>
              </a:ext>
            </a:extLst>
          </p:cNvPr>
          <p:cNvSpPr>
            <a:spLocks noGrp="1"/>
          </p:cNvSpPr>
          <p:nvPr>
            <p:ph idx="1"/>
          </p:nvPr>
        </p:nvSpPr>
        <p:spPr>
          <a:xfrm>
            <a:off x="1187539" y="2119647"/>
            <a:ext cx="10171627" cy="2618705"/>
          </a:xfrm>
        </p:spPr>
        <p:txBody>
          <a:bodyPr/>
          <a:lstStyle/>
          <a:p>
            <a:pPr algn="just">
              <a:lnSpc>
                <a:spcPct val="150000"/>
              </a:lnSpc>
            </a:pPr>
            <a:r>
              <a:rPr lang="fr-FR" sz="2400" dirty="0"/>
              <a:t>Groupes de même moyenne et de même écart type. </a:t>
            </a:r>
          </a:p>
          <a:p>
            <a:pPr algn="just">
              <a:lnSpc>
                <a:spcPct val="150000"/>
              </a:lnSpc>
            </a:pPr>
            <a:r>
              <a:rPr lang="fr-FR" sz="2400" dirty="0"/>
              <a:t>Le dispositif doit comporter un pré-test (NB : on peut tolérer certaines différences initiales (pour autant qu'elles ne soient pas de trop forte amplitude) et les corriger statistiquement).</a:t>
            </a:r>
          </a:p>
        </p:txBody>
      </p:sp>
    </p:spTree>
    <p:extLst>
      <p:ext uri="{BB962C8B-B14F-4D97-AF65-F5344CB8AC3E}">
        <p14:creationId xmlns:p14="http://schemas.microsoft.com/office/powerpoint/2010/main" val="123049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8972624-A4F1-4D1F-84D5-63310BA7EDB1}"/>
              </a:ext>
            </a:extLst>
          </p:cNvPr>
          <p:cNvSpPr>
            <a:spLocks noGrp="1"/>
          </p:cNvSpPr>
          <p:nvPr>
            <p:ph idx="1"/>
          </p:nvPr>
        </p:nvSpPr>
        <p:spPr>
          <a:xfrm>
            <a:off x="1329206" y="2157793"/>
            <a:ext cx="9939807" cy="2542414"/>
          </a:xfrm>
        </p:spPr>
        <p:txBody>
          <a:bodyPr/>
          <a:lstStyle/>
          <a:p>
            <a:pPr algn="just">
              <a:lnSpc>
                <a:spcPct val="200000"/>
              </a:lnSpc>
            </a:pPr>
            <a:r>
              <a:rPr lang="fr-FR" sz="2400" dirty="0"/>
              <a:t>À la base, on se pose la question " pourquoi ? ", " comment se fait il que ? " La recherche, ce n’est pas des certitudes mais des interrogations, des doutes et des remises en questions.</a:t>
            </a:r>
          </a:p>
        </p:txBody>
      </p:sp>
    </p:spTree>
    <p:extLst>
      <p:ext uri="{BB962C8B-B14F-4D97-AF65-F5344CB8AC3E}">
        <p14:creationId xmlns:p14="http://schemas.microsoft.com/office/powerpoint/2010/main" val="1353641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9B0E44E-BBF6-4366-B30C-27506F9EE40C}"/>
              </a:ext>
            </a:extLst>
          </p:cNvPr>
          <p:cNvSpPr>
            <a:spLocks noGrp="1"/>
          </p:cNvSpPr>
          <p:nvPr>
            <p:ph idx="1"/>
          </p:nvPr>
        </p:nvSpPr>
        <p:spPr>
          <a:xfrm>
            <a:off x="900715" y="1939343"/>
            <a:ext cx="10741785" cy="4100849"/>
          </a:xfrm>
        </p:spPr>
        <p:txBody>
          <a:bodyPr/>
          <a:lstStyle/>
          <a:p>
            <a:pPr algn="just">
              <a:lnSpc>
                <a:spcPct val="150000"/>
              </a:lnSpc>
              <a:buFont typeface="Wingdings" panose="05000000000000000000" pitchFamily="2" charset="2"/>
              <a:buChar char="q"/>
            </a:pPr>
            <a:r>
              <a:rPr lang="fr-FR" sz="2400" b="1" dirty="0">
                <a:solidFill>
                  <a:srgbClr val="FF0000"/>
                </a:solidFill>
              </a:rPr>
              <a:t>Appariement : </a:t>
            </a:r>
            <a:r>
              <a:rPr lang="fr-FR" sz="2400" dirty="0"/>
              <a:t>les groupes sont constitues de paires. Celles-ci sont formées par des sujets aussi proches que possible (âge, sexe niveau, QI, etc…).</a:t>
            </a:r>
          </a:p>
          <a:p>
            <a:pPr algn="just">
              <a:lnSpc>
                <a:spcPct val="150000"/>
              </a:lnSpc>
            </a:pPr>
            <a:r>
              <a:rPr lang="fr-FR" sz="2400" dirty="0"/>
              <a:t>Cette technique ne demande pas un pré-test mesurant la variable dépendante.</a:t>
            </a:r>
          </a:p>
        </p:txBody>
      </p:sp>
    </p:spTree>
    <p:extLst>
      <p:ext uri="{BB962C8B-B14F-4D97-AF65-F5344CB8AC3E}">
        <p14:creationId xmlns:p14="http://schemas.microsoft.com/office/powerpoint/2010/main" val="2829442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59F09C-ADA4-44F3-9142-0BEFE67B3EA3}"/>
              </a:ext>
            </a:extLst>
          </p:cNvPr>
          <p:cNvSpPr>
            <a:spLocks noGrp="1"/>
          </p:cNvSpPr>
          <p:nvPr>
            <p:ph idx="1"/>
          </p:nvPr>
        </p:nvSpPr>
        <p:spPr>
          <a:xfrm>
            <a:off x="822380" y="1398521"/>
            <a:ext cx="11193609" cy="5246978"/>
          </a:xfrm>
        </p:spPr>
        <p:txBody>
          <a:bodyPr>
            <a:normAutofit/>
          </a:bodyPr>
          <a:lstStyle/>
          <a:p>
            <a:pPr algn="just">
              <a:lnSpc>
                <a:spcPct val="150000"/>
              </a:lnSpc>
              <a:buFont typeface="Wingdings" panose="05000000000000000000" pitchFamily="2" charset="2"/>
              <a:buChar char="q"/>
            </a:pPr>
            <a:r>
              <a:rPr lang="fr-FR" sz="2400" b="1" dirty="0">
                <a:solidFill>
                  <a:srgbClr val="FF0000"/>
                </a:solidFill>
              </a:rPr>
              <a:t>Les plans expérimentaux</a:t>
            </a:r>
          </a:p>
          <a:p>
            <a:pPr algn="just">
              <a:lnSpc>
                <a:spcPct val="150000"/>
              </a:lnSpc>
            </a:pPr>
            <a:r>
              <a:rPr lang="fr-FR" sz="2400" dirty="0"/>
              <a:t>Un plan ne pourra être qualifie d’expérimental que si les groupes ont été constitues de façon aléatoire.</a:t>
            </a:r>
          </a:p>
          <a:p>
            <a:pPr algn="just">
              <a:lnSpc>
                <a:spcPct val="150000"/>
              </a:lnSpc>
              <a:buFont typeface="Wingdings" panose="05000000000000000000" pitchFamily="2" charset="2"/>
              <a:buChar char="q"/>
            </a:pPr>
            <a:r>
              <a:rPr lang="fr-FR" sz="2400" b="1" dirty="0">
                <a:solidFill>
                  <a:srgbClr val="FF0000"/>
                </a:solidFill>
              </a:rPr>
              <a:t>L’expérience synchronique</a:t>
            </a:r>
          </a:p>
          <a:p>
            <a:pPr algn="just">
              <a:lnSpc>
                <a:spcPct val="150000"/>
              </a:lnSpc>
            </a:pPr>
            <a:r>
              <a:rPr lang="fr-FR" sz="2400" dirty="0"/>
              <a:t>Cette expérience comporte une seule mesure par groupe.</a:t>
            </a:r>
          </a:p>
          <a:p>
            <a:pPr algn="just">
              <a:lnSpc>
                <a:spcPct val="150000"/>
              </a:lnSpc>
              <a:buFont typeface="Wingdings" panose="05000000000000000000" pitchFamily="2" charset="2"/>
              <a:buChar char="ü"/>
            </a:pPr>
            <a:r>
              <a:rPr lang="fr-FR" sz="2400" dirty="0"/>
              <a:t>GE (apparie)…………..Traitement………….Post-test</a:t>
            </a:r>
          </a:p>
          <a:p>
            <a:pPr algn="just">
              <a:lnSpc>
                <a:spcPct val="150000"/>
              </a:lnSpc>
              <a:buFont typeface="Wingdings" panose="05000000000000000000" pitchFamily="2" charset="2"/>
              <a:buChar char="ü"/>
            </a:pPr>
            <a:r>
              <a:rPr lang="fr-FR" sz="2400" dirty="0"/>
              <a:t>GC (apparie) …………………………………Post-test</a:t>
            </a:r>
          </a:p>
          <a:p>
            <a:pPr marL="0" indent="0" algn="just">
              <a:lnSpc>
                <a:spcPct val="150000"/>
              </a:lnSpc>
              <a:buNone/>
            </a:pPr>
            <a:r>
              <a:rPr lang="fr-FR" sz="2400" i="1" dirty="0" err="1"/>
              <a:t>Exp</a:t>
            </a:r>
            <a:r>
              <a:rPr lang="fr-FR" sz="2400" i="1" dirty="0"/>
              <a:t> : connaitre l’effet d’un type d’entrainement sur le rendement.</a:t>
            </a:r>
          </a:p>
        </p:txBody>
      </p:sp>
    </p:spTree>
    <p:extLst>
      <p:ext uri="{BB962C8B-B14F-4D97-AF65-F5344CB8AC3E}">
        <p14:creationId xmlns:p14="http://schemas.microsoft.com/office/powerpoint/2010/main" val="2980753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0C3ADB-0569-4A4C-B866-3E4F33E2EA27}"/>
              </a:ext>
            </a:extLst>
          </p:cNvPr>
          <p:cNvSpPr>
            <a:spLocks noGrp="1"/>
          </p:cNvSpPr>
          <p:nvPr>
            <p:ph idx="1"/>
          </p:nvPr>
        </p:nvSpPr>
        <p:spPr>
          <a:xfrm>
            <a:off x="997307" y="1584683"/>
            <a:ext cx="10197385" cy="3688634"/>
          </a:xfrm>
        </p:spPr>
        <p:txBody>
          <a:bodyPr/>
          <a:lstStyle/>
          <a:p>
            <a:pPr algn="just">
              <a:lnSpc>
                <a:spcPct val="150000"/>
              </a:lnSpc>
              <a:buFont typeface="Wingdings" panose="05000000000000000000" pitchFamily="2" charset="2"/>
              <a:buChar char="q"/>
            </a:pPr>
            <a:r>
              <a:rPr lang="fr-FR" sz="2400" b="1" dirty="0">
                <a:solidFill>
                  <a:srgbClr val="FF0000"/>
                </a:solidFill>
              </a:rPr>
              <a:t>L’expérience diachronique</a:t>
            </a:r>
          </a:p>
          <a:p>
            <a:pPr algn="just">
              <a:lnSpc>
                <a:spcPct val="150000"/>
              </a:lnSpc>
            </a:pPr>
            <a:r>
              <a:rPr lang="fr-FR" sz="2400" dirty="0"/>
              <a:t>Ce type d’expériences comporte deux mesures par groupe.</a:t>
            </a:r>
          </a:p>
          <a:p>
            <a:pPr algn="just">
              <a:lnSpc>
                <a:spcPct val="150000"/>
              </a:lnSpc>
            </a:pPr>
            <a:r>
              <a:rPr lang="fr-FR" sz="2400" b="1" i="1" dirty="0">
                <a:solidFill>
                  <a:srgbClr val="FF0000"/>
                </a:solidFill>
              </a:rPr>
              <a:t>A. Observation systémique</a:t>
            </a:r>
          </a:p>
          <a:p>
            <a:pPr algn="just">
              <a:lnSpc>
                <a:spcPct val="150000"/>
              </a:lnSpc>
            </a:pPr>
            <a:r>
              <a:rPr lang="fr-FR" sz="2400" dirty="0"/>
              <a:t>C’est une observation avant après avec un seul groupe.</a:t>
            </a:r>
          </a:p>
          <a:p>
            <a:pPr algn="just">
              <a:lnSpc>
                <a:spcPct val="150000"/>
              </a:lnSpc>
              <a:buFont typeface="Wingdings" panose="05000000000000000000" pitchFamily="2" charset="2"/>
              <a:buChar char="ü"/>
            </a:pPr>
            <a:r>
              <a:rPr lang="fr-FR" sz="2400" dirty="0"/>
              <a:t>Prétest………………………traitement………..…..post-test</a:t>
            </a:r>
          </a:p>
        </p:txBody>
      </p:sp>
    </p:spTree>
    <p:extLst>
      <p:ext uri="{BB962C8B-B14F-4D97-AF65-F5344CB8AC3E}">
        <p14:creationId xmlns:p14="http://schemas.microsoft.com/office/powerpoint/2010/main" val="1164161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EF9D40-2186-42B4-ACD5-3FD3606218AA}"/>
              </a:ext>
            </a:extLst>
          </p:cNvPr>
          <p:cNvSpPr>
            <a:spLocks noGrp="1"/>
          </p:cNvSpPr>
          <p:nvPr>
            <p:ph idx="1"/>
          </p:nvPr>
        </p:nvSpPr>
        <p:spPr>
          <a:xfrm>
            <a:off x="1073518" y="1591703"/>
            <a:ext cx="10044963" cy="4860611"/>
          </a:xfrm>
        </p:spPr>
        <p:txBody>
          <a:bodyPr>
            <a:normAutofit/>
          </a:bodyPr>
          <a:lstStyle/>
          <a:p>
            <a:pPr algn="just">
              <a:lnSpc>
                <a:spcPct val="160000"/>
              </a:lnSpc>
            </a:pPr>
            <a:r>
              <a:rPr lang="fr-FR" sz="2400" b="1" i="1" dirty="0">
                <a:solidFill>
                  <a:srgbClr val="FF0000"/>
                </a:solidFill>
              </a:rPr>
              <a:t>B. Le plan Fischer</a:t>
            </a:r>
          </a:p>
          <a:p>
            <a:pPr algn="just">
              <a:lnSpc>
                <a:spcPct val="160000"/>
              </a:lnSpc>
            </a:pPr>
            <a:r>
              <a:rPr lang="fr-FR" sz="2400" dirty="0"/>
              <a:t>Accroit l’efficacité de l’expérience synchronique mais ici les groupes (GC-GE) sont rendus équivalents.</a:t>
            </a:r>
          </a:p>
          <a:p>
            <a:pPr algn="just">
              <a:lnSpc>
                <a:spcPct val="160000"/>
              </a:lnSpc>
            </a:pPr>
            <a:r>
              <a:rPr lang="fr-FR" sz="2400" dirty="0"/>
              <a:t>Il comporte une 1ere expérience avec GE et GC puis deuxième expérience avec GE.</a:t>
            </a:r>
          </a:p>
          <a:p>
            <a:pPr algn="just">
              <a:lnSpc>
                <a:spcPct val="160000"/>
              </a:lnSpc>
              <a:buFont typeface="Wingdings" panose="05000000000000000000" pitchFamily="2" charset="2"/>
              <a:buChar char="ü"/>
            </a:pPr>
            <a:r>
              <a:rPr lang="fr-FR" sz="2400" i="1" dirty="0"/>
              <a:t>GE(apparie) Pré-test…………...E1+E2………………..Post-test</a:t>
            </a:r>
          </a:p>
          <a:p>
            <a:pPr algn="just">
              <a:lnSpc>
                <a:spcPct val="160000"/>
              </a:lnSpc>
              <a:buFont typeface="Wingdings" panose="05000000000000000000" pitchFamily="2" charset="2"/>
              <a:buChar char="ü"/>
            </a:pPr>
            <a:r>
              <a:rPr lang="en-US" sz="2400" i="1" dirty="0"/>
              <a:t>GC (</a:t>
            </a:r>
            <a:r>
              <a:rPr lang="en-US" sz="2400" i="1" dirty="0" err="1"/>
              <a:t>apparié</a:t>
            </a:r>
            <a:r>
              <a:rPr lang="en-US" sz="2400" i="1" dirty="0"/>
              <a:t>) Pre-test………....E1………………….......Post-test</a:t>
            </a:r>
            <a:endParaRPr lang="fr-FR" sz="2400" i="1" dirty="0"/>
          </a:p>
        </p:txBody>
      </p:sp>
    </p:spTree>
    <p:extLst>
      <p:ext uri="{BB962C8B-B14F-4D97-AF65-F5344CB8AC3E}">
        <p14:creationId xmlns:p14="http://schemas.microsoft.com/office/powerpoint/2010/main" val="1472252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C975C33-1C90-4D24-84C4-07CA55C3AEAB}"/>
              </a:ext>
            </a:extLst>
          </p:cNvPr>
          <p:cNvSpPr>
            <a:spLocks noGrp="1"/>
          </p:cNvSpPr>
          <p:nvPr>
            <p:ph idx="1"/>
          </p:nvPr>
        </p:nvSpPr>
        <p:spPr>
          <a:xfrm>
            <a:off x="1068141" y="1772990"/>
            <a:ext cx="10690270" cy="3301286"/>
          </a:xfrm>
        </p:spPr>
        <p:txBody>
          <a:bodyPr/>
          <a:lstStyle/>
          <a:p>
            <a:pPr algn="just">
              <a:lnSpc>
                <a:spcPct val="150000"/>
              </a:lnSpc>
            </a:pPr>
            <a:r>
              <a:rPr lang="fr-FR" sz="2400" b="1" dirty="0">
                <a:solidFill>
                  <a:srgbClr val="FF0000"/>
                </a:solidFill>
              </a:rPr>
              <a:t>C. Observation avant-après</a:t>
            </a:r>
          </a:p>
          <a:p>
            <a:pPr algn="just">
              <a:lnSpc>
                <a:spcPct val="150000"/>
              </a:lnSpc>
            </a:pPr>
            <a:r>
              <a:rPr lang="fr-FR" sz="2400" dirty="0"/>
              <a:t>Les deux groupes sont équivalents au début de l’expérience.</a:t>
            </a:r>
          </a:p>
          <a:p>
            <a:pPr algn="just">
              <a:lnSpc>
                <a:spcPct val="150000"/>
              </a:lnSpc>
              <a:buFont typeface="Wingdings" panose="05000000000000000000" pitchFamily="2" charset="2"/>
              <a:buChar char="ü"/>
            </a:pPr>
            <a:r>
              <a:rPr lang="fr-FR" sz="2400" i="1" dirty="0"/>
              <a:t>GE pré-test………………..traitement……………….post-test </a:t>
            </a:r>
          </a:p>
          <a:p>
            <a:pPr algn="just">
              <a:lnSpc>
                <a:spcPct val="150000"/>
              </a:lnSpc>
              <a:buFont typeface="Wingdings" panose="05000000000000000000" pitchFamily="2" charset="2"/>
              <a:buChar char="ü"/>
            </a:pPr>
            <a:r>
              <a:rPr lang="fr-FR" sz="2400" i="1" dirty="0"/>
              <a:t>GC pré-test………………….………………………….post-test</a:t>
            </a:r>
          </a:p>
        </p:txBody>
      </p:sp>
    </p:spTree>
    <p:extLst>
      <p:ext uri="{BB962C8B-B14F-4D97-AF65-F5344CB8AC3E}">
        <p14:creationId xmlns:p14="http://schemas.microsoft.com/office/powerpoint/2010/main" val="3416527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669ABC-EE16-4785-919A-9FFD2ADC5BF0}"/>
              </a:ext>
            </a:extLst>
          </p:cNvPr>
          <p:cNvSpPr>
            <a:spLocks noGrp="1"/>
          </p:cNvSpPr>
          <p:nvPr>
            <p:ph idx="1"/>
          </p:nvPr>
        </p:nvSpPr>
        <p:spPr>
          <a:xfrm>
            <a:off x="1063849" y="1283593"/>
            <a:ext cx="10926382" cy="5194479"/>
          </a:xfrm>
        </p:spPr>
        <p:txBody>
          <a:bodyPr>
            <a:normAutofit/>
          </a:bodyPr>
          <a:lstStyle/>
          <a:p>
            <a:pPr algn="just">
              <a:lnSpc>
                <a:spcPct val="150000"/>
              </a:lnSpc>
              <a:buFont typeface="Wingdings" panose="05000000000000000000" pitchFamily="2" charset="2"/>
              <a:buChar char="q"/>
            </a:pPr>
            <a:r>
              <a:rPr lang="fr-FR" sz="2400" b="1" dirty="0">
                <a:solidFill>
                  <a:srgbClr val="FF0000"/>
                </a:solidFill>
              </a:rPr>
              <a:t>Le plan Solomon</a:t>
            </a:r>
          </a:p>
          <a:p>
            <a:pPr algn="just">
              <a:lnSpc>
                <a:spcPct val="150000"/>
              </a:lnSpc>
            </a:pPr>
            <a:r>
              <a:rPr lang="fr-FR" sz="2400" dirty="0"/>
              <a:t>Il permet de constater les causes exactes d’un éventuel changement entre le pré et le post-test. L’expérience comporte quatre groupes (un groupe expérimental et trois groupes contrôles).</a:t>
            </a:r>
          </a:p>
          <a:p>
            <a:pPr algn="just">
              <a:lnSpc>
                <a:spcPct val="150000"/>
              </a:lnSpc>
              <a:buFont typeface="Wingdings" panose="05000000000000000000" pitchFamily="2" charset="2"/>
              <a:buChar char="ü"/>
            </a:pPr>
            <a:r>
              <a:rPr lang="fr-FR" sz="2400" i="1" dirty="0"/>
              <a:t>GE Pré-test (t1)……Traitement….…Post-test (t2)</a:t>
            </a:r>
          </a:p>
          <a:p>
            <a:pPr algn="just">
              <a:lnSpc>
                <a:spcPct val="150000"/>
              </a:lnSpc>
              <a:buFont typeface="Wingdings" panose="05000000000000000000" pitchFamily="2" charset="2"/>
              <a:buChar char="ü"/>
            </a:pPr>
            <a:r>
              <a:rPr lang="fr-FR" sz="2400" i="1" dirty="0"/>
              <a:t>GC1 Pré-test (t3)…………………………….Post-test (t4)</a:t>
            </a:r>
          </a:p>
          <a:p>
            <a:pPr algn="just">
              <a:lnSpc>
                <a:spcPct val="150000"/>
              </a:lnSpc>
              <a:buFont typeface="Wingdings" panose="05000000000000000000" pitchFamily="2" charset="2"/>
              <a:buChar char="ü"/>
            </a:pPr>
            <a:r>
              <a:rPr lang="fr-FR" sz="2400" i="1" dirty="0"/>
              <a:t>GC2……………………Traitement………..…Post-test (t5)</a:t>
            </a:r>
          </a:p>
          <a:p>
            <a:pPr algn="just">
              <a:lnSpc>
                <a:spcPct val="150000"/>
              </a:lnSpc>
              <a:buFont typeface="Wingdings" panose="05000000000000000000" pitchFamily="2" charset="2"/>
              <a:buChar char="ü"/>
            </a:pPr>
            <a:r>
              <a:rPr lang="fr-FR" sz="2400" i="1" dirty="0"/>
              <a:t>GC3……………………………………………..….Post-test (t6)</a:t>
            </a:r>
          </a:p>
        </p:txBody>
      </p:sp>
    </p:spTree>
    <p:extLst>
      <p:ext uri="{BB962C8B-B14F-4D97-AF65-F5344CB8AC3E}">
        <p14:creationId xmlns:p14="http://schemas.microsoft.com/office/powerpoint/2010/main" val="3175276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F4CEE48-CFAA-4ECB-9F55-49BD71A7BD11}"/>
              </a:ext>
            </a:extLst>
          </p:cNvPr>
          <p:cNvSpPr>
            <a:spLocks noGrp="1"/>
          </p:cNvSpPr>
          <p:nvPr>
            <p:ph idx="1"/>
          </p:nvPr>
        </p:nvSpPr>
        <p:spPr>
          <a:xfrm>
            <a:off x="862079" y="1713963"/>
            <a:ext cx="10754665" cy="4467896"/>
          </a:xfrm>
        </p:spPr>
        <p:txBody>
          <a:bodyPr>
            <a:normAutofit/>
          </a:bodyPr>
          <a:lstStyle/>
          <a:p>
            <a:pPr algn="just">
              <a:lnSpc>
                <a:spcPct val="150000"/>
              </a:lnSpc>
            </a:pPr>
            <a:r>
              <a:rPr lang="fr-FR" sz="2400" dirty="0"/>
              <a:t>t1 et t3 doivent être identiques (degré d’équivalence).</a:t>
            </a:r>
          </a:p>
          <a:p>
            <a:pPr algn="just">
              <a:lnSpc>
                <a:spcPct val="150000"/>
              </a:lnSpc>
              <a:buFont typeface="Wingdings" panose="05000000000000000000" pitchFamily="2" charset="2"/>
              <a:buChar char="ü"/>
            </a:pPr>
            <a:r>
              <a:rPr lang="fr-FR" sz="2400" dirty="0"/>
              <a:t>Comparaison t2 et t4: permet de connaitre l’effet majeur de la VI.</a:t>
            </a:r>
          </a:p>
          <a:p>
            <a:pPr algn="just">
              <a:lnSpc>
                <a:spcPct val="150000"/>
              </a:lnSpc>
              <a:buFont typeface="Wingdings" panose="05000000000000000000" pitchFamily="2" charset="2"/>
              <a:buChar char="ü"/>
            </a:pPr>
            <a:r>
              <a:rPr lang="fr-FR" sz="2400" dirty="0"/>
              <a:t>Comparaison t2 et t5: contrôle l’effet du pré-test ; </a:t>
            </a:r>
            <a:r>
              <a:rPr lang="fr-FR" sz="2400" i="1" dirty="0">
                <a:solidFill>
                  <a:srgbClr val="FF0000"/>
                </a:solidFill>
              </a:rPr>
              <a:t>effet négligeable </a:t>
            </a:r>
            <a:r>
              <a:rPr lang="fr-FR" sz="2400" dirty="0"/>
              <a:t>si t2=t5. </a:t>
            </a:r>
          </a:p>
          <a:p>
            <a:pPr algn="just">
              <a:lnSpc>
                <a:spcPct val="150000"/>
              </a:lnSpc>
              <a:buFont typeface="Wingdings" panose="05000000000000000000" pitchFamily="2" charset="2"/>
              <a:buChar char="ü"/>
            </a:pPr>
            <a:r>
              <a:rPr lang="fr-FR" sz="2400" dirty="0"/>
              <a:t>Permet de </a:t>
            </a:r>
            <a:r>
              <a:rPr lang="fr-FR" sz="2400" i="1" dirty="0">
                <a:solidFill>
                  <a:srgbClr val="FF0000"/>
                </a:solidFill>
              </a:rPr>
              <a:t>généraliser</a:t>
            </a:r>
            <a:r>
              <a:rPr lang="fr-FR" sz="2400" dirty="0"/>
              <a:t> les résultats obtenus a une population qui n’a pas été soumise a la mesure préalable.</a:t>
            </a:r>
          </a:p>
        </p:txBody>
      </p:sp>
    </p:spTree>
    <p:extLst>
      <p:ext uri="{BB962C8B-B14F-4D97-AF65-F5344CB8AC3E}">
        <p14:creationId xmlns:p14="http://schemas.microsoft.com/office/powerpoint/2010/main" val="1804583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2A63D0-6685-402B-AE49-8304725C53AC}"/>
              </a:ext>
            </a:extLst>
          </p:cNvPr>
          <p:cNvSpPr>
            <a:spLocks noGrp="1"/>
          </p:cNvSpPr>
          <p:nvPr>
            <p:ph idx="1"/>
          </p:nvPr>
        </p:nvSpPr>
        <p:spPr>
          <a:xfrm>
            <a:off x="1068141" y="1437157"/>
            <a:ext cx="10055717" cy="4796217"/>
          </a:xfrm>
        </p:spPr>
        <p:txBody>
          <a:bodyPr/>
          <a:lstStyle/>
          <a:p>
            <a:pPr algn="just">
              <a:lnSpc>
                <a:spcPct val="150000"/>
              </a:lnSpc>
              <a:buFont typeface="Wingdings" panose="05000000000000000000" pitchFamily="2" charset="2"/>
              <a:buChar char="ü"/>
            </a:pPr>
            <a:r>
              <a:rPr lang="fr-FR" sz="2400" dirty="0"/>
              <a:t>Comparaison t3 et t4: indications sur les Variables parasites classiques. Si t3=t4 alors aucune variable parasite n’est intervenue.</a:t>
            </a:r>
          </a:p>
          <a:p>
            <a:pPr algn="just">
              <a:lnSpc>
                <a:spcPct val="150000"/>
              </a:lnSpc>
            </a:pPr>
            <a:r>
              <a:rPr lang="fr-FR" sz="2400" dirty="0"/>
              <a:t>Sinon la différence est due aux </a:t>
            </a:r>
            <a:r>
              <a:rPr lang="fr-FR" sz="2400" dirty="0">
                <a:solidFill>
                  <a:srgbClr val="FF0000"/>
                </a:solidFill>
              </a:rPr>
              <a:t>variables parasites </a:t>
            </a:r>
            <a:r>
              <a:rPr lang="fr-FR" sz="2400" dirty="0"/>
              <a:t>et il faut les prendre en compte lors de la comparaison entre t1 et t2.</a:t>
            </a:r>
          </a:p>
          <a:p>
            <a:pPr algn="just">
              <a:lnSpc>
                <a:spcPct val="150000"/>
              </a:lnSpc>
              <a:buFont typeface="Wingdings" panose="05000000000000000000" pitchFamily="2" charset="2"/>
              <a:buChar char="ü"/>
            </a:pPr>
            <a:r>
              <a:rPr lang="fr-FR" sz="2400" dirty="0"/>
              <a:t>Comparaison de t6 avec les autres mesures (t2 notamment) met en évidence une éventuelle interaction entre la mesure initiale (pré-test) et la VI.</a:t>
            </a:r>
          </a:p>
        </p:txBody>
      </p:sp>
    </p:spTree>
    <p:extLst>
      <p:ext uri="{BB962C8B-B14F-4D97-AF65-F5344CB8AC3E}">
        <p14:creationId xmlns:p14="http://schemas.microsoft.com/office/powerpoint/2010/main" val="2158043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C7EBAD5-0BF8-481C-B2B2-A173B95D15EB}"/>
              </a:ext>
            </a:extLst>
          </p:cNvPr>
          <p:cNvPicPr>
            <a:picLocks noChangeAspect="1"/>
          </p:cNvPicPr>
          <p:nvPr/>
        </p:nvPicPr>
        <p:blipFill>
          <a:blip r:embed="rId2"/>
          <a:stretch>
            <a:fillRect/>
          </a:stretch>
        </p:blipFill>
        <p:spPr>
          <a:xfrm>
            <a:off x="1437667" y="1236372"/>
            <a:ext cx="9316666" cy="5022761"/>
          </a:xfrm>
          <a:prstGeom prst="rect">
            <a:avLst/>
          </a:prstGeom>
          <a:ln>
            <a:noFill/>
          </a:ln>
          <a:effectLst>
            <a:softEdge rad="112500"/>
          </a:effectLst>
        </p:spPr>
      </p:pic>
    </p:spTree>
    <p:extLst>
      <p:ext uri="{BB962C8B-B14F-4D97-AF65-F5344CB8AC3E}">
        <p14:creationId xmlns:p14="http://schemas.microsoft.com/office/powerpoint/2010/main" val="1178727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BA945-94C9-49C1-9910-7D11B364F672}"/>
              </a:ext>
            </a:extLst>
          </p:cNvPr>
          <p:cNvSpPr>
            <a:spLocks noGrp="1"/>
          </p:cNvSpPr>
          <p:nvPr>
            <p:ph type="title"/>
          </p:nvPr>
        </p:nvSpPr>
        <p:spPr>
          <a:xfrm>
            <a:off x="1640156" y="636989"/>
            <a:ext cx="8911687" cy="1280890"/>
          </a:xfrm>
        </p:spPr>
        <p:txBody>
          <a:bodyPr/>
          <a:lstStyle/>
          <a:p>
            <a:r>
              <a:rPr lang="fr-FR" sz="3200" dirty="0"/>
              <a:t>La validité de l’expérience</a:t>
            </a:r>
          </a:p>
        </p:txBody>
      </p:sp>
      <p:sp>
        <p:nvSpPr>
          <p:cNvPr id="3" name="Espace réservé du contenu 2">
            <a:extLst>
              <a:ext uri="{FF2B5EF4-FFF2-40B4-BE49-F238E27FC236}">
                <a16:creationId xmlns:a16="http://schemas.microsoft.com/office/drawing/2014/main" id="{D3EB9A93-310B-44C1-A36C-96C4FA34B8E3}"/>
              </a:ext>
            </a:extLst>
          </p:cNvPr>
          <p:cNvSpPr>
            <a:spLocks noGrp="1"/>
          </p:cNvSpPr>
          <p:nvPr>
            <p:ph idx="1"/>
          </p:nvPr>
        </p:nvSpPr>
        <p:spPr>
          <a:xfrm>
            <a:off x="1636443" y="1917879"/>
            <a:ext cx="10057574" cy="4303132"/>
          </a:xfrm>
        </p:spPr>
        <p:txBody>
          <a:bodyPr>
            <a:normAutofit/>
          </a:bodyPr>
          <a:lstStyle/>
          <a:p>
            <a:pPr algn="just">
              <a:lnSpc>
                <a:spcPct val="150000"/>
              </a:lnSpc>
            </a:pPr>
            <a:r>
              <a:rPr lang="fr-FR" sz="2400" dirty="0"/>
              <a:t>Une expérience est valide si elle mesure ce qu’elle est cense mesure. On distingue deux types de validité: </a:t>
            </a:r>
            <a:r>
              <a:rPr lang="fr-FR" sz="2400" b="1" u="sng" dirty="0">
                <a:solidFill>
                  <a:srgbClr val="FF0000"/>
                </a:solidFill>
              </a:rPr>
              <a:t>La validité interne</a:t>
            </a:r>
          </a:p>
          <a:p>
            <a:pPr algn="just">
              <a:lnSpc>
                <a:spcPct val="150000"/>
              </a:lnSpc>
            </a:pPr>
            <a:r>
              <a:rPr lang="fr-FR" sz="2400" dirty="0"/>
              <a:t>Plusieurs variables dont les effets peuvent être confondus avec ceux de la variable indépendante et qui peuvent agir sur les résultats de l’expérience.</a:t>
            </a:r>
          </a:p>
          <a:p>
            <a:pPr algn="just">
              <a:lnSpc>
                <a:spcPct val="150000"/>
              </a:lnSpc>
            </a:pPr>
            <a:r>
              <a:rPr lang="fr-FR" sz="2400" dirty="0"/>
              <a:t>Plusieurs autres menaces de la validation interne :</a:t>
            </a:r>
          </a:p>
        </p:txBody>
      </p:sp>
    </p:spTree>
    <p:extLst>
      <p:ext uri="{BB962C8B-B14F-4D97-AF65-F5344CB8AC3E}">
        <p14:creationId xmlns:p14="http://schemas.microsoft.com/office/powerpoint/2010/main" val="154671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26E6C-9D49-464B-8671-8EF48963F294}"/>
              </a:ext>
            </a:extLst>
          </p:cNvPr>
          <p:cNvSpPr>
            <a:spLocks noGrp="1"/>
          </p:cNvSpPr>
          <p:nvPr>
            <p:ph type="title"/>
          </p:nvPr>
        </p:nvSpPr>
        <p:spPr>
          <a:xfrm>
            <a:off x="1640156" y="589131"/>
            <a:ext cx="8911687" cy="715293"/>
          </a:xfrm>
        </p:spPr>
        <p:txBody>
          <a:bodyPr/>
          <a:lstStyle/>
          <a:p>
            <a:r>
              <a:rPr lang="fr-FR" b="1" dirty="0"/>
              <a:t>Science et autres formes de savoirs</a:t>
            </a:r>
          </a:p>
        </p:txBody>
      </p:sp>
      <p:sp>
        <p:nvSpPr>
          <p:cNvPr id="3" name="Espace réservé du contenu 2">
            <a:extLst>
              <a:ext uri="{FF2B5EF4-FFF2-40B4-BE49-F238E27FC236}">
                <a16:creationId xmlns:a16="http://schemas.microsoft.com/office/drawing/2014/main" id="{3825932E-AB77-4F3D-9B35-B2AA18760F3A}"/>
              </a:ext>
            </a:extLst>
          </p:cNvPr>
          <p:cNvSpPr>
            <a:spLocks noGrp="1"/>
          </p:cNvSpPr>
          <p:nvPr>
            <p:ph idx="1"/>
          </p:nvPr>
        </p:nvSpPr>
        <p:spPr>
          <a:xfrm>
            <a:off x="1144485" y="1540188"/>
            <a:ext cx="10729836" cy="4925005"/>
          </a:xfrm>
        </p:spPr>
        <p:txBody>
          <a:bodyPr/>
          <a:lstStyle/>
          <a:p>
            <a:pPr algn="just">
              <a:lnSpc>
                <a:spcPct val="150000"/>
              </a:lnSpc>
            </a:pPr>
            <a:r>
              <a:rPr lang="fr-FR" sz="2400" dirty="0"/>
              <a:t>Qu’est ce qui caractérise les savoirs scientifiques ? La preuve, par des expérimentations, recherches… Les affirmations scientifiques doivent être validées par des arguments empiriques, rationnels et publics.</a:t>
            </a:r>
          </a:p>
          <a:p>
            <a:pPr algn="just">
              <a:lnSpc>
                <a:spcPct val="150000"/>
              </a:lnSpc>
            </a:pPr>
            <a:r>
              <a:rPr lang="fr-FR" sz="2400" dirty="0"/>
              <a:t>Empirique = tire de l’expérience</a:t>
            </a:r>
          </a:p>
          <a:p>
            <a:pPr algn="just">
              <a:lnSpc>
                <a:spcPct val="150000"/>
              </a:lnSpc>
            </a:pPr>
            <a:r>
              <a:rPr lang="fr-FR" sz="2400" dirty="0"/>
              <a:t>Rationnel = dans le cadre d’un raisonnement logique</a:t>
            </a:r>
          </a:p>
          <a:p>
            <a:pPr algn="just">
              <a:lnSpc>
                <a:spcPct val="150000"/>
              </a:lnSpc>
            </a:pPr>
            <a:r>
              <a:rPr lang="fr-FR" sz="2400" dirty="0"/>
              <a:t>Public = diffuse, rendu public</a:t>
            </a:r>
          </a:p>
        </p:txBody>
      </p:sp>
    </p:spTree>
    <p:extLst>
      <p:ext uri="{BB962C8B-B14F-4D97-AF65-F5344CB8AC3E}">
        <p14:creationId xmlns:p14="http://schemas.microsoft.com/office/powerpoint/2010/main" val="2423138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944B47-9FB4-42E1-A8DC-06082DC2BA18}"/>
              </a:ext>
            </a:extLst>
          </p:cNvPr>
          <p:cNvSpPr>
            <a:spLocks noGrp="1"/>
          </p:cNvSpPr>
          <p:nvPr>
            <p:ph idx="1"/>
          </p:nvPr>
        </p:nvSpPr>
        <p:spPr>
          <a:xfrm>
            <a:off x="1638300" y="1540189"/>
            <a:ext cx="10107232" cy="4821974"/>
          </a:xfrm>
        </p:spPr>
        <p:txBody>
          <a:bodyPr/>
          <a:lstStyle/>
          <a:p>
            <a:pPr algn="just">
              <a:lnSpc>
                <a:spcPct val="150000"/>
              </a:lnSpc>
            </a:pPr>
            <a:r>
              <a:rPr lang="fr-FR" sz="2400" b="1" dirty="0">
                <a:solidFill>
                  <a:srgbClr val="FF0000"/>
                </a:solidFill>
              </a:rPr>
              <a:t>Effet de l’histoire : </a:t>
            </a:r>
            <a:r>
              <a:rPr lang="fr-FR" sz="2400" dirty="0"/>
              <a:t>menace crée par des faits qui se déroules sont avant l’expérimentation et qui peuvent agir sur les performances aux évaluations expérimentales</a:t>
            </a:r>
          </a:p>
          <a:p>
            <a:pPr algn="just">
              <a:lnSpc>
                <a:spcPct val="150000"/>
              </a:lnSpc>
            </a:pPr>
            <a:r>
              <a:rPr lang="fr-FR" sz="2400" b="1" dirty="0">
                <a:solidFill>
                  <a:srgbClr val="FF0000"/>
                </a:solidFill>
              </a:rPr>
              <a:t>Effet de la maturation : </a:t>
            </a:r>
            <a:r>
              <a:rPr lang="fr-FR" sz="2400" dirty="0"/>
              <a:t>menace du temps qui produit des apprentissages chez des participants entre deux évaluations,</a:t>
            </a:r>
          </a:p>
          <a:p>
            <a:pPr algn="just">
              <a:lnSpc>
                <a:spcPct val="150000"/>
              </a:lnSpc>
            </a:pPr>
            <a:r>
              <a:rPr lang="fr-FR" sz="2400" b="1" dirty="0">
                <a:solidFill>
                  <a:srgbClr val="FF0000"/>
                </a:solidFill>
              </a:rPr>
              <a:t>Effet de la fatigue : </a:t>
            </a:r>
            <a:r>
              <a:rPr lang="fr-FR" sz="2400" dirty="0"/>
              <a:t>dans se cas la performance a un post-test s’épuiser suite a une fatigue</a:t>
            </a:r>
            <a:r>
              <a:rPr lang="fr-FR" sz="1800" b="0" i="0" u="none" strike="noStrike" baseline="0" dirty="0">
                <a:latin typeface="Calibri" panose="020F0502020204030204" pitchFamily="34" charset="0"/>
              </a:rPr>
              <a:t>.</a:t>
            </a:r>
            <a:endParaRPr lang="fr-FR" dirty="0"/>
          </a:p>
        </p:txBody>
      </p:sp>
    </p:spTree>
    <p:extLst>
      <p:ext uri="{BB962C8B-B14F-4D97-AF65-F5344CB8AC3E}">
        <p14:creationId xmlns:p14="http://schemas.microsoft.com/office/powerpoint/2010/main" val="2433168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40FF9A-E62A-47FD-A852-810448E61A56}"/>
              </a:ext>
            </a:extLst>
          </p:cNvPr>
          <p:cNvSpPr>
            <a:spLocks noGrp="1"/>
          </p:cNvSpPr>
          <p:nvPr>
            <p:ph idx="1"/>
          </p:nvPr>
        </p:nvSpPr>
        <p:spPr>
          <a:xfrm>
            <a:off x="893214" y="1540189"/>
            <a:ext cx="10405571" cy="4500004"/>
          </a:xfrm>
        </p:spPr>
        <p:txBody>
          <a:bodyPr/>
          <a:lstStyle/>
          <a:p>
            <a:pPr algn="just">
              <a:lnSpc>
                <a:spcPct val="150000"/>
              </a:lnSpc>
            </a:pPr>
            <a:r>
              <a:rPr lang="fr-FR" sz="2400" b="1" dirty="0">
                <a:solidFill>
                  <a:srgbClr val="FF0000"/>
                </a:solidFill>
              </a:rPr>
              <a:t>Effet du test : </a:t>
            </a:r>
            <a:r>
              <a:rPr lang="fr-FR" sz="2400" dirty="0"/>
              <a:t>le fait de subir pré-test peut avoir une influence sur les résultats du post-test.</a:t>
            </a:r>
          </a:p>
          <a:p>
            <a:pPr algn="just">
              <a:lnSpc>
                <a:spcPct val="150000"/>
              </a:lnSpc>
              <a:buFont typeface="Wingdings" panose="05000000000000000000" pitchFamily="2" charset="2"/>
              <a:buChar char="ü"/>
            </a:pPr>
            <a:r>
              <a:rPr lang="fr-FR" sz="2400" i="1" dirty="0"/>
              <a:t>Par exemple, pour un test d’agilité réactive, pendant le post test les participants a l’expérience ont mieux compris le protocole expérimentales et leurs changements de directions seront mémorises a l’avance (l’effet peut être vérifie par l’utilisation du plan Solomon).</a:t>
            </a:r>
          </a:p>
        </p:txBody>
      </p:sp>
    </p:spTree>
    <p:extLst>
      <p:ext uri="{BB962C8B-B14F-4D97-AF65-F5344CB8AC3E}">
        <p14:creationId xmlns:p14="http://schemas.microsoft.com/office/powerpoint/2010/main" val="19567926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6F867A-EA92-4C5A-8904-EF530CBB9009}"/>
              </a:ext>
            </a:extLst>
          </p:cNvPr>
          <p:cNvSpPr>
            <a:spLocks noGrp="1"/>
          </p:cNvSpPr>
          <p:nvPr>
            <p:ph idx="1"/>
          </p:nvPr>
        </p:nvSpPr>
        <p:spPr>
          <a:xfrm>
            <a:off x="1638299" y="1747233"/>
            <a:ext cx="10377689" cy="4344473"/>
          </a:xfrm>
        </p:spPr>
        <p:txBody>
          <a:bodyPr/>
          <a:lstStyle/>
          <a:p>
            <a:pPr algn="just">
              <a:lnSpc>
                <a:spcPct val="150000"/>
              </a:lnSpc>
            </a:pPr>
            <a:r>
              <a:rPr lang="fr-FR" sz="2400" b="1" dirty="0">
                <a:solidFill>
                  <a:srgbClr val="FF0000"/>
                </a:solidFill>
              </a:rPr>
              <a:t>Effet de la mortalité expérimentale :</a:t>
            </a:r>
          </a:p>
          <a:p>
            <a:pPr algn="just">
              <a:lnSpc>
                <a:spcPct val="150000"/>
              </a:lnSpc>
            </a:pPr>
            <a:r>
              <a:rPr lang="fr-FR" sz="2400" dirty="0"/>
              <a:t>Menace due au désengagement des participants a l’expérience pour des protocoles lourds ou des tests fatiguant. </a:t>
            </a:r>
          </a:p>
          <a:p>
            <a:pPr algn="just">
              <a:lnSpc>
                <a:spcPct val="150000"/>
              </a:lnSpc>
            </a:pPr>
            <a:r>
              <a:rPr lang="fr-FR" sz="2400" dirty="0"/>
              <a:t>Commencer l’expérience avec 20 sujets et finir avec 7. </a:t>
            </a:r>
          </a:p>
          <a:p>
            <a:pPr algn="just">
              <a:lnSpc>
                <a:spcPct val="150000"/>
              </a:lnSpc>
              <a:buFont typeface="Wingdings" panose="05000000000000000000" pitchFamily="2" charset="2"/>
              <a:buChar char="ü"/>
            </a:pPr>
            <a:r>
              <a:rPr lang="fr-FR" sz="2400" dirty="0"/>
              <a:t>Exemple pour des épreuves d’effort maximaux.</a:t>
            </a:r>
          </a:p>
        </p:txBody>
      </p:sp>
    </p:spTree>
    <p:extLst>
      <p:ext uri="{BB962C8B-B14F-4D97-AF65-F5344CB8AC3E}">
        <p14:creationId xmlns:p14="http://schemas.microsoft.com/office/powerpoint/2010/main" val="2383914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0BB334-4B13-4BAD-98EA-514D8078BBFB}"/>
              </a:ext>
            </a:extLst>
          </p:cNvPr>
          <p:cNvSpPr>
            <a:spLocks noGrp="1"/>
          </p:cNvSpPr>
          <p:nvPr>
            <p:ph idx="1"/>
          </p:nvPr>
        </p:nvSpPr>
        <p:spPr>
          <a:xfrm>
            <a:off x="990868" y="1244957"/>
            <a:ext cx="10819059" cy="5426299"/>
          </a:xfrm>
        </p:spPr>
        <p:txBody>
          <a:bodyPr/>
          <a:lstStyle/>
          <a:p>
            <a:pPr algn="just">
              <a:lnSpc>
                <a:spcPct val="200000"/>
              </a:lnSpc>
            </a:pPr>
            <a:r>
              <a:rPr lang="fr-FR" sz="2400" b="1" dirty="0">
                <a:solidFill>
                  <a:srgbClr val="FF0000"/>
                </a:solidFill>
              </a:rPr>
              <a:t>Effet de l’instrumentation : </a:t>
            </a:r>
            <a:r>
              <a:rPr lang="fr-FR" sz="2400" dirty="0"/>
              <a:t>menace du matériel scientifique utilise dans les mesures s’il n’est pas assez précis ou si des expérimentateurs n’utilisent pas les mêmes techniques.</a:t>
            </a:r>
          </a:p>
          <a:p>
            <a:pPr algn="just">
              <a:lnSpc>
                <a:spcPct val="200000"/>
              </a:lnSpc>
            </a:pPr>
            <a:r>
              <a:rPr lang="fr-FR" sz="2400" b="1" dirty="0">
                <a:solidFill>
                  <a:srgbClr val="FF0000"/>
                </a:solidFill>
              </a:rPr>
              <a:t>Effet de la statistique : </a:t>
            </a:r>
            <a:r>
              <a:rPr lang="fr-FR" sz="2400" dirty="0"/>
              <a:t>Si l'on oppose 2 groupes pour une expérience qui n’ont pas le même niveau de départ. Un groupe obtiendra les meilleurs résultats sans qu’il a un meilleur progrès.</a:t>
            </a:r>
          </a:p>
        </p:txBody>
      </p:sp>
    </p:spTree>
    <p:extLst>
      <p:ext uri="{BB962C8B-B14F-4D97-AF65-F5344CB8AC3E}">
        <p14:creationId xmlns:p14="http://schemas.microsoft.com/office/powerpoint/2010/main" val="3345108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C927A52-344F-4E0E-A736-45B4AB302AD0}"/>
              </a:ext>
            </a:extLst>
          </p:cNvPr>
          <p:cNvSpPr>
            <a:spLocks noGrp="1"/>
          </p:cNvSpPr>
          <p:nvPr>
            <p:ph idx="1"/>
          </p:nvPr>
        </p:nvSpPr>
        <p:spPr>
          <a:xfrm>
            <a:off x="1043746" y="1540188"/>
            <a:ext cx="10637391" cy="5040915"/>
          </a:xfrm>
        </p:spPr>
        <p:txBody>
          <a:bodyPr/>
          <a:lstStyle/>
          <a:p>
            <a:pPr algn="just">
              <a:lnSpc>
                <a:spcPct val="150000"/>
              </a:lnSpc>
            </a:pPr>
            <a:r>
              <a:rPr lang="fr-FR" sz="2400" b="1" dirty="0">
                <a:solidFill>
                  <a:srgbClr val="FF0000"/>
                </a:solidFill>
              </a:rPr>
              <a:t>Effet de la sélection : </a:t>
            </a:r>
            <a:r>
              <a:rPr lang="fr-FR" sz="2400" dirty="0"/>
              <a:t>les participants a l’expérience ne sont pas recrutes ou divises en groupes d’une manière aléatoire.</a:t>
            </a:r>
          </a:p>
          <a:p>
            <a:pPr algn="just">
              <a:lnSpc>
                <a:spcPct val="150000"/>
              </a:lnSpc>
            </a:pPr>
            <a:r>
              <a:rPr lang="fr-FR" sz="2400" b="1" dirty="0">
                <a:solidFill>
                  <a:srgbClr val="FF0000"/>
                </a:solidFill>
              </a:rPr>
              <a:t>L’effet d’ordre : </a:t>
            </a:r>
            <a:r>
              <a:rPr lang="fr-FR" sz="2400" dirty="0"/>
              <a:t>effet expérimental résultant de la répétition non adéquate des tests expérimentaux.</a:t>
            </a:r>
          </a:p>
          <a:p>
            <a:pPr algn="just">
              <a:lnSpc>
                <a:spcPct val="150000"/>
              </a:lnSpc>
              <a:buFont typeface="Wingdings" panose="05000000000000000000" pitchFamily="2" charset="2"/>
              <a:buChar char="ü"/>
            </a:pPr>
            <a:r>
              <a:rPr lang="fr-FR" sz="2400" i="1" dirty="0"/>
              <a:t>En exemple, réaliser un test de force ou de vitesse après la réalisation d’un test d’endurance peut fausser les performances,</a:t>
            </a:r>
          </a:p>
        </p:txBody>
      </p:sp>
    </p:spTree>
    <p:extLst>
      <p:ext uri="{BB962C8B-B14F-4D97-AF65-F5344CB8AC3E}">
        <p14:creationId xmlns:p14="http://schemas.microsoft.com/office/powerpoint/2010/main" val="1453461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54F459-C510-4228-8987-EA8C083A27BB}"/>
              </a:ext>
            </a:extLst>
          </p:cNvPr>
          <p:cNvSpPr>
            <a:spLocks noGrp="1"/>
          </p:cNvSpPr>
          <p:nvPr>
            <p:ph idx="1"/>
          </p:nvPr>
        </p:nvSpPr>
        <p:spPr>
          <a:xfrm>
            <a:off x="822381" y="1295490"/>
            <a:ext cx="10547238" cy="4963642"/>
          </a:xfrm>
        </p:spPr>
        <p:txBody>
          <a:bodyPr>
            <a:normAutofit/>
          </a:bodyPr>
          <a:lstStyle/>
          <a:p>
            <a:pPr algn="just">
              <a:lnSpc>
                <a:spcPct val="150000"/>
              </a:lnSpc>
              <a:buFont typeface="Wingdings" panose="05000000000000000000" pitchFamily="2" charset="2"/>
              <a:buChar char="q"/>
            </a:pPr>
            <a:r>
              <a:rPr lang="fr-FR" sz="2400" b="1" dirty="0">
                <a:solidFill>
                  <a:srgbClr val="FF0000"/>
                </a:solidFill>
              </a:rPr>
              <a:t>La validité externe: </a:t>
            </a:r>
            <a:r>
              <a:rPr lang="fr-FR" sz="2400" dirty="0"/>
              <a:t>Nous distinguons deux variables principales qui peuvent affecter la validité externe de l’expérience.</a:t>
            </a:r>
          </a:p>
          <a:p>
            <a:pPr algn="just">
              <a:lnSpc>
                <a:spcPct val="150000"/>
              </a:lnSpc>
            </a:pPr>
            <a:r>
              <a:rPr lang="fr-FR" sz="2400" b="1" dirty="0"/>
              <a:t>Biais de l’expérimentateur : </a:t>
            </a:r>
            <a:r>
              <a:rPr lang="fr-FR" sz="2400" dirty="0"/>
              <a:t>l’expérimentateur cherche a confirmer ses hypothèses de départ.</a:t>
            </a:r>
          </a:p>
          <a:p>
            <a:pPr algn="just">
              <a:lnSpc>
                <a:spcPct val="150000"/>
              </a:lnSpc>
            </a:pPr>
            <a:r>
              <a:rPr lang="fr-FR" sz="2400" b="1" dirty="0"/>
              <a:t>Caractéristique de la demande : </a:t>
            </a:r>
            <a:r>
              <a:rPr lang="fr-FR" sz="2400" dirty="0"/>
              <a:t>c’est expliquer aux participants les hypothèses qu’on veut confirmer avant la réalisation de l’expérience: exemple, la méthode par intervalle est la meilleur pour développer la performance aérobie</a:t>
            </a:r>
          </a:p>
        </p:txBody>
      </p:sp>
    </p:spTree>
    <p:extLst>
      <p:ext uri="{BB962C8B-B14F-4D97-AF65-F5344CB8AC3E}">
        <p14:creationId xmlns:p14="http://schemas.microsoft.com/office/powerpoint/2010/main" val="1684803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DB8410-E39B-4C81-811D-C3E44639B8B8}"/>
              </a:ext>
            </a:extLst>
          </p:cNvPr>
          <p:cNvSpPr>
            <a:spLocks noGrp="1"/>
          </p:cNvSpPr>
          <p:nvPr>
            <p:ph idx="1"/>
          </p:nvPr>
        </p:nvSpPr>
        <p:spPr>
          <a:xfrm>
            <a:off x="674273" y="1256853"/>
            <a:ext cx="10843454" cy="5195463"/>
          </a:xfrm>
        </p:spPr>
        <p:txBody>
          <a:bodyPr>
            <a:normAutofit lnSpcReduction="10000"/>
          </a:bodyPr>
          <a:lstStyle/>
          <a:p>
            <a:pPr algn="just">
              <a:lnSpc>
                <a:spcPct val="150000"/>
              </a:lnSpc>
            </a:pPr>
            <a:r>
              <a:rPr lang="fr-FR" sz="2400" dirty="0"/>
              <a:t>Pour se débarrasser des effets nuisibles de ces variables, on peut utiliser les techniques suivantes :</a:t>
            </a:r>
          </a:p>
          <a:p>
            <a:pPr algn="just">
              <a:lnSpc>
                <a:spcPct val="150000"/>
              </a:lnSpc>
            </a:pPr>
            <a:r>
              <a:rPr lang="fr-FR" sz="2400" b="1" dirty="0"/>
              <a:t>Cover story : </a:t>
            </a:r>
            <a:r>
              <a:rPr lang="fr-FR" sz="2400" dirty="0"/>
              <a:t>fournir des informations destinées a cacher le réel d’une recherche. </a:t>
            </a:r>
          </a:p>
          <a:p>
            <a:pPr algn="just">
              <a:lnSpc>
                <a:spcPct val="150000"/>
              </a:lnSpc>
              <a:buFont typeface="Wingdings" panose="05000000000000000000" pitchFamily="2" charset="2"/>
              <a:buChar char="ü"/>
            </a:pPr>
            <a:r>
              <a:rPr lang="fr-FR" sz="2400" i="1" dirty="0"/>
              <a:t>Exemple : le groupe contrôle est informe qu’il est expérimental</a:t>
            </a:r>
            <a:r>
              <a:rPr lang="fr-FR" sz="2400" dirty="0"/>
              <a:t>.</a:t>
            </a:r>
          </a:p>
          <a:p>
            <a:pPr algn="just">
              <a:lnSpc>
                <a:spcPct val="150000"/>
              </a:lnSpc>
            </a:pPr>
            <a:r>
              <a:rPr lang="fr-FR" sz="2400" b="1" dirty="0"/>
              <a:t>Duperie : </a:t>
            </a:r>
            <a:r>
              <a:rPr lang="fr-FR" sz="2400" dirty="0"/>
              <a:t>donner une fausse information a propos des objectifs de l’expérience pour les masquer. </a:t>
            </a:r>
          </a:p>
          <a:p>
            <a:pPr algn="just">
              <a:lnSpc>
                <a:spcPct val="150000"/>
              </a:lnSpc>
              <a:buFont typeface="Wingdings" panose="05000000000000000000" pitchFamily="2" charset="2"/>
              <a:buChar char="ü"/>
            </a:pPr>
            <a:r>
              <a:rPr lang="fr-FR" sz="2400" i="1" dirty="0"/>
              <a:t>Exemple: de placebo au groupe de contrôle pour masquer un produit</a:t>
            </a:r>
            <a:r>
              <a:rPr lang="fr-FR" sz="2400" dirty="0"/>
              <a:t>.</a:t>
            </a:r>
          </a:p>
        </p:txBody>
      </p:sp>
    </p:spTree>
    <p:extLst>
      <p:ext uri="{BB962C8B-B14F-4D97-AF65-F5344CB8AC3E}">
        <p14:creationId xmlns:p14="http://schemas.microsoft.com/office/powerpoint/2010/main" val="4245296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F880E8-45A8-474D-AF81-DF0127882ED0}"/>
              </a:ext>
            </a:extLst>
          </p:cNvPr>
          <p:cNvSpPr>
            <a:spLocks noGrp="1"/>
          </p:cNvSpPr>
          <p:nvPr>
            <p:ph idx="1"/>
          </p:nvPr>
        </p:nvSpPr>
        <p:spPr>
          <a:xfrm>
            <a:off x="971550" y="1501551"/>
            <a:ext cx="10248900" cy="4796217"/>
          </a:xfrm>
        </p:spPr>
        <p:txBody>
          <a:bodyPr/>
          <a:lstStyle/>
          <a:p>
            <a:pPr algn="just">
              <a:lnSpc>
                <a:spcPct val="150000"/>
              </a:lnSpc>
            </a:pPr>
            <a:r>
              <a:rPr lang="fr-FR" sz="2400" b="1" dirty="0"/>
              <a:t>Dissimulation : </a:t>
            </a:r>
            <a:r>
              <a:rPr lang="fr-FR" sz="2400" dirty="0"/>
              <a:t>ne pas présenter d’informations partielles et limitées a propos du contexte de l’étude.</a:t>
            </a:r>
          </a:p>
          <a:p>
            <a:pPr algn="just">
              <a:lnSpc>
                <a:spcPct val="150000"/>
              </a:lnSpc>
            </a:pPr>
            <a:r>
              <a:rPr lang="fr-FR" sz="2400" b="1" dirty="0"/>
              <a:t>Expérimentateur aveugle </a:t>
            </a:r>
            <a:r>
              <a:rPr lang="fr-FR" sz="2400" dirty="0"/>
              <a:t>: s’assurer que l’évaluateur ne connait pas la condition expérimentale des participants</a:t>
            </a:r>
          </a:p>
          <a:p>
            <a:pPr algn="just">
              <a:lnSpc>
                <a:spcPct val="150000"/>
              </a:lnSpc>
            </a:pPr>
            <a:r>
              <a:rPr lang="fr-FR" sz="2400" b="1" dirty="0"/>
              <a:t>Double aveugle : </a:t>
            </a:r>
            <a:r>
              <a:rPr lang="fr-FR" sz="2400" dirty="0"/>
              <a:t>ni l’évaluateur, ni les sujets ne sont conscients de la condition qui leur est donnée.</a:t>
            </a:r>
          </a:p>
        </p:txBody>
      </p:sp>
    </p:spTree>
    <p:extLst>
      <p:ext uri="{BB962C8B-B14F-4D97-AF65-F5344CB8AC3E}">
        <p14:creationId xmlns:p14="http://schemas.microsoft.com/office/powerpoint/2010/main" val="14910074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12C226-082B-4A1D-9D70-DE1790B2B155}"/>
              </a:ext>
            </a:extLst>
          </p:cNvPr>
          <p:cNvSpPr>
            <a:spLocks noGrp="1"/>
          </p:cNvSpPr>
          <p:nvPr>
            <p:ph type="title"/>
          </p:nvPr>
        </p:nvSpPr>
        <p:spPr>
          <a:xfrm>
            <a:off x="1564905" y="578350"/>
            <a:ext cx="9691229" cy="736856"/>
          </a:xfrm>
        </p:spPr>
        <p:txBody>
          <a:bodyPr>
            <a:normAutofit/>
          </a:bodyPr>
          <a:lstStyle/>
          <a:p>
            <a:r>
              <a:rPr lang="fr-FR" sz="3200" dirty="0"/>
              <a:t>Fiabilité et validité des instruments de mesure</a:t>
            </a:r>
          </a:p>
        </p:txBody>
      </p:sp>
      <p:sp>
        <p:nvSpPr>
          <p:cNvPr id="3" name="Espace réservé du contenu 2">
            <a:extLst>
              <a:ext uri="{FF2B5EF4-FFF2-40B4-BE49-F238E27FC236}">
                <a16:creationId xmlns:a16="http://schemas.microsoft.com/office/drawing/2014/main" id="{387638F2-126B-4C43-BC4F-C32B662A123E}"/>
              </a:ext>
            </a:extLst>
          </p:cNvPr>
          <p:cNvSpPr>
            <a:spLocks noGrp="1"/>
          </p:cNvSpPr>
          <p:nvPr>
            <p:ph idx="1"/>
          </p:nvPr>
        </p:nvSpPr>
        <p:spPr>
          <a:xfrm>
            <a:off x="1273189" y="1315205"/>
            <a:ext cx="10498101" cy="5394687"/>
          </a:xfrm>
        </p:spPr>
        <p:txBody>
          <a:bodyPr/>
          <a:lstStyle/>
          <a:p>
            <a:pPr algn="just">
              <a:lnSpc>
                <a:spcPct val="150000"/>
              </a:lnSpc>
              <a:buFont typeface="Wingdings" panose="05000000000000000000" pitchFamily="2" charset="2"/>
              <a:buChar char="q"/>
            </a:pPr>
            <a:r>
              <a:rPr lang="fr-FR" sz="2400" b="1" dirty="0">
                <a:solidFill>
                  <a:srgbClr val="FF0000"/>
                </a:solidFill>
              </a:rPr>
              <a:t>La fiabilité</a:t>
            </a:r>
          </a:p>
          <a:p>
            <a:pPr algn="just">
              <a:lnSpc>
                <a:spcPct val="150000"/>
              </a:lnSpc>
            </a:pPr>
            <a:r>
              <a:rPr lang="fr-FR" sz="2400" dirty="0"/>
              <a:t>La fiabilité désigne l’aptitude d'un outil de mesure a récolter avec précision les caractéristiques auxquelles il s’intéresse a évaluer.</a:t>
            </a:r>
          </a:p>
          <a:p>
            <a:pPr algn="just">
              <a:lnSpc>
                <a:spcPct val="150000"/>
              </a:lnSpc>
            </a:pPr>
            <a:r>
              <a:rPr lang="fr-FR" sz="2400" dirty="0"/>
              <a:t>Dans le modelé empirique, ils sont mis en évidence par des indices statistiques. </a:t>
            </a:r>
          </a:p>
          <a:p>
            <a:pPr algn="just">
              <a:lnSpc>
                <a:spcPct val="150000"/>
              </a:lnSpc>
            </a:pPr>
            <a:r>
              <a:rPr lang="fr-FR" sz="2400" dirty="0"/>
              <a:t>Ces coefficients sont basés, le plus souvent, sur l’étude des relations ou des corrélations entre deux ou plusieurs résultats obtenus par les mêmes sujets.</a:t>
            </a:r>
          </a:p>
        </p:txBody>
      </p:sp>
    </p:spTree>
    <p:extLst>
      <p:ext uri="{BB962C8B-B14F-4D97-AF65-F5344CB8AC3E}">
        <p14:creationId xmlns:p14="http://schemas.microsoft.com/office/powerpoint/2010/main" val="813813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6F3F41-4013-496A-A0C1-5875EA4CF532}"/>
              </a:ext>
            </a:extLst>
          </p:cNvPr>
          <p:cNvSpPr>
            <a:spLocks noGrp="1"/>
          </p:cNvSpPr>
          <p:nvPr>
            <p:ph idx="1"/>
          </p:nvPr>
        </p:nvSpPr>
        <p:spPr>
          <a:xfrm>
            <a:off x="1010186" y="1218216"/>
            <a:ext cx="10171627" cy="5131067"/>
          </a:xfrm>
        </p:spPr>
        <p:txBody>
          <a:bodyPr/>
          <a:lstStyle/>
          <a:p>
            <a:pPr algn="just">
              <a:lnSpc>
                <a:spcPct val="150000"/>
              </a:lnSpc>
            </a:pPr>
            <a:r>
              <a:rPr lang="fr-FR" sz="2400" dirty="0"/>
              <a:t>Les </a:t>
            </a:r>
            <a:r>
              <a:rPr lang="fr-FR" sz="2400" b="1" dirty="0">
                <a:solidFill>
                  <a:srgbClr val="FF0000"/>
                </a:solidFill>
              </a:rPr>
              <a:t>formes principales </a:t>
            </a:r>
            <a:r>
              <a:rPr lang="fr-FR" sz="2400" dirty="0"/>
              <a:t>de la fiabilité peuvent être vérifiées expérimentalement. </a:t>
            </a:r>
          </a:p>
          <a:p>
            <a:pPr algn="just">
              <a:lnSpc>
                <a:spcPct val="150000"/>
              </a:lnSpc>
            </a:pPr>
            <a:r>
              <a:rPr lang="fr-FR" sz="2400" dirty="0"/>
              <a:t>Elles présentent </a:t>
            </a:r>
            <a:r>
              <a:rPr lang="fr-FR" sz="2400" b="1" dirty="0">
                <a:solidFill>
                  <a:srgbClr val="FF0000"/>
                </a:solidFill>
              </a:rPr>
              <a:t>la stabilité</a:t>
            </a:r>
            <a:r>
              <a:rPr lang="fr-FR" sz="2400" dirty="0"/>
              <a:t> de l’instrument, sa </a:t>
            </a:r>
            <a:r>
              <a:rPr lang="fr-FR" sz="2400" b="1" dirty="0">
                <a:solidFill>
                  <a:srgbClr val="FF0000"/>
                </a:solidFill>
              </a:rPr>
              <a:t>consistance interne</a:t>
            </a:r>
            <a:r>
              <a:rPr lang="fr-FR" sz="2400" dirty="0"/>
              <a:t>, et la </a:t>
            </a:r>
            <a:r>
              <a:rPr lang="fr-FR" sz="2400" b="1" dirty="0">
                <a:solidFill>
                  <a:srgbClr val="FF0000"/>
                </a:solidFill>
              </a:rPr>
              <a:t>reproductibilité</a:t>
            </a:r>
            <a:r>
              <a:rPr lang="fr-FR" sz="2400" dirty="0"/>
              <a:t> ou la </a:t>
            </a:r>
            <a:r>
              <a:rPr lang="fr-FR" sz="2400" b="1" dirty="0">
                <a:solidFill>
                  <a:srgbClr val="FF0000"/>
                </a:solidFill>
              </a:rPr>
              <a:t>fidélité</a:t>
            </a:r>
            <a:r>
              <a:rPr lang="fr-FR" sz="2400" dirty="0"/>
              <a:t> de l’instrument de mesure.</a:t>
            </a:r>
          </a:p>
          <a:p>
            <a:pPr algn="just">
              <a:lnSpc>
                <a:spcPct val="150000"/>
              </a:lnSpc>
            </a:pPr>
            <a:r>
              <a:rPr lang="fr-FR" sz="2400" dirty="0"/>
              <a:t>On parle de fidélité de l’instrument de mesure quand des résultats issus de plusieurs mesures d’un phénomène ou variables sur un même groupe de sujets sont </a:t>
            </a:r>
            <a:r>
              <a:rPr lang="fr-FR" sz="2400" b="1" dirty="0">
                <a:solidFill>
                  <a:srgbClr val="FF0000"/>
                </a:solidFill>
              </a:rPr>
              <a:t>semblables ou proches</a:t>
            </a:r>
            <a:r>
              <a:rPr lang="fr-FR" sz="2400" dirty="0"/>
              <a:t>.</a:t>
            </a:r>
          </a:p>
        </p:txBody>
      </p:sp>
    </p:spTree>
    <p:extLst>
      <p:ext uri="{BB962C8B-B14F-4D97-AF65-F5344CB8AC3E}">
        <p14:creationId xmlns:p14="http://schemas.microsoft.com/office/powerpoint/2010/main" val="76952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F57AAB4-79AD-4B62-92A1-813C2D9113F2}"/>
              </a:ext>
            </a:extLst>
          </p:cNvPr>
          <p:cNvSpPr>
            <a:spLocks noGrp="1"/>
          </p:cNvSpPr>
          <p:nvPr>
            <p:ph idx="1"/>
          </p:nvPr>
        </p:nvSpPr>
        <p:spPr>
          <a:xfrm>
            <a:off x="1638300" y="356314"/>
            <a:ext cx="10068596" cy="6199031"/>
          </a:xfrm>
        </p:spPr>
        <p:txBody>
          <a:bodyPr/>
          <a:lstStyle/>
          <a:p>
            <a:pPr algn="l">
              <a:lnSpc>
                <a:spcPct val="150000"/>
              </a:lnSpc>
            </a:pPr>
            <a:r>
              <a:rPr lang="fr-FR" sz="2400" dirty="0"/>
              <a:t>C’est un travail sur les conditions de production de connaissances. </a:t>
            </a:r>
          </a:p>
          <a:p>
            <a:pPr marL="0" indent="0" algn="l">
              <a:lnSpc>
                <a:spcPct val="150000"/>
              </a:lnSpc>
              <a:buNone/>
            </a:pPr>
            <a:r>
              <a:rPr lang="fr-FR" sz="2400" dirty="0"/>
              <a:t>Différences principales entre les savoirs ordinaires (sens commun) et savoirs scientifiques :</a:t>
            </a:r>
          </a:p>
          <a:p>
            <a:pPr algn="l">
              <a:lnSpc>
                <a:spcPct val="150000"/>
              </a:lnSpc>
            </a:pPr>
            <a:r>
              <a:rPr lang="fr-FR" sz="2400" dirty="0"/>
              <a:t>Chercher a démontrer, expliquer et comprendre des faits</a:t>
            </a:r>
          </a:p>
          <a:p>
            <a:pPr algn="l">
              <a:lnSpc>
                <a:spcPct val="150000"/>
              </a:lnSpc>
            </a:pPr>
            <a:r>
              <a:rPr lang="fr-FR" sz="2400" dirty="0"/>
              <a:t>La science connait ses limites de ses connaissances</a:t>
            </a:r>
          </a:p>
          <a:p>
            <a:pPr algn="l">
              <a:lnSpc>
                <a:spcPct val="150000"/>
              </a:lnSpc>
            </a:pPr>
            <a:r>
              <a:rPr lang="fr-FR" sz="2400" dirty="0"/>
              <a:t>Différences de vocabulaire, utilisation de notion et concepts connus, précis</a:t>
            </a:r>
          </a:p>
          <a:p>
            <a:pPr algn="l">
              <a:lnSpc>
                <a:spcPct val="150000"/>
              </a:lnSpc>
            </a:pPr>
            <a:r>
              <a:rPr lang="fr-FR" sz="2400" dirty="0"/>
              <a:t>Remise en cause des savoirs scientifiques, corriges ou rejetés dans le temps.</a:t>
            </a:r>
          </a:p>
        </p:txBody>
      </p:sp>
    </p:spTree>
    <p:extLst>
      <p:ext uri="{BB962C8B-B14F-4D97-AF65-F5344CB8AC3E}">
        <p14:creationId xmlns:p14="http://schemas.microsoft.com/office/powerpoint/2010/main" val="1775906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4B831C-D998-45DA-974C-61DE8A3AA46B}"/>
              </a:ext>
            </a:extLst>
          </p:cNvPr>
          <p:cNvSpPr>
            <a:spLocks noGrp="1"/>
          </p:cNvSpPr>
          <p:nvPr>
            <p:ph idx="1"/>
          </p:nvPr>
        </p:nvSpPr>
        <p:spPr>
          <a:xfrm>
            <a:off x="1638300" y="613892"/>
            <a:ext cx="10055718" cy="5889939"/>
          </a:xfrm>
        </p:spPr>
        <p:txBody>
          <a:bodyPr/>
          <a:lstStyle/>
          <a:p>
            <a:pPr algn="just">
              <a:lnSpc>
                <a:spcPct val="150000"/>
              </a:lnSpc>
            </a:pPr>
            <a:r>
              <a:rPr lang="fr-FR" sz="2400" dirty="0"/>
              <a:t>La fidélité désigne la précision avec laquelle un test mesure certaines variables.</a:t>
            </a:r>
          </a:p>
          <a:p>
            <a:pPr algn="just">
              <a:lnSpc>
                <a:spcPct val="150000"/>
              </a:lnSpc>
            </a:pPr>
            <a:r>
              <a:rPr lang="fr-FR" sz="2400" dirty="0"/>
              <a:t>Elle est vérifiée par l’examen empirique de plusieurs méthodes. On distingue :</a:t>
            </a:r>
          </a:p>
          <a:p>
            <a:pPr algn="just">
              <a:lnSpc>
                <a:spcPct val="150000"/>
              </a:lnSpc>
              <a:buFont typeface="Wingdings" panose="05000000000000000000" pitchFamily="2" charset="2"/>
              <a:buChar char="ü"/>
            </a:pPr>
            <a:r>
              <a:rPr lang="fr-FR" sz="2400" b="1" dirty="0">
                <a:solidFill>
                  <a:srgbClr val="FF0000"/>
                </a:solidFill>
              </a:rPr>
              <a:t>la fidélité test-</a:t>
            </a:r>
            <a:r>
              <a:rPr lang="fr-FR" sz="2400" b="1" dirty="0" err="1">
                <a:solidFill>
                  <a:srgbClr val="FF0000"/>
                </a:solidFill>
              </a:rPr>
              <a:t>retest</a:t>
            </a:r>
            <a:r>
              <a:rPr lang="fr-FR" sz="2400" dirty="0"/>
              <a:t>, qui estime la stabilité dans le temps de la mesure</a:t>
            </a:r>
          </a:p>
          <a:p>
            <a:pPr algn="just">
              <a:lnSpc>
                <a:spcPct val="150000"/>
              </a:lnSpc>
              <a:buFont typeface="Wingdings" panose="05000000000000000000" pitchFamily="2" charset="2"/>
              <a:buChar char="ü"/>
            </a:pPr>
            <a:r>
              <a:rPr lang="fr-FR" sz="2400" b="1" dirty="0">
                <a:solidFill>
                  <a:srgbClr val="FF0000"/>
                </a:solidFill>
              </a:rPr>
              <a:t>la fidélité inter-juges ou inter-observateurs</a:t>
            </a:r>
            <a:r>
              <a:rPr lang="fr-FR" sz="2400" dirty="0"/>
              <a:t>, qui vérifie la précision d’un système de cotation examine par deux observateurs ou plus sur les mêmes groupes.</a:t>
            </a:r>
          </a:p>
        </p:txBody>
      </p:sp>
    </p:spTree>
    <p:extLst>
      <p:ext uri="{BB962C8B-B14F-4D97-AF65-F5344CB8AC3E}">
        <p14:creationId xmlns:p14="http://schemas.microsoft.com/office/powerpoint/2010/main" val="4187311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9258194-1594-40BC-BC9E-4737FD2A2B99}"/>
              </a:ext>
            </a:extLst>
          </p:cNvPr>
          <p:cNvSpPr>
            <a:spLocks noGrp="1"/>
          </p:cNvSpPr>
          <p:nvPr>
            <p:ph idx="1"/>
          </p:nvPr>
        </p:nvSpPr>
        <p:spPr>
          <a:xfrm>
            <a:off x="1638300" y="1644202"/>
            <a:ext cx="9978444" cy="4189927"/>
          </a:xfrm>
        </p:spPr>
        <p:txBody>
          <a:bodyPr/>
          <a:lstStyle/>
          <a:p>
            <a:pPr algn="just">
              <a:lnSpc>
                <a:spcPct val="150000"/>
              </a:lnSpc>
            </a:pPr>
            <a:r>
              <a:rPr lang="fr-FR" sz="2400" dirty="0"/>
              <a:t>Cette méthode permet d’éviter toute ambiguïté concernant l’instrument et élimine toute variation importante.</a:t>
            </a:r>
          </a:p>
          <a:p>
            <a:pPr marL="0" indent="0" algn="just">
              <a:lnSpc>
                <a:spcPct val="150000"/>
              </a:lnSpc>
              <a:buNone/>
            </a:pPr>
            <a:endParaRPr lang="fr-FR" sz="2400" dirty="0"/>
          </a:p>
          <a:p>
            <a:pPr marL="0" indent="0" algn="just">
              <a:lnSpc>
                <a:spcPct val="150000"/>
              </a:lnSpc>
              <a:buNone/>
            </a:pPr>
            <a:r>
              <a:rPr lang="fr-FR" sz="2400" b="1" i="1" dirty="0"/>
              <a:t>Remarque: la fidélité peut s’avérer intéressante lors de passations répétées.</a:t>
            </a:r>
          </a:p>
        </p:txBody>
      </p:sp>
    </p:spTree>
    <p:extLst>
      <p:ext uri="{BB962C8B-B14F-4D97-AF65-F5344CB8AC3E}">
        <p14:creationId xmlns:p14="http://schemas.microsoft.com/office/powerpoint/2010/main" val="2452181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583674-7219-4A61-9CAD-5315AEE15DC2}"/>
              </a:ext>
            </a:extLst>
          </p:cNvPr>
          <p:cNvSpPr>
            <a:spLocks noGrp="1"/>
          </p:cNvSpPr>
          <p:nvPr>
            <p:ph idx="1"/>
          </p:nvPr>
        </p:nvSpPr>
        <p:spPr>
          <a:xfrm>
            <a:off x="1055260" y="3085563"/>
            <a:ext cx="10081475" cy="4473262"/>
          </a:xfrm>
        </p:spPr>
        <p:txBody>
          <a:bodyPr/>
          <a:lstStyle/>
          <a:p>
            <a:pPr algn="just">
              <a:lnSpc>
                <a:spcPct val="150000"/>
              </a:lnSpc>
            </a:pPr>
            <a:r>
              <a:rPr lang="fr-FR" sz="2400" dirty="0"/>
              <a:t>Tout instrument de mesure doit présenter une </a:t>
            </a:r>
            <a:r>
              <a:rPr lang="fr-FR" sz="2400" b="1" dirty="0">
                <a:solidFill>
                  <a:srgbClr val="FF0000"/>
                </a:solidFill>
              </a:rPr>
              <a:t>stabilité temporelle adéquate et une bonne consistance interne.</a:t>
            </a:r>
          </a:p>
          <a:p>
            <a:pPr algn="just">
              <a:lnSpc>
                <a:spcPct val="150000"/>
              </a:lnSpc>
            </a:pPr>
            <a:r>
              <a:rPr lang="fr-FR" sz="2400" dirty="0"/>
              <a:t>Ainsi, </a:t>
            </a:r>
            <a:r>
              <a:rPr lang="fr-FR" sz="2400" b="1" dirty="0">
                <a:solidFill>
                  <a:srgbClr val="FF0000"/>
                </a:solidFill>
              </a:rPr>
              <a:t>la fidélité renvoie a la constance de sa mesure</a:t>
            </a:r>
            <a:r>
              <a:rPr lang="fr-FR" sz="2400" dirty="0"/>
              <a:t>.</a:t>
            </a:r>
          </a:p>
        </p:txBody>
      </p:sp>
      <p:pic>
        <p:nvPicPr>
          <p:cNvPr id="5" name="Image 4">
            <a:extLst>
              <a:ext uri="{FF2B5EF4-FFF2-40B4-BE49-F238E27FC236}">
                <a16:creationId xmlns:a16="http://schemas.microsoft.com/office/drawing/2014/main" id="{2E6FFB54-BA79-485D-B197-9108D3F35331}"/>
              </a:ext>
            </a:extLst>
          </p:cNvPr>
          <p:cNvPicPr>
            <a:picLocks noChangeAspect="1"/>
          </p:cNvPicPr>
          <p:nvPr/>
        </p:nvPicPr>
        <p:blipFill>
          <a:blip r:embed="rId2"/>
          <a:stretch>
            <a:fillRect/>
          </a:stretch>
        </p:blipFill>
        <p:spPr>
          <a:xfrm>
            <a:off x="3905247" y="0"/>
            <a:ext cx="4381500" cy="2628900"/>
          </a:xfrm>
          <a:prstGeom prst="rect">
            <a:avLst/>
          </a:prstGeom>
          <a:ln>
            <a:noFill/>
          </a:ln>
          <a:effectLst>
            <a:softEdge rad="112500"/>
          </a:effectLst>
        </p:spPr>
      </p:pic>
    </p:spTree>
    <p:extLst>
      <p:ext uri="{BB962C8B-B14F-4D97-AF65-F5344CB8AC3E}">
        <p14:creationId xmlns:p14="http://schemas.microsoft.com/office/powerpoint/2010/main" val="6705789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7ABD7F-81C1-4783-9C6A-0728325B7D3C}"/>
              </a:ext>
            </a:extLst>
          </p:cNvPr>
          <p:cNvSpPr>
            <a:spLocks noGrp="1"/>
          </p:cNvSpPr>
          <p:nvPr>
            <p:ph idx="1"/>
          </p:nvPr>
        </p:nvSpPr>
        <p:spPr>
          <a:xfrm>
            <a:off x="1222688" y="1540189"/>
            <a:ext cx="9746624" cy="3777622"/>
          </a:xfrm>
        </p:spPr>
        <p:txBody>
          <a:bodyPr/>
          <a:lstStyle/>
          <a:p>
            <a:pPr algn="just">
              <a:lnSpc>
                <a:spcPct val="150000"/>
              </a:lnSpc>
              <a:buFont typeface="Wingdings" panose="05000000000000000000" pitchFamily="2" charset="2"/>
              <a:buChar char="ü"/>
            </a:pPr>
            <a:r>
              <a:rPr lang="fr-FR" sz="2400" b="1" dirty="0">
                <a:solidFill>
                  <a:srgbClr val="FF0000"/>
                </a:solidFill>
              </a:rPr>
              <a:t>Fidélité test-</a:t>
            </a:r>
            <a:r>
              <a:rPr lang="fr-FR" sz="2400" b="1" dirty="0" err="1">
                <a:solidFill>
                  <a:srgbClr val="FF0000"/>
                </a:solidFill>
              </a:rPr>
              <a:t>Retest</a:t>
            </a:r>
            <a:endParaRPr lang="fr-FR" sz="2400" b="1" dirty="0">
              <a:solidFill>
                <a:srgbClr val="FF0000"/>
              </a:solidFill>
            </a:endParaRPr>
          </a:p>
          <a:p>
            <a:pPr algn="just">
              <a:lnSpc>
                <a:spcPct val="150000"/>
              </a:lnSpc>
            </a:pPr>
            <a:r>
              <a:rPr lang="fr-FR" sz="2400" dirty="0"/>
              <a:t>La fidélité du test-</a:t>
            </a:r>
            <a:r>
              <a:rPr lang="fr-FR" sz="2400" dirty="0" err="1"/>
              <a:t>retest</a:t>
            </a:r>
            <a:r>
              <a:rPr lang="fr-FR" sz="2400" dirty="0"/>
              <a:t> est la mesure de la cohérence des résultats d’un test ou d’une évaluation réalisé a 2 ou plusieurs reprise.</a:t>
            </a:r>
          </a:p>
          <a:p>
            <a:pPr algn="just">
              <a:lnSpc>
                <a:spcPct val="150000"/>
              </a:lnSpc>
            </a:pPr>
            <a:r>
              <a:rPr lang="fr-FR" sz="2400" b="1" i="1" dirty="0">
                <a:solidFill>
                  <a:srgbClr val="FF0000"/>
                </a:solidFill>
              </a:rPr>
              <a:t>Ce genre de fiabilité est utilisé pour déterminer la stabilité d'un test dans le temps.</a:t>
            </a:r>
          </a:p>
        </p:txBody>
      </p:sp>
    </p:spTree>
    <p:extLst>
      <p:ext uri="{BB962C8B-B14F-4D97-AF65-F5344CB8AC3E}">
        <p14:creationId xmlns:p14="http://schemas.microsoft.com/office/powerpoint/2010/main" val="22056526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12ACDB-E48E-45C5-B811-C39AA9263CE3}"/>
              </a:ext>
            </a:extLst>
          </p:cNvPr>
          <p:cNvSpPr>
            <a:spLocks noGrp="1"/>
          </p:cNvSpPr>
          <p:nvPr>
            <p:ph idx="1"/>
          </p:nvPr>
        </p:nvSpPr>
        <p:spPr>
          <a:xfrm>
            <a:off x="1254885" y="1282520"/>
            <a:ext cx="9682230" cy="4292959"/>
          </a:xfrm>
        </p:spPr>
        <p:txBody>
          <a:bodyPr>
            <a:normAutofit/>
          </a:bodyPr>
          <a:lstStyle/>
          <a:p>
            <a:pPr algn="just">
              <a:lnSpc>
                <a:spcPct val="150000"/>
              </a:lnSpc>
            </a:pPr>
            <a:r>
              <a:rPr lang="fr-FR" sz="2400" dirty="0"/>
              <a:t>La fidélité test-</a:t>
            </a:r>
            <a:r>
              <a:rPr lang="fr-FR" sz="2400" dirty="0" err="1"/>
              <a:t>retest</a:t>
            </a:r>
            <a:r>
              <a:rPr lang="fr-FR" sz="2400" dirty="0"/>
              <a:t> est mesurée par l'administration d’un test a </a:t>
            </a:r>
            <a:r>
              <a:rPr lang="fr-FR" sz="2400" dirty="0">
                <a:solidFill>
                  <a:srgbClr val="FF0000"/>
                </a:solidFill>
              </a:rPr>
              <a:t>deux reprises, a deux points différents dans le temps</a:t>
            </a:r>
            <a:r>
              <a:rPr lang="fr-FR" sz="2400" dirty="0"/>
              <a:t>.</a:t>
            </a:r>
          </a:p>
          <a:p>
            <a:pPr algn="just">
              <a:lnSpc>
                <a:spcPct val="150000"/>
              </a:lnSpc>
            </a:pPr>
            <a:r>
              <a:rPr lang="fr-FR" sz="2400" dirty="0"/>
              <a:t>Ce type de fiabilité suppose qu’il n’y aura </a:t>
            </a:r>
            <a:r>
              <a:rPr lang="fr-FR" sz="2400" dirty="0">
                <a:solidFill>
                  <a:srgbClr val="FF0000"/>
                </a:solidFill>
              </a:rPr>
              <a:t>pas de changement</a:t>
            </a:r>
            <a:r>
              <a:rPr lang="fr-FR" sz="2400" dirty="0"/>
              <a:t> dans les résultats de la composante mesurée.</a:t>
            </a:r>
          </a:p>
          <a:p>
            <a:pPr algn="just">
              <a:lnSpc>
                <a:spcPct val="150000"/>
              </a:lnSpc>
            </a:pPr>
            <a:r>
              <a:rPr lang="fr-FR" sz="2400" dirty="0"/>
              <a:t>Dans la plupart des cas, la fiabilité sera supérieure lorsque le temps écoulé entre les tests </a:t>
            </a:r>
            <a:r>
              <a:rPr lang="fr-FR" sz="2400" dirty="0">
                <a:solidFill>
                  <a:srgbClr val="FF0000"/>
                </a:solidFill>
              </a:rPr>
              <a:t>n’est pas assez grand.</a:t>
            </a:r>
          </a:p>
        </p:txBody>
      </p:sp>
    </p:spTree>
    <p:extLst>
      <p:ext uri="{BB962C8B-B14F-4D97-AF65-F5344CB8AC3E}">
        <p14:creationId xmlns:p14="http://schemas.microsoft.com/office/powerpoint/2010/main" val="17550850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9675FB-80A5-44A4-9DD3-8B149B3F3C41}"/>
              </a:ext>
            </a:extLst>
          </p:cNvPr>
          <p:cNvSpPr>
            <a:spLocks noGrp="1"/>
          </p:cNvSpPr>
          <p:nvPr>
            <p:ph idx="1"/>
          </p:nvPr>
        </p:nvSpPr>
        <p:spPr>
          <a:xfrm>
            <a:off x="1638299" y="1837386"/>
            <a:ext cx="9939807" cy="3777622"/>
          </a:xfrm>
        </p:spPr>
        <p:txBody>
          <a:bodyPr/>
          <a:lstStyle/>
          <a:p>
            <a:pPr algn="just">
              <a:lnSpc>
                <a:spcPct val="150000"/>
              </a:lnSpc>
            </a:pPr>
            <a:r>
              <a:rPr lang="fr-FR" sz="2400" b="1" dirty="0">
                <a:solidFill>
                  <a:srgbClr val="FF0000"/>
                </a:solidFill>
              </a:rPr>
              <a:t>Fidélité inter-évaluateurs : </a:t>
            </a:r>
            <a:r>
              <a:rPr lang="fr-FR" sz="2400" dirty="0"/>
              <a:t>estime le degré d’accord entre deux ou plusieurs évaluateurs charges d’interpréter les résultats d’une méthode d’évaluation.</a:t>
            </a:r>
          </a:p>
          <a:p>
            <a:pPr algn="just">
              <a:lnSpc>
                <a:spcPct val="150000"/>
              </a:lnSpc>
            </a:pPr>
            <a:r>
              <a:rPr lang="fr-FR" sz="2400" b="1" dirty="0">
                <a:solidFill>
                  <a:srgbClr val="FF0000"/>
                </a:solidFill>
              </a:rPr>
              <a:t>Fidélité par équivalence : </a:t>
            </a:r>
            <a:r>
              <a:rPr lang="fr-FR" sz="2400" dirty="0"/>
              <a:t>mesure le degré de cohérence entre deux méthodes dont la structure est identique mais qui diffèrent par le contenu.</a:t>
            </a:r>
          </a:p>
        </p:txBody>
      </p:sp>
    </p:spTree>
    <p:extLst>
      <p:ext uri="{BB962C8B-B14F-4D97-AF65-F5344CB8AC3E}">
        <p14:creationId xmlns:p14="http://schemas.microsoft.com/office/powerpoint/2010/main" val="30546323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145278-206A-4216-96F0-714787580056}"/>
              </a:ext>
            </a:extLst>
          </p:cNvPr>
          <p:cNvSpPr>
            <a:spLocks noGrp="1"/>
          </p:cNvSpPr>
          <p:nvPr>
            <p:ph idx="1"/>
          </p:nvPr>
        </p:nvSpPr>
        <p:spPr>
          <a:xfrm>
            <a:off x="1638299" y="1540189"/>
            <a:ext cx="9798139" cy="4615912"/>
          </a:xfrm>
        </p:spPr>
        <p:txBody>
          <a:bodyPr>
            <a:normAutofit/>
          </a:bodyPr>
          <a:lstStyle/>
          <a:p>
            <a:pPr algn="just">
              <a:lnSpc>
                <a:spcPct val="150000"/>
              </a:lnSpc>
            </a:pPr>
            <a:r>
              <a:rPr lang="fr-FR" sz="2400" b="1" dirty="0">
                <a:solidFill>
                  <a:srgbClr val="FF0000"/>
                </a:solidFill>
              </a:rPr>
              <a:t>La stabilité : </a:t>
            </a:r>
            <a:r>
              <a:rPr lang="fr-FR" sz="2400" dirty="0"/>
              <a:t>c’est une caractéristique qui exprime un aspect spécifique de la fidélité d'un dispositif d’évaluation ou de mesure. </a:t>
            </a:r>
          </a:p>
          <a:p>
            <a:pPr algn="just">
              <a:lnSpc>
                <a:spcPct val="150000"/>
              </a:lnSpc>
            </a:pPr>
            <a:r>
              <a:rPr lang="fr-FR" sz="2400" dirty="0"/>
              <a:t>Elle désigne l'aptitude de ce dispositif a fournir des résultats stables dans le temps: c'est-a-dire des résultats qui ne dépendent pas du moment auquel l’expérimentation a lieu.</a:t>
            </a:r>
          </a:p>
        </p:txBody>
      </p:sp>
    </p:spTree>
    <p:extLst>
      <p:ext uri="{BB962C8B-B14F-4D97-AF65-F5344CB8AC3E}">
        <p14:creationId xmlns:p14="http://schemas.microsoft.com/office/powerpoint/2010/main" val="2956488784"/>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BA182F-E366-4EE1-89AD-B99FB9F7586C}"/>
              </a:ext>
            </a:extLst>
          </p:cNvPr>
          <p:cNvSpPr>
            <a:spLocks noGrp="1"/>
          </p:cNvSpPr>
          <p:nvPr>
            <p:ph idx="1"/>
          </p:nvPr>
        </p:nvSpPr>
        <p:spPr>
          <a:xfrm>
            <a:off x="1003747" y="1540189"/>
            <a:ext cx="10896332" cy="4899248"/>
          </a:xfrm>
        </p:spPr>
        <p:txBody>
          <a:bodyPr/>
          <a:lstStyle/>
          <a:p>
            <a:pPr algn="just">
              <a:lnSpc>
                <a:spcPct val="200000"/>
              </a:lnSpc>
            </a:pPr>
            <a:r>
              <a:rPr lang="fr-FR" sz="2400" dirty="0"/>
              <a:t>Dans une approche classique du problème, la notion de stabilité ne concerne pas les résultats individuels en tant que tels (leur valeur absolue), mais plutôt </a:t>
            </a:r>
            <a:r>
              <a:rPr lang="fr-FR" sz="2400" dirty="0">
                <a:solidFill>
                  <a:srgbClr val="FF0000"/>
                </a:solidFill>
              </a:rPr>
              <a:t>les positions relatives que les individus occupent les uns par rapport aux autres au sein de deux (ou de plusieurs) distributions.</a:t>
            </a:r>
          </a:p>
        </p:txBody>
      </p:sp>
    </p:spTree>
    <p:extLst>
      <p:ext uri="{BB962C8B-B14F-4D97-AF65-F5344CB8AC3E}">
        <p14:creationId xmlns:p14="http://schemas.microsoft.com/office/powerpoint/2010/main" val="3243024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04AC49-1DCA-4ABA-A373-2C64C1985DFF}"/>
              </a:ext>
            </a:extLst>
          </p:cNvPr>
          <p:cNvSpPr>
            <a:spLocks noGrp="1"/>
          </p:cNvSpPr>
          <p:nvPr>
            <p:ph idx="1"/>
          </p:nvPr>
        </p:nvSpPr>
        <p:spPr>
          <a:xfrm>
            <a:off x="1061702" y="1333544"/>
            <a:ext cx="10555042" cy="4706065"/>
          </a:xfrm>
        </p:spPr>
        <p:txBody>
          <a:bodyPr>
            <a:normAutofit/>
          </a:bodyPr>
          <a:lstStyle/>
          <a:p>
            <a:pPr algn="just">
              <a:lnSpc>
                <a:spcPct val="150000"/>
              </a:lnSpc>
            </a:pPr>
            <a:r>
              <a:rPr lang="fr-FR" sz="2400" dirty="0"/>
              <a:t>La procédure la plus simple permettant </a:t>
            </a:r>
            <a:r>
              <a:rPr lang="fr-FR" sz="2400" dirty="0">
                <a:solidFill>
                  <a:srgbClr val="FF0000"/>
                </a:solidFill>
              </a:rPr>
              <a:t>d’évaluer la stabilité </a:t>
            </a:r>
            <a:r>
              <a:rPr lang="fr-FR" sz="2400" dirty="0"/>
              <a:t>consiste a calculer </a:t>
            </a:r>
            <a:r>
              <a:rPr lang="fr-FR" sz="2400" dirty="0">
                <a:solidFill>
                  <a:srgbClr val="FF0000"/>
                </a:solidFill>
              </a:rPr>
              <a:t>le coefficient de corrélation</a:t>
            </a:r>
            <a:r>
              <a:rPr lang="fr-FR" sz="2400" dirty="0"/>
              <a:t> de </a:t>
            </a:r>
            <a:r>
              <a:rPr lang="fr-FR" sz="2400" dirty="0" err="1"/>
              <a:t>Barvais</a:t>
            </a:r>
            <a:r>
              <a:rPr lang="fr-FR" sz="2400" dirty="0"/>
              <a:t>-Pearson entre les résultats obtenus par les mêmes sujets, face au même dispositif mais a des (souvent deux) moments différents.</a:t>
            </a:r>
          </a:p>
          <a:p>
            <a:pPr algn="just">
              <a:lnSpc>
                <a:spcPct val="150000"/>
              </a:lnSpc>
            </a:pPr>
            <a:r>
              <a:rPr lang="fr-FR" sz="2400" dirty="0"/>
              <a:t>On considère en général que la stabilité assurée par le dispositif est satisfaisante, si la valeur du coefficient de </a:t>
            </a:r>
            <a:r>
              <a:rPr lang="fr-FR" sz="2400" b="1" i="1" dirty="0">
                <a:solidFill>
                  <a:srgbClr val="FF0000"/>
                </a:solidFill>
              </a:rPr>
              <a:t>corrélation est supérieure ou égale a 0.80.</a:t>
            </a:r>
          </a:p>
        </p:txBody>
      </p:sp>
    </p:spTree>
    <p:extLst>
      <p:ext uri="{BB962C8B-B14F-4D97-AF65-F5344CB8AC3E}">
        <p14:creationId xmlns:p14="http://schemas.microsoft.com/office/powerpoint/2010/main" val="20242301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A9AD86-DF59-402A-A897-9508EF7B1BEE}"/>
              </a:ext>
            </a:extLst>
          </p:cNvPr>
          <p:cNvSpPr>
            <a:spLocks noGrp="1"/>
          </p:cNvSpPr>
          <p:nvPr>
            <p:ph idx="1"/>
          </p:nvPr>
        </p:nvSpPr>
        <p:spPr>
          <a:xfrm>
            <a:off x="1638300" y="1540188"/>
            <a:ext cx="9926928" cy="4538639"/>
          </a:xfrm>
        </p:spPr>
        <p:txBody>
          <a:bodyPr/>
          <a:lstStyle/>
          <a:p>
            <a:pPr algn="just">
              <a:lnSpc>
                <a:spcPct val="200000"/>
              </a:lnSpc>
            </a:pPr>
            <a:r>
              <a:rPr lang="fr-FR" sz="2400" dirty="0"/>
              <a:t>La stabilité « absolue » des résultats (stabilité des valeurs individuelles et non pas seulement des positions relatives) est une caractéristique que l’on peut également étudier en ayant recours à </a:t>
            </a:r>
            <a:r>
              <a:rPr lang="fr-FR" sz="2400" b="1" dirty="0">
                <a:solidFill>
                  <a:srgbClr val="FF0000"/>
                </a:solidFill>
              </a:rPr>
              <a:t>la théorie de la </a:t>
            </a:r>
            <a:r>
              <a:rPr lang="fr-FR" sz="2400" b="1" dirty="0" err="1">
                <a:solidFill>
                  <a:srgbClr val="FF0000"/>
                </a:solidFill>
              </a:rPr>
              <a:t>généralisabilité</a:t>
            </a:r>
            <a:r>
              <a:rPr lang="fr-FR" sz="2400" b="1" dirty="0">
                <a:solidFill>
                  <a:srgbClr val="FF0000"/>
                </a:solidFill>
              </a:rPr>
              <a:t>.</a:t>
            </a:r>
          </a:p>
        </p:txBody>
      </p:sp>
    </p:spTree>
    <p:extLst>
      <p:ext uri="{BB962C8B-B14F-4D97-AF65-F5344CB8AC3E}">
        <p14:creationId xmlns:p14="http://schemas.microsoft.com/office/powerpoint/2010/main" val="100801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9E17C-5E86-448E-974C-6EEE9DCBBB1A}"/>
              </a:ext>
            </a:extLst>
          </p:cNvPr>
          <p:cNvSpPr>
            <a:spLocks noGrp="1"/>
          </p:cNvSpPr>
          <p:nvPr>
            <p:ph type="title"/>
          </p:nvPr>
        </p:nvSpPr>
        <p:spPr>
          <a:xfrm>
            <a:off x="1640157" y="598352"/>
            <a:ext cx="3318210" cy="676656"/>
          </a:xfrm>
        </p:spPr>
        <p:txBody>
          <a:bodyPr/>
          <a:lstStyle/>
          <a:p>
            <a:r>
              <a:rPr lang="fr-FR" b="1" dirty="0"/>
              <a:t>Les méthodes </a:t>
            </a:r>
          </a:p>
        </p:txBody>
      </p:sp>
      <p:sp>
        <p:nvSpPr>
          <p:cNvPr id="3" name="Espace réservé du contenu 2">
            <a:extLst>
              <a:ext uri="{FF2B5EF4-FFF2-40B4-BE49-F238E27FC236}">
                <a16:creationId xmlns:a16="http://schemas.microsoft.com/office/drawing/2014/main" id="{BF84616E-307E-4BAB-BE95-422B91CA8E3D}"/>
              </a:ext>
            </a:extLst>
          </p:cNvPr>
          <p:cNvSpPr>
            <a:spLocks noGrp="1"/>
          </p:cNvSpPr>
          <p:nvPr>
            <p:ph idx="1"/>
          </p:nvPr>
        </p:nvSpPr>
        <p:spPr>
          <a:xfrm>
            <a:off x="1638300" y="1540188"/>
            <a:ext cx="10107232" cy="5015157"/>
          </a:xfrm>
        </p:spPr>
        <p:txBody>
          <a:bodyPr>
            <a:normAutofit/>
          </a:bodyPr>
          <a:lstStyle/>
          <a:p>
            <a:pPr algn="just">
              <a:lnSpc>
                <a:spcPct val="150000"/>
              </a:lnSpc>
            </a:pPr>
            <a:r>
              <a:rPr lang="fr-FR" sz="2400" b="1" dirty="0"/>
              <a:t>Méthode mathématique : </a:t>
            </a:r>
            <a:r>
              <a:rPr lang="fr-FR" sz="2400" dirty="0"/>
              <a:t>Les mathématiques sont avant tout un langage, un moyen de communication. Ce sont un moyen, au service d’hypothèses rendant compte ou expliquant la réalité.</a:t>
            </a:r>
          </a:p>
          <a:p>
            <a:pPr algn="just">
              <a:lnSpc>
                <a:spcPct val="150000"/>
              </a:lnSpc>
            </a:pPr>
            <a:r>
              <a:rPr lang="fr-FR" sz="2400" b="1" dirty="0"/>
              <a:t>Quantifier</a:t>
            </a:r>
            <a:r>
              <a:rPr lang="fr-FR" sz="2400" dirty="0"/>
              <a:t>, c’est énumérer, dénombrer les objets a décrire ou a étudier, relever la fréquence d’un phénomène ,</a:t>
            </a:r>
          </a:p>
          <a:p>
            <a:pPr algn="just">
              <a:lnSpc>
                <a:spcPct val="150000"/>
              </a:lnSpc>
            </a:pPr>
            <a:r>
              <a:rPr lang="fr-FR" sz="2400" b="1" dirty="0"/>
              <a:t>Quantifier, </a:t>
            </a:r>
            <a:r>
              <a:rPr lang="fr-FR" sz="2400" dirty="0"/>
              <a:t>c’est aussi mesurer. C’est le classement des éléments dans un certain ordre, par rapport a un critère de plus ou de moins (ex : + ou – autoritaire, + ou – de</a:t>
            </a:r>
          </a:p>
        </p:txBody>
      </p:sp>
    </p:spTree>
    <p:extLst>
      <p:ext uri="{BB962C8B-B14F-4D97-AF65-F5344CB8AC3E}">
        <p14:creationId xmlns:p14="http://schemas.microsoft.com/office/powerpoint/2010/main" val="4168252171"/>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5A4136-0DCA-43B7-BD6D-0A636BB3ADA8}"/>
              </a:ext>
            </a:extLst>
          </p:cNvPr>
          <p:cNvSpPr>
            <a:spLocks noGrp="1"/>
          </p:cNvSpPr>
          <p:nvPr>
            <p:ph idx="1"/>
          </p:nvPr>
        </p:nvSpPr>
        <p:spPr>
          <a:xfrm>
            <a:off x="990868" y="1269732"/>
            <a:ext cx="10690270" cy="5040916"/>
          </a:xfrm>
        </p:spPr>
        <p:txBody>
          <a:bodyPr/>
          <a:lstStyle/>
          <a:p>
            <a:pPr algn="just">
              <a:lnSpc>
                <a:spcPct val="150000"/>
              </a:lnSpc>
            </a:pPr>
            <a:r>
              <a:rPr lang="fr-FR" sz="2400" b="1" dirty="0">
                <a:solidFill>
                  <a:srgbClr val="FF0000"/>
                </a:solidFill>
              </a:rPr>
              <a:t>La sensibilité</a:t>
            </a:r>
          </a:p>
          <a:p>
            <a:pPr algn="just">
              <a:lnSpc>
                <a:spcPct val="150000"/>
              </a:lnSpc>
            </a:pPr>
            <a:r>
              <a:rPr lang="fr-FR" sz="2400" dirty="0"/>
              <a:t>La sensibilité réside dans </a:t>
            </a:r>
            <a:r>
              <a:rPr lang="fr-FR" sz="2400" dirty="0">
                <a:solidFill>
                  <a:srgbClr val="FF0000"/>
                </a:solidFill>
              </a:rPr>
              <a:t>l’aptitude d’un instrument </a:t>
            </a:r>
            <a:r>
              <a:rPr lang="fr-FR" sz="2400" dirty="0"/>
              <a:t>de mesure a </a:t>
            </a:r>
            <a:r>
              <a:rPr lang="fr-FR" sz="2400" dirty="0">
                <a:solidFill>
                  <a:srgbClr val="FF0000"/>
                </a:solidFill>
              </a:rPr>
              <a:t>différencier</a:t>
            </a:r>
            <a:r>
              <a:rPr lang="fr-FR" sz="2400" dirty="0"/>
              <a:t> deux objets avec une finesse requise pour répondre a l’objectif poursuivi par l’expérimentateur. </a:t>
            </a:r>
          </a:p>
          <a:p>
            <a:pPr algn="just">
              <a:lnSpc>
                <a:spcPct val="150000"/>
              </a:lnSpc>
            </a:pPr>
            <a:r>
              <a:rPr lang="fr-FR" sz="2400" dirty="0"/>
              <a:t>Elle dépend de </a:t>
            </a:r>
            <a:r>
              <a:rPr lang="fr-FR" sz="2400" dirty="0">
                <a:solidFill>
                  <a:srgbClr val="FF0000"/>
                </a:solidFill>
              </a:rPr>
              <a:t>la capacite </a:t>
            </a:r>
            <a:r>
              <a:rPr lang="fr-FR" sz="2400" dirty="0"/>
              <a:t>de l’instrument a noter des </a:t>
            </a:r>
            <a:r>
              <a:rPr lang="fr-FR" sz="2400" dirty="0">
                <a:solidFill>
                  <a:srgbClr val="FF0000"/>
                </a:solidFill>
              </a:rPr>
              <a:t>variations</a:t>
            </a:r>
            <a:r>
              <a:rPr lang="fr-FR" sz="2400" dirty="0"/>
              <a:t> entre des états différents.</a:t>
            </a:r>
          </a:p>
        </p:txBody>
      </p:sp>
    </p:spTree>
    <p:extLst>
      <p:ext uri="{BB962C8B-B14F-4D97-AF65-F5344CB8AC3E}">
        <p14:creationId xmlns:p14="http://schemas.microsoft.com/office/powerpoint/2010/main" val="25459224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D434E31-C92D-4373-8BBF-E0722B2EF392}"/>
              </a:ext>
            </a:extLst>
          </p:cNvPr>
          <p:cNvSpPr>
            <a:spLocks noGrp="1"/>
          </p:cNvSpPr>
          <p:nvPr>
            <p:ph idx="1"/>
          </p:nvPr>
        </p:nvSpPr>
        <p:spPr>
          <a:xfrm>
            <a:off x="1638299" y="1540189"/>
            <a:ext cx="9965565" cy="4809096"/>
          </a:xfrm>
        </p:spPr>
        <p:txBody>
          <a:bodyPr/>
          <a:lstStyle/>
          <a:p>
            <a:pPr algn="just">
              <a:lnSpc>
                <a:spcPct val="150000"/>
              </a:lnSpc>
            </a:pPr>
            <a:r>
              <a:rPr lang="fr-FR" sz="2400" dirty="0"/>
              <a:t>Ainsi, elle teste le pouvoir discriminant de l’instrument de mesure, c'est-a-dire sa capacite de trouver de résultats qui différencient entre les sujets de manière pertinente. </a:t>
            </a:r>
          </a:p>
          <a:p>
            <a:pPr algn="just">
              <a:lnSpc>
                <a:spcPct val="150000"/>
              </a:lnSpc>
            </a:pPr>
            <a:r>
              <a:rPr lang="fr-FR" sz="2400" dirty="0"/>
              <a:t>Pour tester, on observe la distribution des résultats et on analyse des indicateurs de dispersion. </a:t>
            </a:r>
          </a:p>
          <a:p>
            <a:pPr algn="just">
              <a:lnSpc>
                <a:spcPct val="150000"/>
              </a:lnSpc>
            </a:pPr>
            <a:r>
              <a:rPr lang="fr-FR" sz="2400" dirty="0"/>
              <a:t>On distingue, ainsi, deux types de sensibilité:</a:t>
            </a:r>
          </a:p>
        </p:txBody>
      </p:sp>
    </p:spTree>
    <p:extLst>
      <p:ext uri="{BB962C8B-B14F-4D97-AF65-F5344CB8AC3E}">
        <p14:creationId xmlns:p14="http://schemas.microsoft.com/office/powerpoint/2010/main" val="42694032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A067EA-E57C-44E5-BBE5-169F1B4CDC8F}"/>
              </a:ext>
            </a:extLst>
          </p:cNvPr>
          <p:cNvSpPr>
            <a:spLocks noGrp="1"/>
          </p:cNvSpPr>
          <p:nvPr>
            <p:ph idx="1"/>
          </p:nvPr>
        </p:nvSpPr>
        <p:spPr>
          <a:xfrm>
            <a:off x="1068141" y="1458823"/>
            <a:ext cx="10055717" cy="3940353"/>
          </a:xfrm>
        </p:spPr>
        <p:txBody>
          <a:bodyPr>
            <a:normAutofit/>
          </a:bodyPr>
          <a:lstStyle/>
          <a:p>
            <a:pPr algn="just">
              <a:lnSpc>
                <a:spcPct val="200000"/>
              </a:lnSpc>
            </a:pPr>
            <a:r>
              <a:rPr lang="fr-FR" sz="2400" b="1" dirty="0">
                <a:solidFill>
                  <a:srgbClr val="FF0000"/>
                </a:solidFill>
              </a:rPr>
              <a:t>La sensibilité intra individuelle : </a:t>
            </a:r>
            <a:r>
              <a:rPr lang="fr-FR" sz="2400" dirty="0"/>
              <a:t>c’est la capacite d’un instrument de mesure </a:t>
            </a:r>
            <a:r>
              <a:rPr lang="fr-FR" sz="2400" dirty="0">
                <a:solidFill>
                  <a:srgbClr val="FF0000"/>
                </a:solidFill>
              </a:rPr>
              <a:t>a repérer des différences </a:t>
            </a:r>
            <a:r>
              <a:rPr lang="fr-FR" sz="2400" dirty="0"/>
              <a:t>chez un même individu au cours d’une procédure de mesures répétées.</a:t>
            </a:r>
          </a:p>
          <a:p>
            <a:pPr algn="just">
              <a:lnSpc>
                <a:spcPct val="200000"/>
              </a:lnSpc>
            </a:pPr>
            <a:r>
              <a:rPr lang="fr-FR" sz="2400" b="1" dirty="0">
                <a:solidFill>
                  <a:srgbClr val="FF0000"/>
                </a:solidFill>
              </a:rPr>
              <a:t>La sensibilité interindividuelle : </a:t>
            </a:r>
            <a:r>
              <a:rPr lang="fr-FR" sz="2400" dirty="0"/>
              <a:t>elle désigne la </a:t>
            </a:r>
            <a:r>
              <a:rPr lang="fr-FR" sz="2400" dirty="0">
                <a:solidFill>
                  <a:srgbClr val="FF0000"/>
                </a:solidFill>
              </a:rPr>
              <a:t>capacite</a:t>
            </a:r>
            <a:r>
              <a:rPr lang="fr-FR" sz="2400" dirty="0"/>
              <a:t> d’un instrument de mesure a </a:t>
            </a:r>
            <a:r>
              <a:rPr lang="fr-FR" sz="2400" dirty="0">
                <a:solidFill>
                  <a:srgbClr val="FF0000"/>
                </a:solidFill>
              </a:rPr>
              <a:t>discriminer des individus différents</a:t>
            </a:r>
            <a:r>
              <a:rPr lang="fr-FR" sz="2400" dirty="0"/>
              <a:t>.</a:t>
            </a:r>
          </a:p>
        </p:txBody>
      </p:sp>
    </p:spTree>
    <p:extLst>
      <p:ext uri="{BB962C8B-B14F-4D97-AF65-F5344CB8AC3E}">
        <p14:creationId xmlns:p14="http://schemas.microsoft.com/office/powerpoint/2010/main" val="307229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D025C4A-381B-4223-A434-152C6E015BA6}"/>
              </a:ext>
            </a:extLst>
          </p:cNvPr>
          <p:cNvSpPr>
            <a:spLocks noGrp="1"/>
          </p:cNvSpPr>
          <p:nvPr>
            <p:ph idx="1"/>
          </p:nvPr>
        </p:nvSpPr>
        <p:spPr>
          <a:xfrm>
            <a:off x="1164733" y="1484580"/>
            <a:ext cx="9862534" cy="4555611"/>
          </a:xfrm>
        </p:spPr>
        <p:txBody>
          <a:bodyPr>
            <a:normAutofit lnSpcReduction="10000"/>
          </a:bodyPr>
          <a:lstStyle/>
          <a:p>
            <a:pPr algn="just">
              <a:lnSpc>
                <a:spcPct val="200000"/>
              </a:lnSpc>
            </a:pPr>
            <a:r>
              <a:rPr lang="fr-FR" sz="2400" dirty="0"/>
              <a:t>La validité est le critère le plus important lors de la sélection d’un test psychologique. </a:t>
            </a:r>
          </a:p>
          <a:p>
            <a:pPr algn="just">
              <a:lnSpc>
                <a:spcPct val="200000"/>
              </a:lnSpc>
            </a:pPr>
            <a:r>
              <a:rPr lang="fr-FR" sz="2400" dirty="0"/>
              <a:t>Elle fait référence aux paramètres évalués par un instrument de mesure et a l’exactitude avec laquelle cet instrument évalue ces paramètres.</a:t>
            </a:r>
          </a:p>
          <a:p>
            <a:pPr algn="just">
              <a:lnSpc>
                <a:spcPct val="200000"/>
              </a:lnSpc>
            </a:pPr>
            <a:r>
              <a:rPr lang="fr-FR" sz="2400" dirty="0"/>
              <a:t>La validité fournit du sens aux scores du test.</a:t>
            </a:r>
          </a:p>
        </p:txBody>
      </p:sp>
    </p:spTree>
    <p:extLst>
      <p:ext uri="{BB962C8B-B14F-4D97-AF65-F5344CB8AC3E}">
        <p14:creationId xmlns:p14="http://schemas.microsoft.com/office/powerpoint/2010/main" val="2134749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B85CD39-E896-4315-BE33-84C28D8D5FE8}"/>
              </a:ext>
            </a:extLst>
          </p:cNvPr>
          <p:cNvSpPr>
            <a:spLocks noGrp="1"/>
          </p:cNvSpPr>
          <p:nvPr>
            <p:ph idx="1"/>
          </p:nvPr>
        </p:nvSpPr>
        <p:spPr>
          <a:xfrm>
            <a:off x="822380" y="1604582"/>
            <a:ext cx="10547239" cy="4474245"/>
          </a:xfrm>
        </p:spPr>
        <p:txBody>
          <a:bodyPr>
            <a:normAutofit/>
          </a:bodyPr>
          <a:lstStyle/>
          <a:p>
            <a:pPr algn="just">
              <a:lnSpc>
                <a:spcPct val="200000"/>
              </a:lnSpc>
            </a:pPr>
            <a:r>
              <a:rPr lang="fr-FR" sz="2400" dirty="0"/>
              <a:t>Les preuves de la validité indiquent qu’il existe </a:t>
            </a:r>
            <a:r>
              <a:rPr lang="fr-FR" sz="2400" dirty="0">
                <a:solidFill>
                  <a:srgbClr val="FF0000"/>
                </a:solidFill>
              </a:rPr>
              <a:t>un lien entre la performance au test et un critère de performance.</a:t>
            </a:r>
          </a:p>
          <a:p>
            <a:pPr algn="just">
              <a:lnSpc>
                <a:spcPct val="200000"/>
              </a:lnSpc>
            </a:pPr>
            <a:r>
              <a:rPr lang="fr-FR" sz="2400" dirty="0"/>
              <a:t>Elles nous informent sur </a:t>
            </a:r>
            <a:r>
              <a:rPr lang="fr-FR" sz="2400" dirty="0">
                <a:solidFill>
                  <a:srgbClr val="FF0000"/>
                </a:solidFill>
              </a:rPr>
              <a:t>le degré</a:t>
            </a:r>
            <a:r>
              <a:rPr lang="fr-FR" sz="2400" dirty="0"/>
              <a:t>, avec lequel il est possible de </a:t>
            </a:r>
            <a:r>
              <a:rPr lang="fr-FR" sz="2400" dirty="0">
                <a:solidFill>
                  <a:srgbClr val="FF0000"/>
                </a:solidFill>
              </a:rPr>
              <a:t>tirer des conclusions spécifiques</a:t>
            </a:r>
            <a:r>
              <a:rPr lang="fr-FR" sz="2400" dirty="0"/>
              <a:t>, ou </a:t>
            </a:r>
            <a:r>
              <a:rPr lang="fr-FR" sz="2400" dirty="0">
                <a:solidFill>
                  <a:srgbClr val="FF0000"/>
                </a:solidFill>
              </a:rPr>
              <a:t>des prédictions</a:t>
            </a:r>
            <a:r>
              <a:rPr lang="fr-FR" sz="2400" dirty="0"/>
              <a:t>, sur le sujet en fonction de son score au test.</a:t>
            </a:r>
          </a:p>
        </p:txBody>
      </p:sp>
    </p:spTree>
    <p:extLst>
      <p:ext uri="{BB962C8B-B14F-4D97-AF65-F5344CB8AC3E}">
        <p14:creationId xmlns:p14="http://schemas.microsoft.com/office/powerpoint/2010/main" val="19853195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5C9FE3-D6CC-4D70-9C07-38F986D79C5F}"/>
              </a:ext>
            </a:extLst>
          </p:cNvPr>
          <p:cNvSpPr>
            <a:spLocks noGrp="1"/>
          </p:cNvSpPr>
          <p:nvPr>
            <p:ph type="title"/>
          </p:nvPr>
        </p:nvSpPr>
        <p:spPr>
          <a:xfrm>
            <a:off x="1640156" y="611231"/>
            <a:ext cx="8911687" cy="1280890"/>
          </a:xfrm>
        </p:spPr>
        <p:txBody>
          <a:bodyPr/>
          <a:lstStyle/>
          <a:p>
            <a:r>
              <a:rPr lang="fr-FR" dirty="0"/>
              <a:t>Types de validité</a:t>
            </a:r>
          </a:p>
        </p:txBody>
      </p:sp>
      <p:sp>
        <p:nvSpPr>
          <p:cNvPr id="3" name="Espace réservé du contenu 2">
            <a:extLst>
              <a:ext uri="{FF2B5EF4-FFF2-40B4-BE49-F238E27FC236}">
                <a16:creationId xmlns:a16="http://schemas.microsoft.com/office/drawing/2014/main" id="{0ED16E5F-604E-4C0C-9EB0-BD75337D64FC}"/>
              </a:ext>
            </a:extLst>
          </p:cNvPr>
          <p:cNvSpPr>
            <a:spLocks noGrp="1"/>
          </p:cNvSpPr>
          <p:nvPr>
            <p:ph idx="1"/>
          </p:nvPr>
        </p:nvSpPr>
        <p:spPr>
          <a:xfrm>
            <a:off x="1636443" y="1892120"/>
            <a:ext cx="10070454" cy="4856410"/>
          </a:xfrm>
        </p:spPr>
        <p:txBody>
          <a:bodyPr>
            <a:normAutofit/>
          </a:bodyPr>
          <a:lstStyle/>
          <a:p>
            <a:pPr algn="just">
              <a:lnSpc>
                <a:spcPct val="200000"/>
              </a:lnSpc>
            </a:pPr>
            <a:r>
              <a:rPr lang="fr-FR" sz="2400" b="1" dirty="0">
                <a:solidFill>
                  <a:srgbClr val="FF0000"/>
                </a:solidFill>
              </a:rPr>
              <a:t>La validité apparente (face </a:t>
            </a:r>
            <a:r>
              <a:rPr lang="fr-FR" sz="2400" b="1" dirty="0" err="1">
                <a:solidFill>
                  <a:srgbClr val="FF0000"/>
                </a:solidFill>
              </a:rPr>
              <a:t>validity</a:t>
            </a:r>
            <a:r>
              <a:rPr lang="fr-FR" sz="2400" b="1" dirty="0">
                <a:solidFill>
                  <a:srgbClr val="FF0000"/>
                </a:solidFill>
              </a:rPr>
              <a:t>) : </a:t>
            </a:r>
            <a:r>
              <a:rPr lang="fr-FR" sz="2400" dirty="0"/>
              <a:t>elle concerne </a:t>
            </a:r>
            <a:r>
              <a:rPr lang="fr-FR" sz="2400" dirty="0">
                <a:solidFill>
                  <a:srgbClr val="FF0000"/>
                </a:solidFill>
              </a:rPr>
              <a:t>l’acceptabilité de l’instrument </a:t>
            </a:r>
            <a:r>
              <a:rPr lang="fr-FR" sz="2400" dirty="0"/>
              <a:t>d’évaluation par le sujet mis a l’expérimentation. </a:t>
            </a:r>
          </a:p>
          <a:p>
            <a:pPr algn="just">
              <a:lnSpc>
                <a:spcPct val="200000"/>
              </a:lnSpc>
            </a:pPr>
            <a:r>
              <a:rPr lang="fr-FR" sz="2400" dirty="0"/>
              <a:t>Un test de mesure a une bonne validité apparente si son contenu </a:t>
            </a:r>
            <a:r>
              <a:rPr lang="fr-FR" sz="2400" dirty="0">
                <a:solidFill>
                  <a:srgbClr val="FF0000"/>
                </a:solidFill>
              </a:rPr>
              <a:t>semble mesurer </a:t>
            </a:r>
            <a:r>
              <a:rPr lang="fr-FR" sz="2400" dirty="0"/>
              <a:t>ce qu’il </a:t>
            </a:r>
            <a:r>
              <a:rPr lang="fr-FR" sz="2400" dirty="0">
                <a:solidFill>
                  <a:srgbClr val="FF0000"/>
                </a:solidFill>
              </a:rPr>
              <a:t>affirme de mesurer </a:t>
            </a:r>
            <a:r>
              <a:rPr lang="fr-FR" sz="2400" dirty="0"/>
              <a:t>chez une population donnée.</a:t>
            </a:r>
          </a:p>
        </p:txBody>
      </p:sp>
    </p:spTree>
    <p:extLst>
      <p:ext uri="{BB962C8B-B14F-4D97-AF65-F5344CB8AC3E}">
        <p14:creationId xmlns:p14="http://schemas.microsoft.com/office/powerpoint/2010/main" val="18292916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0CAC4A-9127-439D-AC38-1D57A76E72E6}"/>
              </a:ext>
            </a:extLst>
          </p:cNvPr>
          <p:cNvSpPr>
            <a:spLocks noGrp="1"/>
          </p:cNvSpPr>
          <p:nvPr>
            <p:ph idx="1"/>
          </p:nvPr>
        </p:nvSpPr>
        <p:spPr>
          <a:xfrm>
            <a:off x="1017989" y="1540188"/>
            <a:ext cx="10418449" cy="4538639"/>
          </a:xfrm>
        </p:spPr>
        <p:txBody>
          <a:bodyPr/>
          <a:lstStyle/>
          <a:p>
            <a:pPr algn="just">
              <a:lnSpc>
                <a:spcPct val="200000"/>
              </a:lnSpc>
            </a:pPr>
            <a:r>
              <a:rPr lang="fr-FR" sz="2400" dirty="0"/>
              <a:t>Il est recommande de choisir un test qui présente une </a:t>
            </a:r>
            <a:r>
              <a:rPr lang="fr-FR" sz="2400" dirty="0">
                <a:solidFill>
                  <a:srgbClr val="FF0000"/>
                </a:solidFill>
              </a:rPr>
              <a:t>bonne relation avec les sujets testes</a:t>
            </a:r>
            <a:r>
              <a:rPr lang="fr-FR" sz="2400" dirty="0"/>
              <a:t>. </a:t>
            </a:r>
          </a:p>
          <a:p>
            <a:pPr algn="just">
              <a:lnSpc>
                <a:spcPct val="200000"/>
              </a:lnSpc>
            </a:pPr>
            <a:r>
              <a:rPr lang="fr-FR" sz="2400" i="1" dirty="0"/>
              <a:t>Un instrument de mesure qui semble absurde et mal conçu sera certainement mal accepte ou même refuse par les sujets, même s’il dispose de qualités robustes.</a:t>
            </a:r>
          </a:p>
        </p:txBody>
      </p:sp>
    </p:spTree>
    <p:extLst>
      <p:ext uri="{BB962C8B-B14F-4D97-AF65-F5344CB8AC3E}">
        <p14:creationId xmlns:p14="http://schemas.microsoft.com/office/powerpoint/2010/main" val="3270940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3D25D6-EFCB-4BA6-8958-15B7EF4216F3}"/>
              </a:ext>
            </a:extLst>
          </p:cNvPr>
          <p:cNvSpPr>
            <a:spLocks noGrp="1"/>
          </p:cNvSpPr>
          <p:nvPr>
            <p:ph idx="1"/>
          </p:nvPr>
        </p:nvSpPr>
        <p:spPr>
          <a:xfrm>
            <a:off x="1108141" y="1540189"/>
            <a:ext cx="10521481" cy="4873490"/>
          </a:xfrm>
        </p:spPr>
        <p:txBody>
          <a:bodyPr>
            <a:normAutofit/>
          </a:bodyPr>
          <a:lstStyle/>
          <a:p>
            <a:pPr algn="just">
              <a:lnSpc>
                <a:spcPct val="150000"/>
              </a:lnSpc>
            </a:pPr>
            <a:r>
              <a:rPr lang="fr-FR" sz="2400" b="1" dirty="0">
                <a:solidFill>
                  <a:srgbClr val="FF0000"/>
                </a:solidFill>
              </a:rPr>
              <a:t>La validité du contenu : </a:t>
            </a:r>
            <a:r>
              <a:rPr lang="fr-FR" sz="2400" dirty="0"/>
              <a:t>elle désigne l’aptitude d’un instrument a </a:t>
            </a:r>
            <a:r>
              <a:rPr lang="fr-FR" sz="2400" dirty="0">
                <a:solidFill>
                  <a:srgbClr val="FF0000"/>
                </a:solidFill>
              </a:rPr>
              <a:t>mesurer ce qu’il est cense mesurer </a:t>
            </a:r>
            <a:r>
              <a:rPr lang="fr-FR" sz="2400" dirty="0"/>
              <a:t>en liaison avec la </a:t>
            </a:r>
            <a:r>
              <a:rPr lang="fr-FR" sz="2400" dirty="0">
                <a:solidFill>
                  <a:srgbClr val="FF0000"/>
                </a:solidFill>
              </a:rPr>
              <a:t>pertinence de son contenu</a:t>
            </a:r>
            <a:r>
              <a:rPr lang="fr-FR" sz="2400" dirty="0"/>
              <a:t> théorique juge par des experts du domaine.</a:t>
            </a:r>
          </a:p>
          <a:p>
            <a:pPr algn="just">
              <a:lnSpc>
                <a:spcPct val="150000"/>
              </a:lnSpc>
            </a:pPr>
            <a:r>
              <a:rPr lang="fr-FR" sz="2400" dirty="0"/>
              <a:t>Les jugements sur la validité du contenu sont considères comme des preuves de sa </a:t>
            </a:r>
            <a:r>
              <a:rPr lang="fr-FR" sz="2400" b="1" dirty="0">
                <a:solidFill>
                  <a:srgbClr val="FF0000"/>
                </a:solidFill>
              </a:rPr>
              <a:t>robustesse</a:t>
            </a:r>
            <a:r>
              <a:rPr lang="fr-FR" sz="2400" dirty="0"/>
              <a:t>. </a:t>
            </a:r>
          </a:p>
          <a:p>
            <a:pPr algn="just">
              <a:lnSpc>
                <a:spcPct val="150000"/>
              </a:lnSpc>
            </a:pPr>
            <a:r>
              <a:rPr lang="fr-FR" sz="2400" dirty="0"/>
              <a:t>La validité du contenu est étudiée de manière a vérifier si le contenu du test représente bien </a:t>
            </a:r>
            <a:r>
              <a:rPr lang="fr-FR" sz="2400" b="1" dirty="0">
                <a:solidFill>
                  <a:srgbClr val="FF0000"/>
                </a:solidFill>
              </a:rPr>
              <a:t>le construit théorique </a:t>
            </a:r>
            <a:r>
              <a:rPr lang="fr-FR" sz="2400" dirty="0"/>
              <a:t>que l’on veut mesurer.</a:t>
            </a:r>
          </a:p>
        </p:txBody>
      </p:sp>
    </p:spTree>
    <p:extLst>
      <p:ext uri="{BB962C8B-B14F-4D97-AF65-F5344CB8AC3E}">
        <p14:creationId xmlns:p14="http://schemas.microsoft.com/office/powerpoint/2010/main" val="13306951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FB51551-6937-4767-876F-92A88894E0A8}"/>
              </a:ext>
            </a:extLst>
          </p:cNvPr>
          <p:cNvSpPr>
            <a:spLocks noGrp="1"/>
          </p:cNvSpPr>
          <p:nvPr>
            <p:ph idx="1"/>
          </p:nvPr>
        </p:nvSpPr>
        <p:spPr>
          <a:xfrm>
            <a:off x="889313" y="1642638"/>
            <a:ext cx="10778946" cy="3843762"/>
          </a:xfrm>
        </p:spPr>
        <p:txBody>
          <a:bodyPr/>
          <a:lstStyle/>
          <a:p>
            <a:pPr algn="just">
              <a:lnSpc>
                <a:spcPct val="150000"/>
              </a:lnSpc>
            </a:pPr>
            <a:r>
              <a:rPr lang="fr-FR" sz="2400" b="1" dirty="0">
                <a:solidFill>
                  <a:srgbClr val="FF0000"/>
                </a:solidFill>
              </a:rPr>
              <a:t>La validité du construit : </a:t>
            </a:r>
            <a:r>
              <a:rPr lang="fr-FR" sz="2400" dirty="0"/>
              <a:t>cette validité s’élabore graduellement, au fur et a mesure que l’on accumule les informations convergentes sur les propriétés de l’instrument.</a:t>
            </a:r>
          </a:p>
          <a:p>
            <a:pPr algn="just">
              <a:lnSpc>
                <a:spcPct val="150000"/>
              </a:lnSpc>
            </a:pPr>
            <a:r>
              <a:rPr lang="fr-FR" sz="2400" dirty="0"/>
              <a:t>Elle repose, donc, sur </a:t>
            </a:r>
            <a:r>
              <a:rPr lang="fr-FR" sz="2400" dirty="0">
                <a:solidFill>
                  <a:srgbClr val="FF0000"/>
                </a:solidFill>
              </a:rPr>
              <a:t>la configuration de l’ensemble des résultats</a:t>
            </a:r>
            <a:r>
              <a:rPr lang="fr-FR" sz="2400" dirty="0"/>
              <a:t> et des </a:t>
            </a:r>
            <a:r>
              <a:rPr lang="fr-FR" sz="2400" dirty="0">
                <a:solidFill>
                  <a:srgbClr val="FF0000"/>
                </a:solidFill>
              </a:rPr>
              <a:t>informations</a:t>
            </a:r>
            <a:r>
              <a:rPr lang="fr-FR" sz="2400" dirty="0"/>
              <a:t> obtenus en utilisant l’instrument de mesure.</a:t>
            </a:r>
          </a:p>
        </p:txBody>
      </p:sp>
    </p:spTree>
    <p:extLst>
      <p:ext uri="{BB962C8B-B14F-4D97-AF65-F5344CB8AC3E}">
        <p14:creationId xmlns:p14="http://schemas.microsoft.com/office/powerpoint/2010/main" val="1929516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46F18D0-327A-4A21-A4E5-7C152B62C431}"/>
              </a:ext>
            </a:extLst>
          </p:cNvPr>
          <p:cNvSpPr>
            <a:spLocks noGrp="1"/>
          </p:cNvSpPr>
          <p:nvPr>
            <p:ph idx="1"/>
          </p:nvPr>
        </p:nvSpPr>
        <p:spPr>
          <a:xfrm>
            <a:off x="971550" y="1425262"/>
            <a:ext cx="10248900" cy="4769476"/>
          </a:xfrm>
        </p:spPr>
        <p:txBody>
          <a:bodyPr>
            <a:normAutofit/>
          </a:bodyPr>
          <a:lstStyle/>
          <a:p>
            <a:pPr algn="just">
              <a:lnSpc>
                <a:spcPct val="150000"/>
              </a:lnSpc>
            </a:pPr>
            <a:r>
              <a:rPr lang="fr-FR" sz="2400" dirty="0"/>
              <a:t>La validité du construit renvoie a ce que nous savons et a ce que nous comprenons de la signification au score fourni par un instrument de mesure. </a:t>
            </a:r>
          </a:p>
          <a:p>
            <a:pPr algn="just">
              <a:lnSpc>
                <a:spcPct val="150000"/>
              </a:lnSpc>
            </a:pPr>
            <a:r>
              <a:rPr lang="fr-FR" sz="2400" dirty="0"/>
              <a:t>Cette connaissance peut s’élaborer:</a:t>
            </a:r>
          </a:p>
          <a:p>
            <a:pPr algn="just">
              <a:lnSpc>
                <a:spcPct val="150000"/>
              </a:lnSpc>
              <a:buFont typeface="Wingdings" panose="05000000000000000000" pitchFamily="2" charset="2"/>
              <a:buChar char="ü"/>
            </a:pPr>
            <a:r>
              <a:rPr lang="fr-FR" sz="2400" dirty="0">
                <a:solidFill>
                  <a:srgbClr val="FF0000"/>
                </a:solidFill>
              </a:rPr>
              <a:t>de manière inductive </a:t>
            </a:r>
            <a:r>
              <a:rPr lang="fr-FR" sz="2400" dirty="0"/>
              <a:t>(on part des scores fournis par le test et on essaie ensuite de faire des inférences sur le trait mesure en examinant leurs relations avec d'autres variables).</a:t>
            </a:r>
          </a:p>
        </p:txBody>
      </p:sp>
    </p:spTree>
    <p:extLst>
      <p:ext uri="{BB962C8B-B14F-4D97-AF65-F5344CB8AC3E}">
        <p14:creationId xmlns:p14="http://schemas.microsoft.com/office/powerpoint/2010/main" val="407656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1DCF927-FDB1-45BE-AA1B-A819808B7CD1}"/>
              </a:ext>
            </a:extLst>
          </p:cNvPr>
          <p:cNvSpPr>
            <a:spLocks noGrp="1"/>
          </p:cNvSpPr>
          <p:nvPr>
            <p:ph idx="1"/>
          </p:nvPr>
        </p:nvSpPr>
        <p:spPr>
          <a:xfrm>
            <a:off x="1123145" y="1449946"/>
            <a:ext cx="10339052" cy="3958107"/>
          </a:xfrm>
        </p:spPr>
        <p:txBody>
          <a:bodyPr/>
          <a:lstStyle/>
          <a:p>
            <a:pPr algn="just">
              <a:lnSpc>
                <a:spcPct val="150000"/>
              </a:lnSpc>
            </a:pPr>
            <a:r>
              <a:rPr lang="fr-FR" sz="2400" b="1" dirty="0"/>
              <a:t>Méthode clinique : </a:t>
            </a:r>
            <a:r>
              <a:rPr lang="fr-FR" sz="2400" dirty="0"/>
              <a:t>Son objet est l’étude approfondie de cas individuels, c'est-a-dire des déterminants héréditaires, biographiques, génétiques de la conduite du sujet observe. Tout en demeurant scientifique, elle poursuit un but pratique : elle doit émettre un jugement ou un diagnostic, suivi le plus souvent d’une prescription thérapeutique afin de guérir ou d’aider le sujet a vivre.</a:t>
            </a:r>
          </a:p>
        </p:txBody>
      </p:sp>
    </p:spTree>
    <p:extLst>
      <p:ext uri="{BB962C8B-B14F-4D97-AF65-F5344CB8AC3E}">
        <p14:creationId xmlns:p14="http://schemas.microsoft.com/office/powerpoint/2010/main" val="26736837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534805-7B3A-4734-979B-F4157F818378}"/>
              </a:ext>
            </a:extLst>
          </p:cNvPr>
          <p:cNvSpPr>
            <a:spLocks noGrp="1"/>
          </p:cNvSpPr>
          <p:nvPr>
            <p:ph idx="1"/>
          </p:nvPr>
        </p:nvSpPr>
        <p:spPr>
          <a:xfrm>
            <a:off x="1196930" y="1880897"/>
            <a:ext cx="9798139" cy="3096206"/>
          </a:xfrm>
        </p:spPr>
        <p:txBody>
          <a:bodyPr/>
          <a:lstStyle/>
          <a:p>
            <a:pPr algn="just">
              <a:lnSpc>
                <a:spcPct val="200000"/>
              </a:lnSpc>
            </a:pPr>
            <a:r>
              <a:rPr lang="fr-FR" sz="2400" dirty="0"/>
              <a:t>De manière déductive, on se base sur un construit théorique qui a aide a déterminer le contenu du test et qui génère des hypothèses concernant les variables avec lesquelles le test devrait ou non être corrèle.</a:t>
            </a:r>
          </a:p>
        </p:txBody>
      </p:sp>
    </p:spTree>
    <p:extLst>
      <p:ext uri="{BB962C8B-B14F-4D97-AF65-F5344CB8AC3E}">
        <p14:creationId xmlns:p14="http://schemas.microsoft.com/office/powerpoint/2010/main" val="28053416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EB3259-C7D2-4F92-9282-1BE18FF3374A}"/>
              </a:ext>
            </a:extLst>
          </p:cNvPr>
          <p:cNvSpPr>
            <a:spLocks noGrp="1"/>
          </p:cNvSpPr>
          <p:nvPr>
            <p:ph idx="1"/>
          </p:nvPr>
        </p:nvSpPr>
        <p:spPr>
          <a:xfrm>
            <a:off x="1113217" y="1076551"/>
            <a:ext cx="10361859" cy="5092430"/>
          </a:xfrm>
        </p:spPr>
        <p:txBody>
          <a:bodyPr>
            <a:normAutofit lnSpcReduction="10000"/>
          </a:bodyPr>
          <a:lstStyle/>
          <a:p>
            <a:pPr algn="just">
              <a:lnSpc>
                <a:spcPct val="200000"/>
              </a:lnSpc>
            </a:pPr>
            <a:r>
              <a:rPr lang="fr-FR" sz="2400" b="1" dirty="0">
                <a:solidFill>
                  <a:srgbClr val="FF0000"/>
                </a:solidFill>
              </a:rPr>
              <a:t>La validité empirique ou de critère : </a:t>
            </a:r>
            <a:r>
              <a:rPr lang="fr-FR" sz="2400" dirty="0"/>
              <a:t>La validité de critère désigne </a:t>
            </a:r>
            <a:r>
              <a:rPr lang="fr-FR" sz="2400" dirty="0">
                <a:solidFill>
                  <a:srgbClr val="FF0000"/>
                </a:solidFill>
              </a:rPr>
              <a:t>une relation forte entre un test et un critère </a:t>
            </a:r>
            <a:r>
              <a:rPr lang="fr-FR" sz="2400" dirty="0"/>
              <a:t>(ou variable). Ici, l’objectif n’est plus de savoir quel trait sous-jacent est mesure par le test, mais de savoir, si le test est un prédicateur correct du critère. </a:t>
            </a:r>
          </a:p>
          <a:p>
            <a:pPr algn="just">
              <a:lnSpc>
                <a:spcPct val="200000"/>
              </a:lnSpc>
            </a:pPr>
            <a:r>
              <a:rPr lang="fr-FR" sz="2400" dirty="0"/>
              <a:t>L’un des domaines ou cette validité est évidente est </a:t>
            </a:r>
            <a:r>
              <a:rPr lang="fr-FR" sz="2400" dirty="0">
                <a:solidFill>
                  <a:srgbClr val="FF0000"/>
                </a:solidFill>
              </a:rPr>
              <a:t>le domaine de recrutement.</a:t>
            </a:r>
          </a:p>
        </p:txBody>
      </p:sp>
    </p:spTree>
    <p:extLst>
      <p:ext uri="{BB962C8B-B14F-4D97-AF65-F5344CB8AC3E}">
        <p14:creationId xmlns:p14="http://schemas.microsoft.com/office/powerpoint/2010/main" val="32201473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7C63E1-613E-41B5-809E-4513C85EC2C5}"/>
              </a:ext>
            </a:extLst>
          </p:cNvPr>
          <p:cNvSpPr>
            <a:spLocks noGrp="1"/>
          </p:cNvSpPr>
          <p:nvPr>
            <p:ph idx="1"/>
          </p:nvPr>
        </p:nvSpPr>
        <p:spPr>
          <a:xfrm>
            <a:off x="1119657" y="1088846"/>
            <a:ext cx="9952686" cy="4680307"/>
          </a:xfrm>
        </p:spPr>
        <p:txBody>
          <a:bodyPr>
            <a:normAutofit/>
          </a:bodyPr>
          <a:lstStyle/>
          <a:p>
            <a:pPr algn="just">
              <a:lnSpc>
                <a:spcPct val="200000"/>
              </a:lnSpc>
            </a:pPr>
            <a:r>
              <a:rPr lang="fr-FR" sz="2400" dirty="0"/>
              <a:t>Pour sélectionner des jeunes joueurs, l’entraineur doit savoir si les joueurs ont « la capacite de réussir » Il est possible d’examiner les relations entre ces critères de réussite et les scores des tests (prédicateurs). </a:t>
            </a:r>
          </a:p>
          <a:p>
            <a:pPr algn="just">
              <a:lnSpc>
                <a:spcPct val="200000"/>
              </a:lnSpc>
            </a:pPr>
            <a:r>
              <a:rPr lang="fr-FR" sz="2400" dirty="0"/>
              <a:t>La corrélation entre un test donne et le critère retenu s’appelle </a:t>
            </a:r>
            <a:r>
              <a:rPr lang="fr-FR" sz="2400" dirty="0">
                <a:solidFill>
                  <a:srgbClr val="FF0000"/>
                </a:solidFill>
              </a:rPr>
              <a:t>le coefficient de validité.</a:t>
            </a:r>
          </a:p>
        </p:txBody>
      </p:sp>
    </p:spTree>
    <p:extLst>
      <p:ext uri="{BB962C8B-B14F-4D97-AF65-F5344CB8AC3E}">
        <p14:creationId xmlns:p14="http://schemas.microsoft.com/office/powerpoint/2010/main" val="8929822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E4F5C3-CAE4-4A52-9B56-4ACEE524B789}"/>
              </a:ext>
            </a:extLst>
          </p:cNvPr>
          <p:cNvSpPr>
            <a:spLocks noGrp="1"/>
          </p:cNvSpPr>
          <p:nvPr>
            <p:ph idx="1"/>
          </p:nvPr>
        </p:nvSpPr>
        <p:spPr>
          <a:xfrm>
            <a:off x="861017" y="1424279"/>
            <a:ext cx="10469965" cy="4873490"/>
          </a:xfrm>
        </p:spPr>
        <p:txBody>
          <a:bodyPr>
            <a:normAutofit/>
          </a:bodyPr>
          <a:lstStyle/>
          <a:p>
            <a:pPr algn="just">
              <a:lnSpc>
                <a:spcPct val="200000"/>
              </a:lnSpc>
            </a:pPr>
            <a:r>
              <a:rPr lang="fr-FR" sz="2400" dirty="0"/>
              <a:t>Un instrument n’a pas donc de validité de critère dans l’absolu, il peut avoir un coefficient de validité très élevé pour une aptitude ou un paramètre donne et faible pour un autre.</a:t>
            </a:r>
          </a:p>
          <a:p>
            <a:pPr algn="just">
              <a:lnSpc>
                <a:spcPct val="200000"/>
              </a:lnSpc>
            </a:pPr>
            <a:r>
              <a:rPr lang="fr-FR" sz="2400" dirty="0"/>
              <a:t>La validité de critère peut se mesurer par deux méthodes : </a:t>
            </a:r>
          </a:p>
          <a:p>
            <a:pPr marL="0" indent="0" algn="just">
              <a:lnSpc>
                <a:spcPct val="200000"/>
              </a:lnSpc>
              <a:buNone/>
            </a:pPr>
            <a:r>
              <a:rPr lang="fr-FR" sz="2400" dirty="0">
                <a:solidFill>
                  <a:srgbClr val="FF0000"/>
                </a:solidFill>
              </a:rPr>
              <a:t>la méthode prédictive ou la méthode concourante.</a:t>
            </a:r>
          </a:p>
        </p:txBody>
      </p:sp>
    </p:spTree>
    <p:extLst>
      <p:ext uri="{BB962C8B-B14F-4D97-AF65-F5344CB8AC3E}">
        <p14:creationId xmlns:p14="http://schemas.microsoft.com/office/powerpoint/2010/main" val="18146038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F90DB3-B626-412A-AED7-A2F70DA83A72}"/>
              </a:ext>
            </a:extLst>
          </p:cNvPr>
          <p:cNvSpPr>
            <a:spLocks noGrp="1"/>
          </p:cNvSpPr>
          <p:nvPr>
            <p:ph idx="1"/>
          </p:nvPr>
        </p:nvSpPr>
        <p:spPr>
          <a:xfrm>
            <a:off x="1121020" y="1425262"/>
            <a:ext cx="10611634" cy="4911144"/>
          </a:xfrm>
        </p:spPr>
        <p:txBody>
          <a:bodyPr>
            <a:normAutofit/>
          </a:bodyPr>
          <a:lstStyle/>
          <a:p>
            <a:pPr algn="just">
              <a:lnSpc>
                <a:spcPct val="200000"/>
              </a:lnSpc>
            </a:pPr>
            <a:r>
              <a:rPr lang="fr-FR" sz="2400" b="1" dirty="0">
                <a:solidFill>
                  <a:srgbClr val="FF0000"/>
                </a:solidFill>
              </a:rPr>
              <a:t>La validité prédictive : </a:t>
            </a:r>
            <a:r>
              <a:rPr lang="fr-FR" sz="2400" dirty="0"/>
              <a:t>reflète la capacite d’un instrument a </a:t>
            </a:r>
            <a:r>
              <a:rPr lang="fr-FR" sz="2400" dirty="0">
                <a:solidFill>
                  <a:srgbClr val="FF0000"/>
                </a:solidFill>
              </a:rPr>
              <a:t>prédire des critères pertinents</a:t>
            </a:r>
            <a:r>
              <a:rPr lang="fr-FR" sz="2400" dirty="0"/>
              <a:t> en utilisant des scores a un test. </a:t>
            </a:r>
          </a:p>
          <a:p>
            <a:pPr algn="just">
              <a:lnSpc>
                <a:spcPct val="200000"/>
              </a:lnSpc>
            </a:pPr>
            <a:r>
              <a:rPr lang="fr-FR" sz="2400" dirty="0"/>
              <a:t>La prédiction en sciences des sports n'est pas facile, un grand nombre de facteurs différents peuvent intervenir dans la détermination de la performance sportive.</a:t>
            </a:r>
          </a:p>
        </p:txBody>
      </p:sp>
    </p:spTree>
    <p:extLst>
      <p:ext uri="{BB962C8B-B14F-4D97-AF65-F5344CB8AC3E}">
        <p14:creationId xmlns:p14="http://schemas.microsoft.com/office/powerpoint/2010/main" val="4028143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60FEF7-1035-416C-AED6-302D4F04AA55}"/>
              </a:ext>
            </a:extLst>
          </p:cNvPr>
          <p:cNvSpPr>
            <a:spLocks noGrp="1"/>
          </p:cNvSpPr>
          <p:nvPr>
            <p:ph idx="1"/>
          </p:nvPr>
        </p:nvSpPr>
        <p:spPr>
          <a:xfrm>
            <a:off x="1638300" y="1540188"/>
            <a:ext cx="10042838" cy="4770459"/>
          </a:xfrm>
        </p:spPr>
        <p:txBody>
          <a:bodyPr>
            <a:normAutofit/>
          </a:bodyPr>
          <a:lstStyle/>
          <a:p>
            <a:pPr algn="just">
              <a:lnSpc>
                <a:spcPct val="150000"/>
              </a:lnSpc>
            </a:pPr>
            <a:r>
              <a:rPr lang="fr-FR" sz="2400" b="1" dirty="0">
                <a:solidFill>
                  <a:srgbClr val="FF0000"/>
                </a:solidFill>
              </a:rPr>
              <a:t>La validité concourante : </a:t>
            </a:r>
            <a:r>
              <a:rPr lang="fr-FR" sz="2400" dirty="0"/>
              <a:t>se manifeste a travers les corrélations de l’instrument de mesures avec d’autres tests qui mesurent les mêmes paramètres. </a:t>
            </a:r>
          </a:p>
          <a:p>
            <a:pPr algn="just">
              <a:lnSpc>
                <a:spcPct val="150000"/>
              </a:lnSpc>
            </a:pPr>
            <a:r>
              <a:rPr lang="fr-FR" sz="2400" dirty="0"/>
              <a:t>La validité concourante peut également contribuer a la </a:t>
            </a:r>
            <a:r>
              <a:rPr lang="fr-FR" sz="2400" dirty="0">
                <a:solidFill>
                  <a:srgbClr val="FF0000"/>
                </a:solidFill>
              </a:rPr>
              <a:t>validation du construit </a:t>
            </a:r>
            <a:r>
              <a:rPr lang="fr-FR" sz="2400" dirty="0"/>
              <a:t>: savoir avec quoi un test est corrèle peut </a:t>
            </a:r>
            <a:r>
              <a:rPr lang="fr-FR" sz="2400" dirty="0">
                <a:solidFill>
                  <a:srgbClr val="FF0000"/>
                </a:solidFill>
              </a:rPr>
              <a:t>faciliter la connaissance du paramètre </a:t>
            </a:r>
            <a:r>
              <a:rPr lang="fr-FR" sz="2400" dirty="0"/>
              <a:t>que mesure l’instrument.</a:t>
            </a:r>
          </a:p>
        </p:txBody>
      </p:sp>
    </p:spTree>
    <p:extLst>
      <p:ext uri="{BB962C8B-B14F-4D97-AF65-F5344CB8AC3E}">
        <p14:creationId xmlns:p14="http://schemas.microsoft.com/office/powerpoint/2010/main" val="9263159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AB55F26-27A6-46D2-8E30-32BBF3E854FE}"/>
              </a:ext>
            </a:extLst>
          </p:cNvPr>
          <p:cNvSpPr>
            <a:spLocks noGrp="1"/>
          </p:cNvSpPr>
          <p:nvPr>
            <p:ph idx="1"/>
          </p:nvPr>
        </p:nvSpPr>
        <p:spPr>
          <a:xfrm>
            <a:off x="629197" y="1771427"/>
            <a:ext cx="10933606" cy="3315146"/>
          </a:xfrm>
        </p:spPr>
        <p:txBody>
          <a:bodyPr/>
          <a:lstStyle/>
          <a:p>
            <a:pPr algn="just">
              <a:lnSpc>
                <a:spcPct val="150000"/>
              </a:lnSpc>
            </a:pPr>
            <a:r>
              <a:rPr lang="fr-FR" sz="2400" b="1" dirty="0">
                <a:solidFill>
                  <a:srgbClr val="FF0000"/>
                </a:solidFill>
              </a:rPr>
              <a:t>La validité synthétique : </a:t>
            </a:r>
            <a:r>
              <a:rPr lang="fr-FR" sz="2400" dirty="0"/>
              <a:t>alors que la force de corrélation entre les prédicateurs et les critères varie d'un test a l’autre, il a été constate qu’a partir d'un examen attentif des critères, </a:t>
            </a:r>
          </a:p>
          <a:p>
            <a:pPr algn="just">
              <a:lnSpc>
                <a:spcPct val="150000"/>
              </a:lnSpc>
            </a:pPr>
            <a:r>
              <a:rPr lang="fr-FR" sz="2400" dirty="0"/>
              <a:t>on peut estimer correctement quels sont les tests qui permettront et ceux qui ne sont pas aptes pour une bonne prédiction.</a:t>
            </a:r>
          </a:p>
        </p:txBody>
      </p:sp>
    </p:spTree>
    <p:extLst>
      <p:ext uri="{BB962C8B-B14F-4D97-AF65-F5344CB8AC3E}">
        <p14:creationId xmlns:p14="http://schemas.microsoft.com/office/powerpoint/2010/main" val="41394417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91E1D53-2354-4838-A02C-2B3434A1EF3F}"/>
              </a:ext>
            </a:extLst>
          </p:cNvPr>
          <p:cNvSpPr>
            <a:spLocks noGrp="1"/>
          </p:cNvSpPr>
          <p:nvPr>
            <p:ph idx="1"/>
          </p:nvPr>
        </p:nvSpPr>
        <p:spPr>
          <a:xfrm>
            <a:off x="1638300" y="2248436"/>
            <a:ext cx="10042838" cy="2349322"/>
          </a:xfrm>
        </p:spPr>
        <p:txBody>
          <a:bodyPr/>
          <a:lstStyle/>
          <a:p>
            <a:pPr algn="just">
              <a:lnSpc>
                <a:spcPct val="200000"/>
              </a:lnSpc>
            </a:pPr>
            <a:r>
              <a:rPr lang="fr-FR" sz="2400" dirty="0"/>
              <a:t>Une manière de contourner l’obstacle de l’attente des résultats issus de la validité prédictive d'un test, </a:t>
            </a:r>
            <a:r>
              <a:rPr lang="fr-FR" sz="2400" dirty="0">
                <a:solidFill>
                  <a:srgbClr val="FF0000"/>
                </a:solidFill>
              </a:rPr>
              <a:t>on utilise une estimation de la validité synthétique.</a:t>
            </a:r>
          </a:p>
        </p:txBody>
      </p:sp>
    </p:spTree>
    <p:extLst>
      <p:ext uri="{BB962C8B-B14F-4D97-AF65-F5344CB8AC3E}">
        <p14:creationId xmlns:p14="http://schemas.microsoft.com/office/powerpoint/2010/main" val="38384679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85679-F58D-4F80-8D4C-FBC62912AD1E}"/>
              </a:ext>
            </a:extLst>
          </p:cNvPr>
          <p:cNvSpPr>
            <a:spLocks noGrp="1"/>
          </p:cNvSpPr>
          <p:nvPr>
            <p:ph type="title"/>
          </p:nvPr>
        </p:nvSpPr>
        <p:spPr>
          <a:xfrm>
            <a:off x="1640156" y="160471"/>
            <a:ext cx="8911687" cy="689535"/>
          </a:xfrm>
        </p:spPr>
        <p:txBody>
          <a:bodyPr/>
          <a:lstStyle/>
          <a:p>
            <a:r>
              <a:rPr lang="fr-FR" dirty="0"/>
              <a:t>Collecte et traitements des données</a:t>
            </a:r>
          </a:p>
        </p:txBody>
      </p:sp>
      <p:sp>
        <p:nvSpPr>
          <p:cNvPr id="3" name="Espace réservé du contenu 2">
            <a:extLst>
              <a:ext uri="{FF2B5EF4-FFF2-40B4-BE49-F238E27FC236}">
                <a16:creationId xmlns:a16="http://schemas.microsoft.com/office/drawing/2014/main" id="{8789B3BD-7CEC-41DD-913F-3EC4048D257D}"/>
              </a:ext>
            </a:extLst>
          </p:cNvPr>
          <p:cNvSpPr>
            <a:spLocks noGrp="1"/>
          </p:cNvSpPr>
          <p:nvPr>
            <p:ph idx="1"/>
          </p:nvPr>
        </p:nvSpPr>
        <p:spPr>
          <a:xfrm>
            <a:off x="977061" y="1658445"/>
            <a:ext cx="10237878" cy="3541109"/>
          </a:xfrm>
        </p:spPr>
        <p:txBody>
          <a:bodyPr>
            <a:normAutofit/>
          </a:bodyPr>
          <a:lstStyle/>
          <a:p>
            <a:pPr algn="just">
              <a:lnSpc>
                <a:spcPct val="150000"/>
              </a:lnSpc>
              <a:buFont typeface="Wingdings" panose="05000000000000000000" pitchFamily="2" charset="2"/>
              <a:buChar char="q"/>
            </a:pPr>
            <a:r>
              <a:rPr lang="fr-FR" sz="2400" b="1" dirty="0">
                <a:solidFill>
                  <a:srgbClr val="FF0000"/>
                </a:solidFill>
              </a:rPr>
              <a:t>Traitement et analyse des données</a:t>
            </a:r>
          </a:p>
          <a:p>
            <a:pPr algn="just">
              <a:lnSpc>
                <a:spcPct val="150000"/>
              </a:lnSpc>
            </a:pPr>
            <a:r>
              <a:rPr lang="fr-FR" sz="2400" dirty="0">
                <a:solidFill>
                  <a:srgbClr val="FF0000"/>
                </a:solidFill>
              </a:rPr>
              <a:t>Traitement des données</a:t>
            </a:r>
          </a:p>
          <a:p>
            <a:pPr algn="just">
              <a:lnSpc>
                <a:spcPct val="150000"/>
              </a:lnSpc>
              <a:buFont typeface="Wingdings" panose="05000000000000000000" pitchFamily="2" charset="2"/>
              <a:buChar char="ü"/>
            </a:pPr>
            <a:r>
              <a:rPr lang="fr-FR" sz="2400" dirty="0"/>
              <a:t>Trier / dépouiller / nettoyer / regrouper /coder</a:t>
            </a:r>
          </a:p>
          <a:p>
            <a:pPr algn="just">
              <a:lnSpc>
                <a:spcPct val="150000"/>
              </a:lnSpc>
              <a:buFont typeface="Wingdings" panose="05000000000000000000" pitchFamily="2" charset="2"/>
              <a:buChar char="ü"/>
            </a:pPr>
            <a:r>
              <a:rPr lang="fr-FR" sz="2400" dirty="0"/>
              <a:t>Première mise a plat des données récoltées et regroupées =</a:t>
            </a:r>
          </a:p>
          <a:p>
            <a:pPr algn="just">
              <a:lnSpc>
                <a:spcPct val="150000"/>
              </a:lnSpc>
              <a:buFont typeface="Wingdings" panose="05000000000000000000" pitchFamily="2" charset="2"/>
              <a:buChar char="ü"/>
            </a:pPr>
            <a:r>
              <a:rPr lang="fr-FR" sz="2400" dirty="0"/>
              <a:t>phase descriptive: “ voici ce que je vois et j’observe!”.</a:t>
            </a:r>
          </a:p>
        </p:txBody>
      </p:sp>
    </p:spTree>
    <p:extLst>
      <p:ext uri="{BB962C8B-B14F-4D97-AF65-F5344CB8AC3E}">
        <p14:creationId xmlns:p14="http://schemas.microsoft.com/office/powerpoint/2010/main" val="10998860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4328D5-F1BD-4E83-B55A-782BDCF2DF74}"/>
              </a:ext>
            </a:extLst>
          </p:cNvPr>
          <p:cNvSpPr>
            <a:spLocks noGrp="1"/>
          </p:cNvSpPr>
          <p:nvPr>
            <p:ph idx="1"/>
          </p:nvPr>
        </p:nvSpPr>
        <p:spPr>
          <a:xfrm>
            <a:off x="1068141" y="1726351"/>
            <a:ext cx="10055717" cy="3405298"/>
          </a:xfrm>
        </p:spPr>
        <p:txBody>
          <a:bodyPr/>
          <a:lstStyle/>
          <a:p>
            <a:pPr algn="l"/>
            <a:r>
              <a:rPr lang="fr-FR" sz="2400" dirty="0">
                <a:solidFill>
                  <a:srgbClr val="FF0000"/>
                </a:solidFill>
              </a:rPr>
              <a:t>Analyse des données</a:t>
            </a:r>
          </a:p>
          <a:p>
            <a:pPr algn="l">
              <a:buFont typeface="Wingdings" panose="05000000000000000000" pitchFamily="2" charset="2"/>
              <a:buChar char="ü"/>
            </a:pPr>
            <a:r>
              <a:rPr lang="fr-FR" sz="2400" dirty="0"/>
              <a:t>Il s’agit d’aller au-delà de la description pour:</a:t>
            </a:r>
          </a:p>
          <a:p>
            <a:pPr algn="l">
              <a:buFont typeface="Wingdings" panose="05000000000000000000" pitchFamily="2" charset="2"/>
              <a:buChar char="ü"/>
            </a:pPr>
            <a:r>
              <a:rPr lang="fr-FR" sz="2400" dirty="0"/>
              <a:t>interroger les données ;</a:t>
            </a:r>
          </a:p>
          <a:p>
            <a:pPr algn="l">
              <a:buFont typeface="Wingdings" panose="05000000000000000000" pitchFamily="2" charset="2"/>
              <a:buChar char="ü"/>
            </a:pPr>
            <a:r>
              <a:rPr lang="fr-FR" sz="2400" dirty="0"/>
              <a:t>mettre en évidence les liens attendus ou non-attendus ;</a:t>
            </a:r>
          </a:p>
          <a:p>
            <a:pPr algn="l">
              <a:buFont typeface="Wingdings" panose="05000000000000000000" pitchFamily="2" charset="2"/>
              <a:buChar char="ü"/>
            </a:pPr>
            <a:r>
              <a:rPr lang="fr-FR" sz="2400" dirty="0"/>
              <a:t>comparer avec ce qui était dit dans la littérature ;</a:t>
            </a:r>
          </a:p>
          <a:p>
            <a:pPr algn="l">
              <a:buFont typeface="Wingdings" panose="05000000000000000000" pitchFamily="2" charset="2"/>
              <a:buChar char="ü"/>
            </a:pPr>
            <a:r>
              <a:rPr lang="fr-FR" sz="2400" dirty="0"/>
              <a:t>essayer de comprendre les différences et spécificités.</a:t>
            </a:r>
          </a:p>
          <a:p>
            <a:pPr marL="0" indent="0">
              <a:buNone/>
            </a:pPr>
            <a:endParaRPr lang="fr-FR" dirty="0"/>
          </a:p>
        </p:txBody>
      </p:sp>
    </p:spTree>
    <p:extLst>
      <p:ext uri="{BB962C8B-B14F-4D97-AF65-F5344CB8AC3E}">
        <p14:creationId xmlns:p14="http://schemas.microsoft.com/office/powerpoint/2010/main" val="4272173465"/>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3.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387</TotalTime>
  <Words>4662</Words>
  <Application>Microsoft Office PowerPoint</Application>
  <PresentationFormat>Widescreen</PresentationFormat>
  <Paragraphs>363</Paragraphs>
  <Slides>100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Arial,Bold</vt:lpstr>
      <vt:lpstr>Calibri</vt:lpstr>
      <vt:lpstr>Calibri,Bold</vt:lpstr>
      <vt:lpstr>Century Gothic</vt:lpstr>
      <vt:lpstr>TimesNewRoman,Bold</vt:lpstr>
      <vt:lpstr>Wingdings</vt:lpstr>
      <vt:lpstr>Wingdings 3</vt:lpstr>
      <vt:lpstr>Brin</vt:lpstr>
      <vt:lpstr>Méthodologie de la recherche</vt:lpstr>
      <vt:lpstr>PowerPoint Presentation</vt:lpstr>
      <vt:lpstr>PowerPoint Presentation</vt:lpstr>
      <vt:lpstr>La recherche =production de connaissances et de savoirs</vt:lpstr>
      <vt:lpstr>PowerPoint Presentation</vt:lpstr>
      <vt:lpstr>Science et autres formes de savoirs</vt:lpstr>
      <vt:lpstr>PowerPoint Presentation</vt:lpstr>
      <vt:lpstr>Les méthodes </vt:lpstr>
      <vt:lpstr>PowerPoint Presentation</vt:lpstr>
      <vt:lpstr>Méthode expérimentale</vt:lpstr>
      <vt:lpstr>PowerPoint Presentation</vt:lpstr>
      <vt:lpstr>5 Types de recherche</vt:lpstr>
      <vt:lpstr>La recherche analytique</vt:lpstr>
      <vt:lpstr>La recherche descriptive</vt:lpstr>
      <vt:lpstr>La recherche expérimentale</vt:lpstr>
      <vt:lpstr>La recherche qualitative </vt:lpstr>
      <vt:lpstr>La recherche créative</vt:lpstr>
      <vt:lpstr>La démarche scientifique</vt:lpstr>
      <vt:lpstr>Quelles sont les étapes d’une recherche ?</vt:lpstr>
      <vt:lpstr>Critères d'une bonne question de recherche</vt:lpstr>
      <vt:lpstr>PowerPoint Presentation</vt:lpstr>
      <vt:lpstr>La problématique de la recherche</vt:lpstr>
      <vt:lpstr>Les types de variables </vt:lpstr>
      <vt:lpstr>Examen de la littérature scientifique: Deux types de sources bibliographiques</vt:lpstr>
      <vt:lpstr>La revue de littérature en étapes</vt:lpstr>
      <vt:lpstr>Sources secondaires</vt:lpstr>
      <vt:lpstr>Sources primaires </vt:lpstr>
      <vt:lpstr>PowerPoint Presentation</vt:lpstr>
      <vt:lpstr>Recherche ascendante</vt:lpstr>
      <vt:lpstr>Journaux scientifiques</vt:lpstr>
      <vt:lpstr>Med-line??</vt:lpstr>
      <vt:lpstr>IF et Disciplines ?</vt:lpstr>
      <vt:lpstr>Med-Line regroupe articles indexés quelque soit leur IF</vt:lpstr>
      <vt:lpstr>Comment Effectuer un Med-Line ?</vt:lpstr>
      <vt:lpstr>PowerPoint Presentation</vt:lpstr>
      <vt:lpstr>PowerPoint Presentation</vt:lpstr>
      <vt:lpstr>PowerPoint Presentation</vt:lpstr>
      <vt:lpstr>PowerPoint Presentation</vt:lpstr>
      <vt:lpstr>Classer les revues selon leur niveau, le Facteur d ’Impact (ou Impact Factor)</vt:lpstr>
      <vt:lpstr>Exemple de grille d ’analyse</vt:lpstr>
      <vt:lpstr>Choix des participants et méthodes d’échantillonnage</vt:lpstr>
      <vt:lpstr>PowerPoint Presentation</vt:lpstr>
      <vt:lpstr>PowerPoint Presentation</vt:lpstr>
      <vt:lpstr>PowerPoint Presentation</vt:lpstr>
      <vt:lpstr>PowerPoint Presentation</vt:lpstr>
      <vt:lpstr>L’échantillonnage a dessein :</vt:lpstr>
      <vt:lpstr>Etablir les expériences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validité de l’expérience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Fiabilité et validité des instruments de mesure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Types de validité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Collecte et traitements des données</vt:lpstr>
      <vt:lpstr>PowerPoint Presentation</vt:lpstr>
      <vt:lpstr>Finalisation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Méthodologie de la recherche</dc:title>
  <dc:creator>amairatannoubi</dc:creator>
  <cp:lastModifiedBy>Noomen Gualmemi</cp:lastModifiedBy>
  <cp:revision>4</cp:revision>
  <dcterms:created xsi:type="dcterms:W3CDTF">2022-01-29T15:50:55Z</dcterms:created>
  <dcterms:modified xsi:type="dcterms:W3CDTF">2022-01-29T22:44:11Z</dcterms:modified>
</cp:coreProperties>
</file>