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435" r:id="rId2"/>
    <p:sldId id="503" r:id="rId3"/>
    <p:sldId id="504" r:id="rId4"/>
    <p:sldId id="490" r:id="rId5"/>
    <p:sldId id="614" r:id="rId6"/>
    <p:sldId id="615" r:id="rId7"/>
    <p:sldId id="450" r:id="rId8"/>
    <p:sldId id="483" r:id="rId9"/>
    <p:sldId id="484" r:id="rId10"/>
    <p:sldId id="486" r:id="rId11"/>
    <p:sldId id="485" r:id="rId12"/>
    <p:sldId id="482" r:id="rId13"/>
    <p:sldId id="439" r:id="rId14"/>
    <p:sldId id="464" r:id="rId15"/>
    <p:sldId id="443" r:id="rId16"/>
    <p:sldId id="419" r:id="rId17"/>
    <p:sldId id="381" r:id="rId18"/>
    <p:sldId id="413" r:id="rId19"/>
    <p:sldId id="452" r:id="rId20"/>
    <p:sldId id="414" r:id="rId21"/>
    <p:sldId id="457" r:id="rId22"/>
    <p:sldId id="657" r:id="rId23"/>
    <p:sldId id="662" r:id="rId24"/>
    <p:sldId id="656" r:id="rId25"/>
    <p:sldId id="659" r:id="rId26"/>
    <p:sldId id="660" r:id="rId27"/>
    <p:sldId id="661" r:id="rId28"/>
    <p:sldId id="655" r:id="rId29"/>
    <p:sldId id="658" r:id="rId30"/>
    <p:sldId id="422" r:id="rId31"/>
    <p:sldId id="487" r:id="rId32"/>
    <p:sldId id="488" r:id="rId33"/>
    <p:sldId id="263" r:id="rId34"/>
    <p:sldId id="267" r:id="rId35"/>
    <p:sldId id="262" r:id="rId36"/>
    <p:sldId id="256" r:id="rId37"/>
    <p:sldId id="273" r:id="rId38"/>
    <p:sldId id="268" r:id="rId39"/>
    <p:sldId id="264" r:id="rId40"/>
    <p:sldId id="269" r:id="rId41"/>
    <p:sldId id="260" r:id="rId42"/>
    <p:sldId id="270" r:id="rId43"/>
    <p:sldId id="271" r:id="rId44"/>
    <p:sldId id="266" r:id="rId45"/>
    <p:sldId id="272" r:id="rId46"/>
    <p:sldId id="265" r:id="rId47"/>
    <p:sldId id="460" r:id="rId48"/>
    <p:sldId id="444" r:id="rId49"/>
    <p:sldId id="445" r:id="rId50"/>
    <p:sldId id="437" r:id="rId51"/>
    <p:sldId id="436" r:id="rId52"/>
    <p:sldId id="448" r:id="rId53"/>
    <p:sldId id="446" r:id="rId54"/>
    <p:sldId id="447" r:id="rId55"/>
    <p:sldId id="438" r:id="rId56"/>
    <p:sldId id="441" r:id="rId57"/>
    <p:sldId id="442" r:id="rId58"/>
    <p:sldId id="440" r:id="rId59"/>
    <p:sldId id="639" r:id="rId60"/>
    <p:sldId id="647" r:id="rId61"/>
    <p:sldId id="645" r:id="rId62"/>
    <p:sldId id="650" r:id="rId63"/>
    <p:sldId id="648" r:id="rId64"/>
    <p:sldId id="640" r:id="rId65"/>
    <p:sldId id="641" r:id="rId66"/>
    <p:sldId id="644" r:id="rId67"/>
    <p:sldId id="643" r:id="rId68"/>
    <p:sldId id="652" r:id="rId69"/>
    <p:sldId id="646" r:id="rId70"/>
    <p:sldId id="651" r:id="rId71"/>
    <p:sldId id="637" r:id="rId72"/>
    <p:sldId id="599" r:id="rId73"/>
    <p:sldId id="642" r:id="rId74"/>
    <p:sldId id="653" r:id="rId75"/>
    <p:sldId id="455" r:id="rId76"/>
    <p:sldId id="459" r:id="rId77"/>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FDEDF"/>
    <a:srgbClr val="006600"/>
    <a:srgbClr val="BBEDE3"/>
    <a:srgbClr val="339966"/>
    <a:srgbClr val="FF0066"/>
    <a:srgbClr val="FF6600"/>
    <a:srgbClr val="FEFC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38" autoAdjust="0"/>
  </p:normalViewPr>
  <p:slideViewPr>
    <p:cSldViewPr>
      <p:cViewPr varScale="1">
        <p:scale>
          <a:sx n="111" d="100"/>
          <a:sy n="111" d="100"/>
        </p:scale>
        <p:origin x="1650" y="96"/>
      </p:cViewPr>
      <p:guideLst>
        <p:guide orient="horz" pos="2160"/>
        <p:guide pos="2880"/>
      </p:guideLst>
    </p:cSldViewPr>
  </p:slideViewPr>
  <p:outlineViewPr>
    <p:cViewPr>
      <p:scale>
        <a:sx n="33" d="100"/>
        <a:sy n="33" d="100"/>
      </p:scale>
      <p:origin x="0" y="24072"/>
    </p:cViewPr>
  </p:outlineViewPr>
  <p:notesTextViewPr>
    <p:cViewPr>
      <p:scale>
        <a:sx n="100" d="100"/>
        <a:sy n="100" d="100"/>
      </p:scale>
      <p:origin x="0" y="0"/>
    </p:cViewPr>
  </p:notesTextViewPr>
  <p:sorterViewPr>
    <p:cViewPr>
      <p:scale>
        <a:sx n="75" d="100"/>
        <a:sy n="75" d="100"/>
      </p:scale>
      <p:origin x="0" y="7866"/>
    </p:cViewPr>
  </p:sorterViewPr>
  <p:notesViewPr>
    <p:cSldViewPr>
      <p:cViewPr varScale="1">
        <p:scale>
          <a:sx n="61" d="100"/>
          <a:sy n="61" d="100"/>
        </p:scale>
        <p:origin x="-1698" y="-5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fr-FR"/>
          </a:p>
        </p:txBody>
      </p:sp>
      <p:sp>
        <p:nvSpPr>
          <p:cNvPr id="12288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fr-FR"/>
          </a:p>
        </p:txBody>
      </p:sp>
      <p:sp>
        <p:nvSpPr>
          <p:cNvPr id="12288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fr-FR"/>
          </a:p>
        </p:txBody>
      </p:sp>
      <p:sp>
        <p:nvSpPr>
          <p:cNvPr id="12288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C63C0449-15DB-46CD-92A1-A8DDF05668E7}" type="slidenum">
              <a:rPr lang="fr-FR"/>
              <a:pPr/>
              <a:t>‹#›</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fr-FR"/>
          </a:p>
        </p:txBody>
      </p:sp>
      <p:sp>
        <p:nvSpPr>
          <p:cNvPr id="6144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fr-FR"/>
          </a:p>
        </p:txBody>
      </p:sp>
      <p:sp>
        <p:nvSpPr>
          <p:cNvPr id="6144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144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144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fr-FR"/>
          </a:p>
        </p:txBody>
      </p:sp>
      <p:sp>
        <p:nvSpPr>
          <p:cNvPr id="6144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76F45340-604D-4514-8D7D-AF132FADC155}" type="slidenum">
              <a:rPr lang="fr-FR"/>
              <a:pPr/>
              <a:t>‹#›</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11</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72624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13</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14</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1802494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15</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19</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48</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49</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50</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51</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52</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2</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2181167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53</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54</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55</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56</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57</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58</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72</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33807177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75</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76</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3</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884884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4</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2984641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5</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3028138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6</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3196666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8</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2528855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9</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402182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82B2C-0ED0-4A8D-802A-FB89A2B90D8C}" type="slidenum">
              <a:rPr lang="fr-FR"/>
              <a:pPr/>
              <a:t>10</a:t>
            </a:fld>
            <a:endParaRPr lang="fr-FR"/>
          </a:p>
        </p:txBody>
      </p:sp>
      <p:sp>
        <p:nvSpPr>
          <p:cNvPr id="515074" name="Rectangle 1026"/>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515075" name="Rectangle 1027"/>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lIns="89353" tIns="44677" rIns="89353" bIns="44677"/>
          <a:lstStyle/>
          <a:p>
            <a:endParaRPr lang="en-GB"/>
          </a:p>
        </p:txBody>
      </p:sp>
    </p:spTree>
    <p:extLst>
      <p:ext uri="{BB962C8B-B14F-4D97-AF65-F5344CB8AC3E}">
        <p14:creationId xmlns:p14="http://schemas.microsoft.com/office/powerpoint/2010/main" val="241003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a:lstStyle/>
          <a:p>
            <a:r>
              <a:rPr lang="fr-FR"/>
              <a:t>Cliquez pour modifier le style du titre</a:t>
            </a:r>
          </a:p>
        </p:txBody>
      </p:sp>
      <p:sp>
        <p:nvSpPr>
          <p:cNvPr id="3" name="Espace réservé du graphique SmartArt 2"/>
          <p:cNvSpPr>
            <a:spLocks noGrp="1"/>
          </p:cNvSpPr>
          <p:nvPr>
            <p:ph type="dgm" idx="1"/>
          </p:nvPr>
        </p:nvSpPr>
        <p:spPr>
          <a:xfrm>
            <a:off x="457200" y="1600200"/>
            <a:ext cx="8229600" cy="4525963"/>
          </a:xfrm>
        </p:spPr>
        <p:txBody>
          <a:bodyPr/>
          <a:lstStyle/>
          <a:p>
            <a:endParaRPr lang="fr-FR"/>
          </a:p>
        </p:txBody>
      </p:sp>
      <p:sp>
        <p:nvSpPr>
          <p:cNvPr id="4" name="Espace réservé de la date 3"/>
          <p:cNvSpPr>
            <a:spLocks noGrp="1"/>
          </p:cNvSpPr>
          <p:nvPr>
            <p:ph type="dt" sz="half" idx="10"/>
          </p:nvPr>
        </p:nvSpPr>
        <p:spPr>
          <a:xfrm>
            <a:off x="457200" y="6245225"/>
            <a:ext cx="2133600" cy="476250"/>
          </a:xfrm>
        </p:spPr>
        <p:txBody>
          <a:bodyPr/>
          <a:lstStyle>
            <a:lvl1pPr>
              <a:defRPr/>
            </a:lvl1pPr>
          </a:lstStyle>
          <a:p>
            <a:endParaRPr lang="fr-FR"/>
          </a:p>
        </p:txBody>
      </p:sp>
      <p:sp>
        <p:nvSpPr>
          <p:cNvPr id="5" name="Espace réservé du pied de page 4"/>
          <p:cNvSpPr>
            <a:spLocks noGrp="1"/>
          </p:cNvSpPr>
          <p:nvPr>
            <p:ph type="ftr" sz="quarter" idx="11"/>
          </p:nvPr>
        </p:nvSpPr>
        <p:spPr>
          <a:xfrm>
            <a:off x="3124200" y="6245225"/>
            <a:ext cx="2895600" cy="476250"/>
          </a:xfrm>
        </p:spPr>
        <p:txBody>
          <a:bodyPr/>
          <a:lstStyle>
            <a:lvl1pPr>
              <a:defRPr/>
            </a:lvl1pPr>
          </a:lstStyle>
          <a:p>
            <a:endParaRPr lang="fr-FR"/>
          </a:p>
        </p:txBody>
      </p:sp>
      <p:sp>
        <p:nvSpPr>
          <p:cNvPr id="6" name="Espace réservé du numéro de diapositive 5"/>
          <p:cNvSpPr>
            <a:spLocks noGrp="1"/>
          </p:cNvSpPr>
          <p:nvPr>
            <p:ph type="sldNum" sz="quarter" idx="12"/>
          </p:nvPr>
        </p:nvSpPr>
        <p:spPr>
          <a:xfrm>
            <a:off x="6553200" y="6245225"/>
            <a:ext cx="2133600" cy="476250"/>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endParaRPr lang="en-US"/>
          </a:p>
        </p:txBody>
      </p:sp>
      <p:sp>
        <p:nvSpPr>
          <p:cNvPr id="1035" name="Text Box 11"/>
          <p:cNvSpPr txBox="1">
            <a:spLocks noChangeArrowheads="1"/>
          </p:cNvSpPr>
          <p:nvPr userDrawn="1"/>
        </p:nvSpPr>
        <p:spPr bwMode="auto">
          <a:xfrm>
            <a:off x="1066800" y="457200"/>
            <a:ext cx="7416800" cy="274638"/>
          </a:xfrm>
          <a:prstGeom prst="rect">
            <a:avLst/>
          </a:prstGeom>
          <a:noFill/>
          <a:ln w="9525">
            <a:noFill/>
            <a:miter lim="800000"/>
            <a:headEnd/>
            <a:tailEnd/>
          </a:ln>
          <a:effectLst/>
        </p:spPr>
        <p:txBody>
          <a:bodyPr>
            <a:spAutoFit/>
          </a:bodyPr>
          <a:lstStyle/>
          <a:p>
            <a:pPr>
              <a:spcBef>
                <a:spcPct val="50000"/>
              </a:spcBef>
            </a:pPr>
            <a:endParaRPr lang="en-US" sz="1200" b="1" i="1">
              <a:solidFill>
                <a:schemeClr val="accent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p:titleStyle>
    <p:bodyStyle>
      <a:lvl1pPr marL="342900" indent="-342900" algn="l" rtl="0" fontAlgn="base">
        <a:lnSpc>
          <a:spcPct val="120000"/>
        </a:lnSpc>
        <a:spcBef>
          <a:spcPct val="20000"/>
        </a:spcBef>
        <a:spcAft>
          <a:spcPct val="20000"/>
        </a:spcAft>
        <a:buChar char="•"/>
        <a:defRPr sz="2400" b="1">
          <a:solidFill>
            <a:schemeClr val="accent2"/>
          </a:solidFill>
          <a:latin typeface="+mn-lt"/>
          <a:ea typeface="+mn-ea"/>
          <a:cs typeface="+mn-cs"/>
        </a:defRPr>
      </a:lvl1pPr>
      <a:lvl2pPr marL="742950" indent="-285750" algn="l" rtl="0" fontAlgn="base">
        <a:lnSpc>
          <a:spcPct val="120000"/>
        </a:lnSpc>
        <a:spcBef>
          <a:spcPct val="20000"/>
        </a:spcBef>
        <a:spcAft>
          <a:spcPct val="20000"/>
        </a:spcAft>
        <a:buChar char="–"/>
        <a:defRPr sz="2400">
          <a:solidFill>
            <a:schemeClr val="accent2"/>
          </a:solidFill>
          <a:latin typeface="+mn-lt"/>
        </a:defRPr>
      </a:lvl2pPr>
      <a:lvl3pPr marL="1143000" indent="-228600" algn="l" rtl="0" fontAlgn="base">
        <a:lnSpc>
          <a:spcPct val="120000"/>
        </a:lnSpc>
        <a:spcBef>
          <a:spcPct val="20000"/>
        </a:spcBef>
        <a:spcAft>
          <a:spcPct val="20000"/>
        </a:spcAft>
        <a:buChar char="•"/>
        <a:defRPr sz="2400">
          <a:solidFill>
            <a:schemeClr val="accent2"/>
          </a:solidFill>
          <a:latin typeface="+mn-lt"/>
        </a:defRPr>
      </a:lvl3pPr>
      <a:lvl4pPr marL="1600200" indent="-228600" algn="l" rtl="0" fontAlgn="base">
        <a:lnSpc>
          <a:spcPct val="120000"/>
        </a:lnSpc>
        <a:spcBef>
          <a:spcPct val="20000"/>
        </a:spcBef>
        <a:spcAft>
          <a:spcPct val="20000"/>
        </a:spcAft>
        <a:buChar char="–"/>
        <a:defRPr sz="2400">
          <a:solidFill>
            <a:schemeClr val="accent2"/>
          </a:solidFill>
          <a:latin typeface="+mn-lt"/>
        </a:defRPr>
      </a:lvl4pPr>
      <a:lvl5pPr marL="2057400" indent="-228600" algn="l" rtl="0" fontAlgn="base">
        <a:lnSpc>
          <a:spcPct val="120000"/>
        </a:lnSpc>
        <a:spcBef>
          <a:spcPct val="20000"/>
        </a:spcBef>
        <a:spcAft>
          <a:spcPct val="20000"/>
        </a:spcAft>
        <a:buChar char="»"/>
        <a:defRPr sz="2400">
          <a:solidFill>
            <a:schemeClr val="accent2"/>
          </a:solidFill>
          <a:latin typeface="+mn-lt"/>
        </a:defRPr>
      </a:lvl5pPr>
      <a:lvl6pPr marL="2514600" indent="-228600" algn="l" rtl="0" fontAlgn="base">
        <a:lnSpc>
          <a:spcPct val="120000"/>
        </a:lnSpc>
        <a:spcBef>
          <a:spcPct val="20000"/>
        </a:spcBef>
        <a:spcAft>
          <a:spcPct val="20000"/>
        </a:spcAft>
        <a:buChar char="»"/>
        <a:defRPr sz="2400">
          <a:solidFill>
            <a:schemeClr val="accent2"/>
          </a:solidFill>
          <a:latin typeface="+mn-lt"/>
        </a:defRPr>
      </a:lvl6pPr>
      <a:lvl7pPr marL="2971800" indent="-228600" algn="l" rtl="0" fontAlgn="base">
        <a:lnSpc>
          <a:spcPct val="120000"/>
        </a:lnSpc>
        <a:spcBef>
          <a:spcPct val="20000"/>
        </a:spcBef>
        <a:spcAft>
          <a:spcPct val="20000"/>
        </a:spcAft>
        <a:buChar char="»"/>
        <a:defRPr sz="2400">
          <a:solidFill>
            <a:schemeClr val="accent2"/>
          </a:solidFill>
          <a:latin typeface="+mn-lt"/>
        </a:defRPr>
      </a:lvl7pPr>
      <a:lvl8pPr marL="3429000" indent="-228600" algn="l" rtl="0" fontAlgn="base">
        <a:lnSpc>
          <a:spcPct val="120000"/>
        </a:lnSpc>
        <a:spcBef>
          <a:spcPct val="20000"/>
        </a:spcBef>
        <a:spcAft>
          <a:spcPct val="20000"/>
        </a:spcAft>
        <a:buChar char="»"/>
        <a:defRPr sz="2400">
          <a:solidFill>
            <a:schemeClr val="accent2"/>
          </a:solidFill>
          <a:latin typeface="+mn-lt"/>
        </a:defRPr>
      </a:lvl8pPr>
      <a:lvl9pPr marL="3886200" indent="-228600" algn="l" rtl="0" fontAlgn="base">
        <a:lnSpc>
          <a:spcPct val="120000"/>
        </a:lnSpc>
        <a:spcBef>
          <a:spcPct val="20000"/>
        </a:spcBef>
        <a:spcAft>
          <a:spcPct val="20000"/>
        </a:spcAft>
        <a:buChar char="»"/>
        <a:defRPr sz="2400">
          <a:solidFill>
            <a:schemeClr val="accent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1.gi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slideLayout" Target="../slideLayouts/slideLayout7.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1079612" y="3068960"/>
            <a:ext cx="6696744" cy="1843582"/>
          </a:xfrm>
          <a:prstGeom prst="rect">
            <a:avLst/>
          </a:prstGeom>
          <a:noFill/>
        </p:spPr>
        <p:txBody>
          <a:bodyPr wrap="square" rtlCol="0">
            <a:spAutoFit/>
          </a:bodyPr>
          <a:lstStyle/>
          <a:p>
            <a:pPr algn="ctr">
              <a:lnSpc>
                <a:spcPct val="150000"/>
              </a:lnSpc>
            </a:pPr>
            <a:r>
              <a:rPr lang="fr-FR" sz="4000" b="1" dirty="0">
                <a:latin typeface="Assimilation" pitchFamily="2" charset="0"/>
              </a:rPr>
              <a:t>Cours analyses de données quantitatives</a:t>
            </a:r>
          </a:p>
        </p:txBody>
      </p:sp>
      <p:pic>
        <p:nvPicPr>
          <p:cNvPr id="8194" name="Picture 2">
            <a:extLst>
              <a:ext uri="{FF2B5EF4-FFF2-40B4-BE49-F238E27FC236}">
                <a16:creationId xmlns:a16="http://schemas.microsoft.com/office/drawing/2014/main" id="{CF549BE4-2F53-403B-BB31-0B4EC0D8D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196752"/>
            <a:ext cx="3422873" cy="15608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ucun texte alternatif disponible.">
            <a:extLst>
              <a:ext uri="{FF2B5EF4-FFF2-40B4-BE49-F238E27FC236}">
                <a16:creationId xmlns:a16="http://schemas.microsoft.com/office/drawing/2014/main" id="{4263C96D-CB61-4905-9139-97ECC1F97FBA}"/>
              </a:ext>
            </a:extLst>
          </p:cNvPr>
          <p:cNvPicPr>
            <a:picLocks noChangeAspect="1" noChangeArrowheads="1"/>
          </p:cNvPicPr>
          <p:nvPr/>
        </p:nvPicPr>
        <p:blipFill>
          <a:blip r:embed="rId4"/>
          <a:srcRect/>
          <a:stretch>
            <a:fillRect/>
          </a:stretch>
        </p:blipFill>
        <p:spPr bwMode="auto">
          <a:xfrm>
            <a:off x="323528" y="116632"/>
            <a:ext cx="2098624" cy="128915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Modélisation statistique de seconde génération  </a:t>
            </a:r>
          </a:p>
        </p:txBody>
      </p:sp>
      <p:sp>
        <p:nvSpPr>
          <p:cNvPr id="5" name="Rectangle 4">
            <a:extLst>
              <a:ext uri="{FF2B5EF4-FFF2-40B4-BE49-F238E27FC236}">
                <a16:creationId xmlns:a16="http://schemas.microsoft.com/office/drawing/2014/main" id="{B4E0D1A3-4B25-4F1A-A4EE-06B74CA90B74}"/>
              </a:ext>
            </a:extLst>
          </p:cNvPr>
          <p:cNvSpPr/>
          <p:nvPr/>
        </p:nvSpPr>
        <p:spPr>
          <a:xfrm>
            <a:off x="467544" y="1340768"/>
            <a:ext cx="8208912" cy="3903954"/>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La technique de simulation de Monte Carlo est une méthode statistique utilisée pour comprendre des systèmes de données ou complexes en générant une variété de solutions à l'aide de données générées aléatoirement en entrée. </a:t>
            </a:r>
          </a:p>
          <a:p>
            <a:pPr algn="just">
              <a:lnSpc>
                <a:spcPct val="150000"/>
              </a:lnSpc>
            </a:pPr>
            <a:r>
              <a:rPr lang="fr-FR" sz="2400" b="1" dirty="0">
                <a:latin typeface="Times New Roman" pitchFamily="18" charset="0"/>
                <a:cs typeface="Times New Roman" pitchFamily="18" charset="0"/>
              </a:rPr>
              <a:t>La probabilité d'une certaine réponse peut être calculée en divisant le nombre total d'essais par le nombre de fois que cette solution a été créée.</a:t>
            </a:r>
          </a:p>
        </p:txBody>
      </p:sp>
    </p:spTree>
    <p:extLst>
      <p:ext uri="{BB962C8B-B14F-4D97-AF65-F5344CB8AC3E}">
        <p14:creationId xmlns:p14="http://schemas.microsoft.com/office/powerpoint/2010/main" val="394875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Modélisation statistique de seconde génération  </a:t>
            </a:r>
          </a:p>
        </p:txBody>
      </p:sp>
      <p:sp>
        <p:nvSpPr>
          <p:cNvPr id="5" name="Rectangle 4">
            <a:extLst>
              <a:ext uri="{FF2B5EF4-FFF2-40B4-BE49-F238E27FC236}">
                <a16:creationId xmlns:a16="http://schemas.microsoft.com/office/drawing/2014/main" id="{B4E0D1A3-4B25-4F1A-A4EE-06B74CA90B74}"/>
              </a:ext>
            </a:extLst>
          </p:cNvPr>
          <p:cNvSpPr/>
          <p:nvPr/>
        </p:nvSpPr>
        <p:spPr>
          <a:xfrm>
            <a:off x="467544" y="1143000"/>
            <a:ext cx="8208912" cy="3903954"/>
          </a:xfrm>
          <a:prstGeom prst="rect">
            <a:avLst/>
          </a:prstGeom>
        </p:spPr>
        <p:txBody>
          <a:bodyPr wrap="square">
            <a:spAutoFit/>
          </a:bodyPr>
          <a:lstStyle/>
          <a:p>
            <a:pPr algn="just">
              <a:lnSpc>
                <a:spcPct val="150000"/>
              </a:lnSpc>
            </a:pPr>
            <a:endParaRPr lang="fr-FR" sz="2400" b="1" dirty="0">
              <a:latin typeface="Times New Roman" pitchFamily="18" charset="0"/>
              <a:cs typeface="Times New Roman" pitchFamily="18" charset="0"/>
            </a:endParaRPr>
          </a:p>
          <a:p>
            <a:pPr algn="just">
              <a:lnSpc>
                <a:spcPct val="150000"/>
              </a:lnSpc>
            </a:pPr>
            <a:r>
              <a:rPr lang="fr-FR" sz="2400" b="1" dirty="0">
                <a:latin typeface="Times New Roman" pitchFamily="18" charset="0"/>
                <a:cs typeface="Times New Roman" pitchFamily="18" charset="0"/>
              </a:rPr>
              <a:t>L'exploration de paramètres de résultats aléatoirement variables est au cœur de la modélisation multiniveaux. La variation des niveaux du résultat (intersections) et l'intensité des corrélations intra-groupe, comme le montrent les coefficients de régression (pentes) entre les groupes, en sont des exemples courants.</a:t>
            </a:r>
          </a:p>
        </p:txBody>
      </p:sp>
    </p:spTree>
    <p:extLst>
      <p:ext uri="{BB962C8B-B14F-4D97-AF65-F5344CB8AC3E}">
        <p14:creationId xmlns:p14="http://schemas.microsoft.com/office/powerpoint/2010/main" val="342578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4DAF-1B30-4928-866E-179B1A496713}"/>
              </a:ext>
            </a:extLst>
          </p:cNvPr>
          <p:cNvSpPr>
            <a:spLocks noGrp="1"/>
          </p:cNvSpPr>
          <p:nvPr>
            <p:ph type="title"/>
          </p:nvPr>
        </p:nvSpPr>
        <p:spPr/>
        <p:txBody>
          <a:bodyPr/>
          <a:lstStyle/>
          <a:p>
            <a:r>
              <a:rPr lang="en-US" dirty="0" err="1"/>
              <a:t>Développement</a:t>
            </a:r>
            <a:r>
              <a:rPr lang="en-US" dirty="0"/>
              <a:t> des </a:t>
            </a:r>
            <a:r>
              <a:rPr lang="en-US" dirty="0" err="1"/>
              <a:t>échelles</a:t>
            </a:r>
            <a:r>
              <a:rPr lang="en-US" dirty="0"/>
              <a:t> de </a:t>
            </a:r>
            <a:r>
              <a:rPr lang="en-US" dirty="0" err="1"/>
              <a:t>mesure</a:t>
            </a:r>
            <a:endParaRPr lang="en-US" dirty="0"/>
          </a:p>
        </p:txBody>
      </p:sp>
      <p:sp>
        <p:nvSpPr>
          <p:cNvPr id="3" name="TextBox 2">
            <a:extLst>
              <a:ext uri="{FF2B5EF4-FFF2-40B4-BE49-F238E27FC236}">
                <a16:creationId xmlns:a16="http://schemas.microsoft.com/office/drawing/2014/main" id="{71F6452F-9AF5-4621-BDA6-F640B3AC44A4}"/>
              </a:ext>
            </a:extLst>
          </p:cNvPr>
          <p:cNvSpPr txBox="1"/>
          <p:nvPr/>
        </p:nvSpPr>
        <p:spPr>
          <a:xfrm>
            <a:off x="107504" y="1412776"/>
            <a:ext cx="8856984" cy="3693319"/>
          </a:xfrm>
          <a:prstGeom prst="rect">
            <a:avLst/>
          </a:prstGeom>
          <a:noFill/>
        </p:spPr>
        <p:txBody>
          <a:bodyPr wrap="square" rtlCol="0">
            <a:spAutoFit/>
          </a:bodyPr>
          <a:lstStyle/>
          <a:p>
            <a:pPr>
              <a:lnSpc>
                <a:spcPct val="150000"/>
              </a:lnSpc>
            </a:pPr>
            <a:r>
              <a:rPr lang="fr-FR" sz="2400" b="1" dirty="0">
                <a:latin typeface="Times New Roman" pitchFamily="18" charset="0"/>
                <a:cs typeface="Times New Roman" pitchFamily="18" charset="0"/>
              </a:rPr>
              <a:t>Le développement et la validation d'échelles sont essentiels à une grande partie du travail dans les sciences de la santé, sociales et comportementales.</a:t>
            </a:r>
          </a:p>
          <a:p>
            <a:pPr>
              <a:lnSpc>
                <a:spcPct val="150000"/>
              </a:lnSpc>
            </a:pPr>
            <a:r>
              <a:rPr lang="fr-FR" sz="2400" b="1" dirty="0">
                <a:latin typeface="Times New Roman" pitchFamily="18" charset="0"/>
                <a:cs typeface="Times New Roman" pitchFamily="18" charset="0"/>
              </a:rPr>
              <a:t>Le concept d'échelle de mesure est inextricablement lié au concept de variable. Une variable est une grandeur qui peut prendre plusieurs valeurs (ou modalités). </a:t>
            </a:r>
            <a:endParaRPr lang="en-US" sz="2400" b="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061566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7478" name="Picture 6" descr="https://docs.moodle.org/2x/fr/images_fr/0/08/31-12-2010_18-36-20.jpg"/>
          <p:cNvPicPr>
            <a:picLocks noChangeAspect="1" noChangeArrowheads="1"/>
          </p:cNvPicPr>
          <p:nvPr/>
        </p:nvPicPr>
        <p:blipFill>
          <a:blip r:embed="rId3" cstate="print">
            <a:grayscl/>
          </a:blip>
          <a:srcRect/>
          <a:stretch>
            <a:fillRect/>
          </a:stretch>
        </p:blipFill>
        <p:spPr bwMode="auto">
          <a:xfrm>
            <a:off x="4304109" y="2852936"/>
            <a:ext cx="4516363" cy="3456384"/>
          </a:xfrm>
          <a:prstGeom prst="rect">
            <a:avLst/>
          </a:prstGeom>
          <a:noFill/>
        </p:spPr>
      </p:pic>
      <p:sp>
        <p:nvSpPr>
          <p:cNvPr id="514054" name="Rectangle 6"/>
          <p:cNvSpPr>
            <a:spLocks noGrp="1" noChangeArrowheads="1"/>
          </p:cNvSpPr>
          <p:nvPr>
            <p:ph type="title"/>
          </p:nvPr>
        </p:nvSpPr>
        <p:spPr>
          <a:xfrm>
            <a:off x="0" y="0"/>
            <a:ext cx="9144000" cy="980728"/>
          </a:xfrm>
        </p:spPr>
        <p:txBody>
          <a:bodyPr/>
          <a:lstStyle/>
          <a:p>
            <a:r>
              <a:rPr lang="fr-FR" dirty="0"/>
              <a:t>Les instruments de mesure</a:t>
            </a:r>
          </a:p>
        </p:txBody>
      </p:sp>
      <p:sp>
        <p:nvSpPr>
          <p:cNvPr id="3" name="ZoneTexte 2"/>
          <p:cNvSpPr txBox="1"/>
          <p:nvPr/>
        </p:nvSpPr>
        <p:spPr>
          <a:xfrm>
            <a:off x="107504" y="908720"/>
            <a:ext cx="8496944" cy="1754326"/>
          </a:xfrm>
          <a:prstGeom prst="rect">
            <a:avLst/>
          </a:prstGeom>
          <a:noFill/>
        </p:spPr>
        <p:txBody>
          <a:bodyPr wrap="square" rtlCol="0">
            <a:spAutoFit/>
          </a:bodyPr>
          <a:lstStyle/>
          <a:p>
            <a:pPr algn="just">
              <a:lnSpc>
                <a:spcPct val="150000"/>
              </a:lnSpc>
            </a:pPr>
            <a:r>
              <a:rPr lang="fr-FR" sz="2400" b="1" dirty="0">
                <a:latin typeface="Times New Roman" pitchFamily="18" charset="0"/>
                <a:cs typeface="Times New Roman" pitchFamily="18" charset="0"/>
              </a:rPr>
              <a:t>Les instruments de mesure utilisés sont classés selon leurs caractéristiques : échelles  nominales, ordinales ou d'intervalles. </a:t>
            </a:r>
          </a:p>
          <a:p>
            <a:pPr algn="just">
              <a:lnSpc>
                <a:spcPct val="150000"/>
              </a:lnSpc>
            </a:pPr>
            <a:r>
              <a:rPr lang="fr-FR" sz="2400" b="1" dirty="0">
                <a:latin typeface="Times New Roman" pitchFamily="18" charset="0"/>
                <a:cs typeface="Times New Roman" pitchFamily="18" charset="0"/>
              </a:rPr>
              <a:t>Un  panorama de méthodes proposées (</a:t>
            </a:r>
            <a:r>
              <a:rPr lang="fr-FR" sz="2400" b="1" dirty="0" err="1">
                <a:latin typeface="Times New Roman" pitchFamily="18" charset="0"/>
                <a:cs typeface="Times New Roman" pitchFamily="18" charset="0"/>
              </a:rPr>
              <a:t>Likert</a:t>
            </a:r>
            <a:r>
              <a:rPr lang="fr-FR" sz="2400" b="1" dirty="0">
                <a:latin typeface="Times New Roman" pitchFamily="18" charset="0"/>
                <a:cs typeface="Times New Roman" pitchFamily="18" charset="0"/>
              </a:rPr>
              <a:t>, d'</a:t>
            </a:r>
            <a:r>
              <a:rPr lang="fr-FR" sz="2400" b="1" dirty="0" err="1">
                <a:latin typeface="Times New Roman" pitchFamily="18" charset="0"/>
                <a:cs typeface="Times New Roman" pitchFamily="18" charset="0"/>
              </a:rPr>
              <a:t>Osgood</a:t>
            </a:r>
            <a:r>
              <a:rPr lang="fr-FR" sz="2400" b="1" dirty="0">
                <a:latin typeface="Times New Roman" pitchFamily="18" charset="0"/>
                <a:cs typeface="Times New Roman" pitchFamily="18" charset="0"/>
              </a:rPr>
              <a:t>...).</a:t>
            </a:r>
          </a:p>
        </p:txBody>
      </p:sp>
      <p:pic>
        <p:nvPicPr>
          <p:cNvPr id="617474" name="Picture 2" descr="http://kmcms.net/cours/methodologie_de_la_recherche/images/likert_environnement.png"/>
          <p:cNvPicPr>
            <a:picLocks noChangeAspect="1" noChangeArrowheads="1"/>
          </p:cNvPicPr>
          <p:nvPr/>
        </p:nvPicPr>
        <p:blipFill>
          <a:blip r:embed="rId4" cstate="print"/>
          <a:srcRect/>
          <a:stretch>
            <a:fillRect/>
          </a:stretch>
        </p:blipFill>
        <p:spPr bwMode="auto">
          <a:xfrm>
            <a:off x="323528" y="2980556"/>
            <a:ext cx="3672408" cy="138454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0" y="0"/>
            <a:ext cx="9144000" cy="980728"/>
          </a:xfrm>
        </p:spPr>
        <p:txBody>
          <a:bodyPr/>
          <a:lstStyle/>
          <a:p>
            <a:r>
              <a:rPr lang="fr-FR" dirty="0"/>
              <a:t>Les instruments de mesure</a:t>
            </a:r>
          </a:p>
        </p:txBody>
      </p:sp>
      <p:sp>
        <p:nvSpPr>
          <p:cNvPr id="5" name="ZoneTexte 4"/>
          <p:cNvSpPr txBox="1"/>
          <p:nvPr/>
        </p:nvSpPr>
        <p:spPr>
          <a:xfrm>
            <a:off x="251520" y="1700808"/>
            <a:ext cx="8496944" cy="4085734"/>
          </a:xfrm>
          <a:prstGeom prst="rect">
            <a:avLst/>
          </a:prstGeom>
          <a:noFill/>
        </p:spPr>
        <p:txBody>
          <a:bodyPr wrap="square" rtlCol="0">
            <a:spAutoFit/>
          </a:bodyPr>
          <a:lstStyle/>
          <a:p>
            <a:pPr algn="just">
              <a:lnSpc>
                <a:spcPct val="150000"/>
              </a:lnSpc>
            </a:pPr>
            <a:r>
              <a:rPr lang="fr-FR" sz="2300" b="1" dirty="0">
                <a:latin typeface="Times New Roman" pitchFamily="18" charset="0"/>
                <a:cs typeface="Times New Roman" pitchFamily="18" charset="0"/>
              </a:rPr>
              <a:t>Un instrument de mesure sera considéré pour évaluer en fonction de ses qualités:</a:t>
            </a:r>
          </a:p>
          <a:p>
            <a:pPr marL="342900" indent="-342900" algn="just">
              <a:lnSpc>
                <a:spcPct val="150000"/>
              </a:lnSpc>
              <a:buFont typeface="Arial" panose="020B0604020202020204" pitchFamily="34" charset="0"/>
              <a:buChar char="•"/>
            </a:pPr>
            <a:r>
              <a:rPr lang="fr-FR" sz="2300" b="1" dirty="0">
                <a:solidFill>
                  <a:srgbClr val="FF0000"/>
                </a:solidFill>
                <a:latin typeface="Times New Roman" pitchFamily="18" charset="0"/>
                <a:cs typeface="Times New Roman" pitchFamily="18" charset="0"/>
              </a:rPr>
              <a:t>méthodologiques</a:t>
            </a:r>
            <a:r>
              <a:rPr lang="fr-FR" sz="2300" b="1" dirty="0">
                <a:latin typeface="Times New Roman" pitchFamily="18" charset="0"/>
                <a:cs typeface="Times New Roman" pitchFamily="18" charset="0"/>
              </a:rPr>
              <a:t> (adéquation au concept et aux théorie)</a:t>
            </a:r>
          </a:p>
          <a:p>
            <a:pPr marL="342900" indent="-342900" algn="just">
              <a:lnSpc>
                <a:spcPct val="150000"/>
              </a:lnSpc>
              <a:buFont typeface="Arial" panose="020B0604020202020204" pitchFamily="34" charset="0"/>
              <a:buChar char="•"/>
            </a:pPr>
            <a:r>
              <a:rPr lang="fr-FR" sz="2300" b="1" dirty="0">
                <a:solidFill>
                  <a:srgbClr val="FF0000"/>
                </a:solidFill>
                <a:latin typeface="Times New Roman" pitchFamily="18" charset="0"/>
                <a:cs typeface="Times New Roman" pitchFamily="18" charset="0"/>
              </a:rPr>
              <a:t>psychométriques </a:t>
            </a:r>
            <a:r>
              <a:rPr lang="fr-FR" sz="2300" b="1" dirty="0">
                <a:latin typeface="Times New Roman" pitchFamily="18" charset="0"/>
                <a:cs typeface="Times New Roman" pitchFamily="18" charset="0"/>
              </a:rPr>
              <a:t>(validité, fidélité, sensibilité, structure); </a:t>
            </a:r>
          </a:p>
          <a:p>
            <a:pPr marL="342900" indent="-342900" algn="just">
              <a:lnSpc>
                <a:spcPct val="150000"/>
              </a:lnSpc>
              <a:buFont typeface="Arial" panose="020B0604020202020204" pitchFamily="34" charset="0"/>
              <a:buChar char="•"/>
            </a:pPr>
            <a:r>
              <a:rPr lang="fr-FR" sz="2300" b="1" dirty="0">
                <a:solidFill>
                  <a:srgbClr val="FF0000"/>
                </a:solidFill>
                <a:latin typeface="Times New Roman" pitchFamily="18" charset="0"/>
                <a:cs typeface="Times New Roman" pitchFamily="18" charset="0"/>
              </a:rPr>
              <a:t>opérationnelles</a:t>
            </a:r>
            <a:r>
              <a:rPr lang="fr-FR" sz="2300" b="1" dirty="0">
                <a:latin typeface="Times New Roman" pitchFamily="18" charset="0"/>
                <a:cs typeface="Times New Roman" pitchFamily="18" charset="0"/>
              </a:rPr>
              <a:t> (acceptation, simplicité, rapidité  et flexibilité); </a:t>
            </a:r>
          </a:p>
          <a:p>
            <a:pPr marL="342900" indent="-342900" algn="just">
              <a:lnSpc>
                <a:spcPct val="150000"/>
              </a:lnSpc>
              <a:buFont typeface="Arial" panose="020B0604020202020204" pitchFamily="34" charset="0"/>
              <a:buChar char="•"/>
            </a:pPr>
            <a:r>
              <a:rPr lang="fr-FR" sz="2300" b="1" dirty="0">
                <a:solidFill>
                  <a:srgbClr val="FF0000"/>
                </a:solidFill>
                <a:latin typeface="Times New Roman" pitchFamily="18" charset="0"/>
                <a:cs typeface="Times New Roman" pitchFamily="18" charset="0"/>
              </a:rPr>
              <a:t>décisionnelles</a:t>
            </a:r>
            <a:r>
              <a:rPr lang="fr-FR" sz="2300" b="1" dirty="0">
                <a:latin typeface="Times New Roman" pitchFamily="18" charset="0"/>
                <a:cs typeface="Times New Roman" pitchFamily="18" charset="0"/>
              </a:rPr>
              <a:t> (communication et richesse).</a:t>
            </a:r>
          </a:p>
          <a:p>
            <a:pPr marL="342900" indent="-342900" algn="just">
              <a:lnSpc>
                <a:spcPct val="150000"/>
              </a:lnSpc>
              <a:buFont typeface="Arial" panose="020B0604020202020204" pitchFamily="34" charset="0"/>
              <a:buChar char="•"/>
            </a:pPr>
            <a:r>
              <a:rPr lang="fr-FR" sz="2300" b="1" dirty="0">
                <a:solidFill>
                  <a:srgbClr val="FF0000"/>
                </a:solidFill>
                <a:latin typeface="Times New Roman" pitchFamily="18" charset="0"/>
                <a:cs typeface="Times New Roman" pitchFamily="18" charset="0"/>
              </a:rPr>
              <a:t>contextualisé</a:t>
            </a:r>
            <a:r>
              <a:rPr lang="fr-FR" sz="2300" b="1" dirty="0">
                <a:latin typeface="Times New Roman" pitchFamily="18" charset="0"/>
                <a:cs typeface="Times New Roman" pitchFamily="18" charset="0"/>
              </a:rPr>
              <a:t> (approprié au contexte: population, culture, …)</a:t>
            </a:r>
          </a:p>
          <a:p>
            <a:endParaRPr lang="fr-FR" dirty="0"/>
          </a:p>
        </p:txBody>
      </p:sp>
    </p:spTree>
    <p:extLst>
      <p:ext uri="{BB962C8B-B14F-4D97-AF65-F5344CB8AC3E}">
        <p14:creationId xmlns:p14="http://schemas.microsoft.com/office/powerpoint/2010/main" val="2216549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9286" name="Picture 6" descr="http://www.icone-png.com/png/54/53731.png"/>
          <p:cNvPicPr>
            <a:picLocks noChangeAspect="1" noChangeArrowheads="1"/>
          </p:cNvPicPr>
          <p:nvPr/>
        </p:nvPicPr>
        <p:blipFill>
          <a:blip r:embed="rId3" cstate="print"/>
          <a:srcRect/>
          <a:stretch>
            <a:fillRect/>
          </a:stretch>
        </p:blipFill>
        <p:spPr bwMode="auto">
          <a:xfrm>
            <a:off x="2483768" y="1052736"/>
            <a:ext cx="4286250" cy="4286250"/>
          </a:xfrm>
          <a:prstGeom prst="rect">
            <a:avLst/>
          </a:prstGeom>
          <a:noFill/>
        </p:spPr>
      </p:pic>
      <p:sp>
        <p:nvSpPr>
          <p:cNvPr id="514054" name="Rectangle 6"/>
          <p:cNvSpPr>
            <a:spLocks noGrp="1" noChangeArrowheads="1"/>
          </p:cNvSpPr>
          <p:nvPr>
            <p:ph type="title"/>
          </p:nvPr>
        </p:nvSpPr>
        <p:spPr/>
        <p:txBody>
          <a:bodyPr/>
          <a:lstStyle/>
          <a:p>
            <a:r>
              <a:rPr lang="fr-FR" dirty="0">
                <a:latin typeface="Times New Roman" pitchFamily="18" charset="0"/>
                <a:cs typeface="Times New Roman" pitchFamily="18" charset="0"/>
              </a:rPr>
              <a:t>Les préoccupations méthodologiques</a:t>
            </a:r>
            <a:endParaRPr lang="fr-FR" dirty="0"/>
          </a:p>
        </p:txBody>
      </p:sp>
      <p:sp>
        <p:nvSpPr>
          <p:cNvPr id="3" name="ZoneTexte 2"/>
          <p:cNvSpPr txBox="1"/>
          <p:nvPr/>
        </p:nvSpPr>
        <p:spPr>
          <a:xfrm>
            <a:off x="214282" y="1340768"/>
            <a:ext cx="8639250" cy="5185522"/>
          </a:xfrm>
          <a:prstGeom prst="rect">
            <a:avLst/>
          </a:prstGeom>
          <a:noFill/>
        </p:spPr>
        <p:txBody>
          <a:bodyPr wrap="square" rtlCol="0">
            <a:spAutoFit/>
          </a:bodyPr>
          <a:lstStyle/>
          <a:p>
            <a:pPr algn="ctr">
              <a:lnSpc>
                <a:spcPct val="150000"/>
              </a:lnSpc>
            </a:pPr>
            <a:r>
              <a:rPr lang="fr-FR" sz="2800" b="1" dirty="0">
                <a:solidFill>
                  <a:srgbClr val="FF0000"/>
                </a:solidFill>
                <a:latin typeface="Times New Roman" pitchFamily="18" charset="0"/>
                <a:cs typeface="Times New Roman" pitchFamily="18" charset="0"/>
              </a:rPr>
              <a:t>Des questions essentielles : </a:t>
            </a:r>
            <a:endParaRPr lang="fr-FR" sz="2800" b="1" dirty="0">
              <a:latin typeface="Times New Roman" pitchFamily="18" charset="0"/>
              <a:cs typeface="Times New Roman" pitchFamily="18" charset="0"/>
            </a:endParaRPr>
          </a:p>
          <a:p>
            <a:pPr>
              <a:lnSpc>
                <a:spcPct val="150000"/>
              </a:lnSpc>
            </a:pPr>
            <a:r>
              <a:rPr lang="fr-FR" sz="2800" b="1" dirty="0">
                <a:latin typeface="Times New Roman" pitchFamily="18" charset="0"/>
                <a:cs typeface="Times New Roman" pitchFamily="18" charset="0"/>
              </a:rPr>
              <a:t>- La méthode que j'envisage de choisir est-elle fiable et valide ? </a:t>
            </a:r>
          </a:p>
          <a:p>
            <a:pPr>
              <a:lnSpc>
                <a:spcPct val="150000"/>
              </a:lnSpc>
            </a:pPr>
            <a:r>
              <a:rPr lang="fr-FR" sz="2800" b="1" dirty="0">
                <a:latin typeface="Times New Roman" pitchFamily="18" charset="0"/>
                <a:cs typeface="Times New Roman" pitchFamily="18" charset="0"/>
              </a:rPr>
              <a:t>- Fournit-elle bien  l'information recherchée ? </a:t>
            </a:r>
          </a:p>
          <a:p>
            <a:pPr>
              <a:lnSpc>
                <a:spcPct val="150000"/>
              </a:lnSpc>
            </a:pPr>
            <a:r>
              <a:rPr lang="fr-FR" sz="2800" b="1" dirty="0">
                <a:latin typeface="Times New Roman" pitchFamily="18" charset="0"/>
                <a:cs typeface="Times New Roman" pitchFamily="18" charset="0"/>
              </a:rPr>
              <a:t>- La méthode que j'envisage de choisir est-elle fidèle aux données ? </a:t>
            </a:r>
          </a:p>
          <a:p>
            <a:pPr>
              <a:lnSpc>
                <a:spcPct val="150000"/>
              </a:lnSpc>
            </a:pPr>
            <a:r>
              <a:rPr lang="fr-FR" sz="2800" b="1" dirty="0">
                <a:latin typeface="Times New Roman" pitchFamily="18" charset="0"/>
                <a:cs typeface="Times New Roman" pitchFamily="18" charset="0"/>
              </a:rPr>
              <a:t>-Fournit-elle cette information de façon concise et précise ?</a:t>
            </a:r>
          </a:p>
        </p:txBody>
      </p:sp>
      <p:sp>
        <p:nvSpPr>
          <p:cNvPr id="609282" name="AutoShape 2" descr="data:image/jpeg;base64,/9j/4AAQSkZJRgABAQAAAQABAAD/2wCEAAkGBxIQEBUQERMREBAWFRAQEBAPEBAQEBARFRUWFxgVFRYYHSggGBolHhMXIzEjJSkrLi4uFyEzODMsNygtLisBCgoKDg0OGxAQGTIlICUtNy03MTcvKy0vNy02Li0yMi01Ny0sLS04NzUuMi0uNS0tLS0rKzgtLSsrKzUtLTc3OP/AABEIAOEA4QMBIgACEQEDEQH/xAAbAAEAAwEBAQEAAAAAAAAAAAAABAUGAwcCAf/EAD8QAAIBAwEFBQMKBQIHAAAAAAABAgMEESEFEjFBUQYTYXGBIjKRBxQjQlKCobHB0TNicsLwkqIXQ1Njc+Hx/8QAGQEBAAMBAQAAAAAAAAAAAAAAAAIEBQED/8QAHxEBAAIDAAMAAwAAAAAAAAAAAAECAxExBBIhEzKB/9oADAMBAAIRAxEAPwD3EAAAAAAAAAAAfFarGCcpPCXMp619Oo8RzCHh7z83y9ALWrdQjo5LPRav4I5fP49JP0X7kKhRSJUaYHVX0ee8vNfsdqdWMuDT8iK6ZxnS5rR9VowLMFfRvnF4qcOU+nn+5YAAAAAAAAAAAAAAAAAAAAAAAAAAAADYKrtJdblHdXGb3Pu8Zft6gV95e99PT+HH3PH+b/OR2oIrbUsKUgLCkd4siU5HeMgOxzmfm+fkpAR68T92bd4kqUuH1H/b+x+VWVl4+a0a1TXFNcGBqQcLG472nGfVa+Elo18UzuAAAAAAAAAAAAAAAAAAAAAAAAAMr2ur/TU4dISl/qeP7DVGH7ZSxeR6OjDHmp1M/mgPu3mTaUymt6pNp1gLenM7xmVdOsd41QJ3eHy6hE70+XVA7VKhAupn3UrEC5rAaDstUzRkvs1JJeTUX+rLkzfYqeYVXy7xL13V+6NIAAAAAAAAAAAAAAAAAAAAAAAAAMh8ods9ylcL6knTn/TPGG/WKX3jXkbaNnGvSnRn7s4uL6rPBrxT19APNba5J9KuZuqp29WVGosSg3F+PRrwaw14MnUbtPmBf0653jXKOFwd43IFu65zlXK75ycp3QFhUrlbfXWEyPWvcDYllK7uI08PczvVX0guPx4eoG77HWjp2kXLSVRuq/vY3f8Aaol2fiWD9AAAAAAAAAAAAAAAAAAAAAAAAAAADO9rOzMbyO/BqFxFYjJ+7Ncd2X6Plk8wuKVSjN06kZQnF4lGWjX7rxPcSu2xsShdxxWhlr3Zx9mcfJ/o9APIYXbR1V+Wnazst8xpSuO+hKimkoz9mrJvhCKWk5P0MFUupT1k8L7K4L9wNZSv9/SOvlqTqOy7iqsxUUvGWDKbG2pSjzc2uKpQqVmvNU08G22Z2poRS34XUV9r5jetfhTyNTPIc3EdlCl2fuc43M+O/HC8ePA3fZ2yVrS3IxUpPDqVN7WcvholyX7sg0e0dlUahG4pxnL3YVW6M5PpGNTDb8EWUE088Dm9ddWSumvei/utP9jtSrRlwefDg16EWlNuOWuHQj1d1+fJrihE7FsCvtbtpqM9U9FLnnoywOgAAAAAAAAAAAAAAAAAAAAAAAAAQNtX/cUt5e83uw8G86vySYHlHy3bSqVby2sKact2DuNxYxKrUcoQbfLdjCpr0mygttg04JOs1cT5qS+hi+kYPj5yy/I+dt3squ2LmpKTk0qNKLfKHdQk0ui3pN4JEqrZoeLhrNfeVLyMtot6wsKN3uaLRLglol6E6le55lApM+41WXVNop1VOLjJKUXo4ySlF+aZH2e527zaVHb4/wCVh1LWS6Sot4j5wcX4lZSuWdI3uGQtSto1aEq3tXkvR+yvauFxP5tWire7w5RhvOVK4guM6MmlnHOL9qPitXX7V2wqFaUHnGcrCzozEXc41YbrbjJNTp1I6TpVIvMakHyknqXfZna8ryc6tTCqxjGlXUfcdaMpZlHpFr2kuSkZmfB+KdxyWhhze8fetBZ7ahVTSeX05mvsKzqUoTfFxTfnzMReTUVlLMuCwtW3yRt9n0HTpQg9XGMVJ9ZY1/E8HukAAAAAAAAAAAAAAAAAAAAAPyUklltJc23hEWV/DlvS/pWnxeCurVe9m39VPEVy05+bJdJJAfl7fPdxBSi3xk17q8MZ1Mh2k25aUU6U6saleXCnTkqlVS+1LX2UtX7TWnDPAjfLPcVYWMHRqSp5rRjV3JOLlBwnplatZxoeMbDoz+cQVOnUrTzl0qUJTqShweIx158Tytk1bS7i8OcmKcu+NTG2g9pTp95TnKtCFSMoTUl3iWHF8092K9l68X4km6t50pOMk4yWji+X/rxNZsj5NVVjV73vrdp05WVVNRq0JrMm9xPd+yteOHjqd9vW06SVO+jHCWKd9Si4UZrRe1nPczy/ck3F5W628qNzB5E4/k8ZebD7/Y6w0Jtn3lkm8t1CWntLqsJ+qZwdWK+tFf1+z+Zo0y0tyVG2O1ew5ObR+94mfVS4guM6a+8n+pXXe2KEM+1vvpBP82Sm9Y7KMUtPITp11FZfLV54JdWWHyX1t+FzcL3Z14wXjuU4vPqpIxlnb3W163za2hiPGo8vu6cPtVZcl0XF8snstrsKFjZwtqWqpx1ljDqTzmU35vPksLkZ/k54v8ji9gwzT7PUzYNt390m9YUsVJdN/wCovim/um3KfsrZd1bxk/fqfSyfn7q9I4/EuCqsgAAAAAAAAAAAAAAAAAApu03aa32fCMq8nvT3lSpQW9UqOKzLC6JatvRac2k/I9v/ACyXVbMbOnC1h/1J4q1vNZW5HyxLzPRe3XZWpeVKNxRcXVoqce7qPEZxlKL49PZaa5qT101xezPkWcqsncXDhQz7EKajKu0+Tm1urHDO688cR4Hnf2n9VzxbYK7nL/F72N2984tac28z3VGp/wCSOkvjx9TSK8OVn2Gtbai6drF0pt73eSnOpKcsY9rL4eWMHGPZq5bxKrSjHrFTnLHk8fmTjevqteazaZrxE2w6Fw4wuYqpRjvVXGTe65LCjlJ6+89PA0XZrY9K1pfR0qdBzxOcKcI01HpFpLkn8Wz8s+zdCm4zalUqR13pyeG1w9laactNC4Oo7nWg/JLKw9U9GnwaP0Bx5PcdmqMqtWMHUoYq1UlRktxJTlhKnNOEV5JEK47C1Zt7tzTxyUreal6yVR5+CNBSq5nOX2p1JfGTf6lpbVAMF/wsrz43VGHlRqT/ALkXGy/kgtI4dxWrXD5whu29KXpHM/hM2tKRLp1APiw2bRtqapW9KnRprhClFRWerxxfi9SHtKnlMtHIh3aygLHZFTeoU3/LGL84+y/xRMKrs/V9iVPnGTaX8stfz3i1AAAAAAAAAAAAAAAAAAAAAAAAAAAAAR767jRg5y15KK4yk+CQHnSe7OcecZ1IvzjJr9Cwtqh9XmzqlScq2EnN70oR4Llp14EaCcXhgXNKoSqcivtJpljGcV4gS6cWznXpM+qU3LwXgfVahoBD2PPFzu/ahL4pp/uaEzuyaT+d5fBUqnxcoY/U0QAAAAAAAAAAAAAAAAAAAAAAAAAAADO3tV1q+n8OnmK6Of1n+np4lttW5dOk2vffsQ/qfP0WX6FdYW6jFICZbw0IO2bCMlvLRroWkVgg7RulGLAwNztiVGbillrroi22FfOst+b1y01wS/xYPnZ2xfntw5PSjBrvJLRyfHcT/PovNFz2gtFTr05QSjGUO73UsRXdtbv4Tx91AWdtMl4yius5aIsabAgUvYuIP7SlB/DK/FIuynu4YqU3/wByH4tFwAAAAAAAAAAAAAAAAAAAAAAAAAAAFLtGe/XUeUF/ulq/wx+JIpIp7G6U25/alKXo3oWtKoBIm8Iy+3KspyVKnrOTUIrxfXwXH0L28uFGLZE7M2e/J3U+LzCinyjnEpebax5LxAuNl2MbelGlHglq+cpPjJ+bK/tXD6KEvs1Y58pRlH83EuyHti1dahOmveazDPDfi1KOfVICosJ6FpTZntmXOUnw8Ho14MuIVgPvaT9neXGLUl5p5/Qs6c1JKS1TSa8mU1xWysHfYNxmDpvjB6eMHw+Gq+AFoAAAAAAAAAAAAAAAAAAAAAAAAD8bxq9FzZV1tozl/BUUuUpp588AZKnN21SVvPjB4i/tQesX8GvXJcULzTiUPaTZtaTVX2pVVlTec78eXk106PwKOjtacdHlNaNcGvQDS9o9p4hup6v8Da7Lp7tClHpTpr4RR5HOrKrLPFvl0PVOzlTetaWeKjuP7jcf7QLIAAYvtFQdtX7xfwqrbXSNXjKPrrL/AFdD9oXu8uJqNqWEbilKjPhJaNcYyWqkvFPU84p95QqSo1dJxeH0kuUo9UwNL3+T6tKrp1FUWvKS6xfFfr6FdRqljbPIGppVFJKUXlPVM+is2NUxvU3ye9HyfHHr+ZZgAAAAAAAAAAAAAAAAAAAAAEHbc92hN/0p+Tkk/wAGyJY1Fgs7u3jVhKnPWMlh4eH6PqZmvs25t29xd/T5OLSqJfzR5/d+CAubiUcGe2jY0G3KUIS8Wln4rUOtXnoqFfP81OcF8ZJIkWmwK1Z5uPoqfOEZKVSXg2tIrybflxAplUp7yp0aac3ooUopyf8AnVm42NZujQjCXvayljVb0m5Nemceh0stn0qCxSpxprnurV+b4v1JIAAADFfKJScp2691fS+0uOfY0z5ZNqUPbSmnaubWXCdOaf2cyUW/hJ/EDP7MtqcVwq1X5rH4svqVaSXs0UvOev5FbsKujTU8AVEbtwqRnOO5rhtPK3Xo8/n6GjM9t+SUC7sm3Thve9uQz54WQOwAAAAAAAAAAAAAAAAAAAAAAAAAAAAAAAByureNWEqc1vQknGS6p/kdQB5/c7Nr2U2t2dWjn2KsIuTx0mo8GuvB/gpltt3OijOT6RhKTfwRtABmLS0q3M06kJU6KeZKonCU8fVUXrjrn/5pwAAAAAAAAAAAAAAAAAAAAAAAAAAAAAAAAAAAAAAAAAAAAAAAA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09284" name="AutoShape 4" descr="data:image/jpeg;base64,/9j/4AAQSkZJRgABAQAAAQABAAD/2wCEAAkGBxIQEBUQERMREBAWFRAQEBAPEBAQEBARFRUWFxgVFRYYHSggGBolHhMXIzEjJSkrLi4uFyEzODMsNygtLisBCgoKDg0OGxAQGTIlICUtNy03MTcvKy0vNy02Li0yMi01Ny0sLS04NzUuMi0uNS0tLS0rKzgtLSsrKzUtLTc3OP/AABEIAOEA4QMBIgACEQEDEQH/xAAbAAEAAwEBAQEAAAAAAAAAAAAABAUGAwcCAf/EAD8QAAIBAwEFBQMKBQIHAAAAAAABAgMEESEFEjFBUQYTYXGBIjKRBxQjQlKCobHB0TNicsLwkqIXQ1Njc+Hx/8QAGQEBAAMBAQAAAAAAAAAAAAAAAAIEBQED/8QAHxEBAAIDAAMAAwAAAAAAAAAAAAECAxExBBIhEzKB/9oADAMBAAIRAxEAPwD3EAAAAAAAAAAAfFarGCcpPCXMp619Oo8RzCHh7z83y9ALWrdQjo5LPRav4I5fP49JP0X7kKhRSJUaYHVX0ee8vNfsdqdWMuDT8iK6ZxnS5rR9VowLMFfRvnF4qcOU+nn+5YAAAAAAAAAAAAAAAAAAAAAAAAAAAADYKrtJdblHdXGb3Pu8Zft6gV95e99PT+HH3PH+b/OR2oIrbUsKUgLCkd4siU5HeMgOxzmfm+fkpAR68T92bd4kqUuH1H/b+x+VWVl4+a0a1TXFNcGBqQcLG472nGfVa+Elo18UzuAAAAAAAAAAAAAAAAAAAAAAAAAMr2ur/TU4dISl/qeP7DVGH7ZSxeR6OjDHmp1M/mgPu3mTaUymt6pNp1gLenM7xmVdOsd41QJ3eHy6hE70+XVA7VKhAupn3UrEC5rAaDstUzRkvs1JJeTUX+rLkzfYqeYVXy7xL13V+6NIAAAAAAAAAAAAAAAAAAAAAAAAAMh8ods9ylcL6knTn/TPGG/WKX3jXkbaNnGvSnRn7s4uL6rPBrxT19APNba5J9KuZuqp29WVGosSg3F+PRrwaw14MnUbtPmBf0653jXKOFwd43IFu65zlXK75ycp3QFhUrlbfXWEyPWvcDYllK7uI08PczvVX0guPx4eoG77HWjp2kXLSVRuq/vY3f8Aaol2fiWD9AAAAAAAAAAAAAAAAAAAAAAAAAAADO9rOzMbyO/BqFxFYjJ+7Ncd2X6Plk8wuKVSjN06kZQnF4lGWjX7rxPcSu2xsShdxxWhlr3Zx9mcfJ/o9APIYXbR1V+Wnazst8xpSuO+hKimkoz9mrJvhCKWk5P0MFUupT1k8L7K4L9wNZSv9/SOvlqTqOy7iqsxUUvGWDKbG2pSjzc2uKpQqVmvNU08G22Z2poRS34XUV9r5jetfhTyNTPIc3EdlCl2fuc43M+O/HC8ePA3fZ2yVrS3IxUpPDqVN7WcvholyX7sg0e0dlUahG4pxnL3YVW6M5PpGNTDb8EWUE088Dm9ddWSumvei/utP9jtSrRlwefDg16EWlNuOWuHQj1d1+fJrihE7FsCvtbtpqM9U9FLnnoywOgAAAAAAAAAAAAAAAAAAAAAAAAAQNtX/cUt5e83uw8G86vySYHlHy3bSqVby2sKact2DuNxYxKrUcoQbfLdjCpr0mygttg04JOs1cT5qS+hi+kYPj5yy/I+dt3squ2LmpKTk0qNKLfKHdQk0ui3pN4JEqrZoeLhrNfeVLyMtot6wsKN3uaLRLglol6E6le55lApM+41WXVNop1VOLjJKUXo4ySlF+aZH2e527zaVHb4/wCVh1LWS6Sot4j5wcX4lZSuWdI3uGQtSto1aEq3tXkvR+yvauFxP5tWire7w5RhvOVK4guM6MmlnHOL9qPitXX7V2wqFaUHnGcrCzozEXc41YbrbjJNTp1I6TpVIvMakHyknqXfZna8ryc6tTCqxjGlXUfcdaMpZlHpFr2kuSkZmfB+KdxyWhhze8fetBZ7ahVTSeX05mvsKzqUoTfFxTfnzMReTUVlLMuCwtW3yRt9n0HTpQg9XGMVJ9ZY1/E8HukAAAAAAAAAAAAAAAAAAAAAPyUklltJc23hEWV/DlvS/pWnxeCurVe9m39VPEVy05+bJdJJAfl7fPdxBSi3xk17q8MZ1Mh2k25aUU6U6saleXCnTkqlVS+1LX2UtX7TWnDPAjfLPcVYWMHRqSp5rRjV3JOLlBwnplatZxoeMbDoz+cQVOnUrTzl0qUJTqShweIx158Tytk1bS7i8OcmKcu+NTG2g9pTp95TnKtCFSMoTUl3iWHF8092K9l68X4km6t50pOMk4yWji+X/rxNZsj5NVVjV73vrdp05WVVNRq0JrMm9xPd+yteOHjqd9vW06SVO+jHCWKd9Si4UZrRe1nPczy/ck3F5W628qNzB5E4/k8ZebD7/Y6w0Jtn3lkm8t1CWntLqsJ+qZwdWK+tFf1+z+Zo0y0tyVG2O1ew5ObR+94mfVS4guM6a+8n+pXXe2KEM+1vvpBP82Sm9Y7KMUtPITp11FZfLV54JdWWHyX1t+FzcL3Z14wXjuU4vPqpIxlnb3W163za2hiPGo8vu6cPtVZcl0XF8snstrsKFjZwtqWqpx1ljDqTzmU35vPksLkZ/k54v8ji9gwzT7PUzYNt390m9YUsVJdN/wCovim/um3KfsrZd1bxk/fqfSyfn7q9I4/EuCqsgAAAAAAAAAAAAAAAAAApu03aa32fCMq8nvT3lSpQW9UqOKzLC6JatvRac2k/I9v/ACyXVbMbOnC1h/1J4q1vNZW5HyxLzPRe3XZWpeVKNxRcXVoqce7qPEZxlKL49PZaa5qT101xezPkWcqsncXDhQz7EKajKu0+Tm1urHDO688cR4Hnf2n9VzxbYK7nL/F72N2984tac28z3VGp/wCSOkvjx9TSK8OVn2Gtbai6drF0pt73eSnOpKcsY9rL4eWMHGPZq5bxKrSjHrFTnLHk8fmTjevqteazaZrxE2w6Fw4wuYqpRjvVXGTe65LCjlJ6+89PA0XZrY9K1pfR0qdBzxOcKcI01HpFpLkn8Wz8s+zdCm4zalUqR13pyeG1w9laactNC4Oo7nWg/JLKw9U9GnwaP0Bx5PcdmqMqtWMHUoYq1UlRktxJTlhKnNOEV5JEK47C1Zt7tzTxyUreal6yVR5+CNBSq5nOX2p1JfGTf6lpbVAMF/wsrz43VGHlRqT/ALkXGy/kgtI4dxWrXD5whu29KXpHM/hM2tKRLp1APiw2bRtqapW9KnRprhClFRWerxxfi9SHtKnlMtHIh3aygLHZFTeoU3/LGL84+y/xRMKrs/V9iVPnGTaX8stfz3i1AAAAAAAAAAAAAAAAAAAAAAAAAAAAAR767jRg5y15KK4yk+CQHnSe7OcecZ1IvzjJr9Cwtqh9XmzqlScq2EnN70oR4Llp14EaCcXhgXNKoSqcivtJpljGcV4gS6cWznXpM+qU3LwXgfVahoBD2PPFzu/ahL4pp/uaEzuyaT+d5fBUqnxcoY/U0QAAAAAAAAAAAAAAAAAAAAAAAAAAADO3tV1q+n8OnmK6Of1n+np4lttW5dOk2vffsQ/qfP0WX6FdYW6jFICZbw0IO2bCMlvLRroWkVgg7RulGLAwNztiVGbillrroi22FfOst+b1y01wS/xYPnZ2xfntw5PSjBrvJLRyfHcT/PovNFz2gtFTr05QSjGUO73UsRXdtbv4Tx91AWdtMl4yius5aIsabAgUvYuIP7SlB/DK/FIuynu4YqU3/wByH4tFwAAAAAAAAAAAAAAAAAAAAAAAAAAAFLtGe/XUeUF/ulq/wx+JIpIp7G6U25/alKXo3oWtKoBIm8Iy+3KspyVKnrOTUIrxfXwXH0L28uFGLZE7M2e/J3U+LzCinyjnEpebax5LxAuNl2MbelGlHglq+cpPjJ+bK/tXD6KEvs1Y58pRlH83EuyHti1dahOmveazDPDfi1KOfVICosJ6FpTZntmXOUnw8Ho14MuIVgPvaT9neXGLUl5p5/Qs6c1JKS1TSa8mU1xWysHfYNxmDpvjB6eMHw+Gq+AFoAAAAAAAAAAAAAAAAAAAAAAAAD8bxq9FzZV1tozl/BUUuUpp588AZKnN21SVvPjB4i/tQesX8GvXJcULzTiUPaTZtaTVX2pVVlTec78eXk106PwKOjtacdHlNaNcGvQDS9o9p4hup6v8Da7Lp7tClHpTpr4RR5HOrKrLPFvl0PVOzlTetaWeKjuP7jcf7QLIAAYvtFQdtX7xfwqrbXSNXjKPrrL/AFdD9oXu8uJqNqWEbilKjPhJaNcYyWqkvFPU84p95QqSo1dJxeH0kuUo9UwNL3+T6tKrp1FUWvKS6xfFfr6FdRqljbPIGppVFJKUXlPVM+is2NUxvU3ye9HyfHHr+ZZgAAAAAAAAAAAAAAAAAAAAAEHbc92hN/0p+Tkk/wAGyJY1Fgs7u3jVhKnPWMlh4eH6PqZmvs25t29xd/T5OLSqJfzR5/d+CAubiUcGe2jY0G3KUIS8Wln4rUOtXnoqFfP81OcF8ZJIkWmwK1Z5uPoqfOEZKVSXg2tIrybflxAplUp7yp0aac3ooUopyf8AnVm42NZujQjCXvayljVb0m5Nemceh0stn0qCxSpxprnurV+b4v1JIAAADFfKJScp2691fS+0uOfY0z5ZNqUPbSmnaubWXCdOaf2cyUW/hJ/EDP7MtqcVwq1X5rH4svqVaSXs0UvOev5FbsKujTU8AVEbtwqRnOO5rhtPK3Xo8/n6GjM9t+SUC7sm3Thve9uQz54WQOwAAAAAAAAAAAAAAAAAAAAAAAAAAAAAAAByureNWEqc1vQknGS6p/kdQB5/c7Nr2U2t2dWjn2KsIuTx0mo8GuvB/gpltt3OijOT6RhKTfwRtABmLS0q3M06kJU6KeZKonCU8fVUXrjrn/5pwAAAAAAAAAAAAAAAAAAAAAAAAAAAAAAAAAAAAAAAAAAAAAAAAAAAA//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1026"/>
          <p:cNvSpPr>
            <a:spLocks noGrp="1" noChangeArrowheads="1"/>
          </p:cNvSpPr>
          <p:nvPr>
            <p:ph type="title"/>
          </p:nvPr>
        </p:nvSpPr>
        <p:spPr/>
        <p:txBody>
          <a:bodyPr/>
          <a:lstStyle/>
          <a:p>
            <a:r>
              <a:rPr lang="fr-BE"/>
              <a:t>Les notions de fiabilité et de validité</a:t>
            </a:r>
            <a:endParaRPr lang="fr-FR"/>
          </a:p>
        </p:txBody>
      </p:sp>
      <p:sp>
        <p:nvSpPr>
          <p:cNvPr id="572419" name="Rectangle 1027"/>
          <p:cNvSpPr>
            <a:spLocks noGrp="1" noChangeArrowheads="1"/>
          </p:cNvSpPr>
          <p:nvPr>
            <p:ph type="body" idx="1"/>
          </p:nvPr>
        </p:nvSpPr>
        <p:spPr>
          <a:xfrm>
            <a:off x="251520" y="1600200"/>
            <a:ext cx="8435280" cy="4525963"/>
          </a:xfrm>
        </p:spPr>
        <p:txBody>
          <a:bodyPr/>
          <a:lstStyle/>
          <a:p>
            <a:pPr algn="just">
              <a:lnSpc>
                <a:spcPct val="150000"/>
              </a:lnSpc>
              <a:spcBef>
                <a:spcPct val="0"/>
              </a:spcBef>
              <a:spcAft>
                <a:spcPct val="0"/>
              </a:spcAft>
              <a:buFontTx/>
              <a:buNone/>
            </a:pPr>
            <a:r>
              <a:rPr lang="fr-BE" sz="2800" kern="1200" dirty="0">
                <a:solidFill>
                  <a:srgbClr val="FF0000"/>
                </a:solidFill>
                <a:latin typeface="Times New Roman" pitchFamily="18" charset="0"/>
                <a:cs typeface="Times New Roman" pitchFamily="18" charset="0"/>
              </a:rPr>
              <a:t>	La fiabilité  </a:t>
            </a:r>
            <a:r>
              <a:rPr lang="fr-BE" sz="2800" kern="1200" dirty="0">
                <a:solidFill>
                  <a:schemeClr val="tx1"/>
                </a:solidFill>
                <a:latin typeface="Times New Roman" pitchFamily="18" charset="0"/>
                <a:cs typeface="Times New Roman" pitchFamily="18" charset="0"/>
              </a:rPr>
              <a:t>est la capacité de la mesure à éviter les erreurs aléatoires (mais éventuellement pas les erreurs constantes).</a:t>
            </a:r>
          </a:p>
          <a:p>
            <a:pPr algn="just">
              <a:lnSpc>
                <a:spcPct val="150000"/>
              </a:lnSpc>
              <a:spcBef>
                <a:spcPct val="0"/>
              </a:spcBef>
              <a:spcAft>
                <a:spcPct val="0"/>
              </a:spcAft>
              <a:buFontTx/>
              <a:buNone/>
            </a:pPr>
            <a:r>
              <a:rPr lang="fr-BE" sz="2800" kern="1200" dirty="0">
                <a:solidFill>
                  <a:schemeClr val="tx1"/>
                </a:solidFill>
                <a:latin typeface="Times New Roman" pitchFamily="18" charset="0"/>
                <a:cs typeface="Times New Roman" pitchFamily="18" charset="0"/>
              </a:rPr>
              <a:t>	</a:t>
            </a:r>
            <a:r>
              <a:rPr lang="fr-BE" sz="2800" kern="1200" dirty="0">
                <a:solidFill>
                  <a:srgbClr val="FF0000"/>
                </a:solidFill>
                <a:latin typeface="Times New Roman" pitchFamily="18" charset="0"/>
                <a:cs typeface="Times New Roman" pitchFamily="18" charset="0"/>
              </a:rPr>
              <a:t>La validité </a:t>
            </a:r>
            <a:r>
              <a:rPr lang="fr-BE" sz="2800" kern="1200" dirty="0">
                <a:solidFill>
                  <a:schemeClr val="tx1"/>
                </a:solidFill>
                <a:latin typeface="Times New Roman" pitchFamily="18" charset="0"/>
                <a:cs typeface="Times New Roman" pitchFamily="18" charset="0"/>
              </a:rPr>
              <a:t>est la capacité de la mesure à évaluer correctement ce que l’on se propose d’évaluer (sans erreur constante) </a:t>
            </a:r>
          </a:p>
          <a:p>
            <a:pPr algn="just">
              <a:lnSpc>
                <a:spcPct val="150000"/>
              </a:lnSpc>
              <a:spcBef>
                <a:spcPct val="0"/>
              </a:spcBef>
              <a:spcAft>
                <a:spcPct val="0"/>
              </a:spcAft>
              <a:buFontTx/>
              <a:buNone/>
            </a:pPr>
            <a:r>
              <a:rPr lang="fr-BE" sz="2800" kern="1200" dirty="0">
                <a:solidFill>
                  <a:schemeClr val="tx1"/>
                </a:solidFill>
                <a:latin typeface="Times New Roman" pitchFamily="18" charset="0"/>
                <a:cs typeface="Times New Roman" pitchFamily="18" charset="0"/>
              </a:rPr>
              <a:t>	</a:t>
            </a:r>
            <a:endParaRPr lang="fr-FR" sz="2800" kern="1200" dirty="0">
              <a:solidFill>
                <a:schemeClr val="tx1"/>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9" name="Rectangle 5"/>
          <p:cNvSpPr>
            <a:spLocks noGrp="1" noChangeArrowheads="1"/>
          </p:cNvSpPr>
          <p:nvPr>
            <p:ph type="title"/>
          </p:nvPr>
        </p:nvSpPr>
        <p:spPr/>
        <p:txBody>
          <a:bodyPr/>
          <a:lstStyle/>
          <a:p>
            <a:r>
              <a:rPr lang="en-GB" dirty="0"/>
              <a:t>Illustration de la fiabilité et la validité</a:t>
            </a:r>
            <a:endParaRPr lang="fr-FR" dirty="0"/>
          </a:p>
        </p:txBody>
      </p:sp>
      <p:sp>
        <p:nvSpPr>
          <p:cNvPr id="7" name="ZoneTexte 6"/>
          <p:cNvSpPr txBox="1"/>
          <p:nvPr/>
        </p:nvSpPr>
        <p:spPr>
          <a:xfrm>
            <a:off x="4427984" y="4521314"/>
            <a:ext cx="1656184" cy="707886"/>
          </a:xfrm>
          <a:prstGeom prst="rect">
            <a:avLst/>
          </a:prstGeom>
          <a:solidFill>
            <a:schemeClr val="bg2">
              <a:lumMod val="20000"/>
              <a:lumOff val="80000"/>
            </a:schemeClr>
          </a:solidFill>
        </p:spPr>
        <p:txBody>
          <a:bodyPr wrap="square" rtlCol="0">
            <a:spAutoFit/>
          </a:bodyPr>
          <a:lstStyle/>
          <a:p>
            <a:pPr algn="ctr"/>
            <a:r>
              <a:rPr lang="fr-FR" sz="2000" b="1" dirty="0">
                <a:solidFill>
                  <a:srgbClr val="FF0000"/>
                </a:solidFill>
                <a:latin typeface="Times New Roman" pitchFamily="18" charset="0"/>
                <a:cs typeface="Times New Roman" pitchFamily="18" charset="0"/>
              </a:rPr>
              <a:t>Non valide </a:t>
            </a:r>
          </a:p>
          <a:p>
            <a:pPr algn="ctr"/>
            <a:r>
              <a:rPr lang="fr-FR" sz="2000" b="1" dirty="0">
                <a:solidFill>
                  <a:srgbClr val="FF0000"/>
                </a:solidFill>
                <a:latin typeface="Times New Roman" pitchFamily="18" charset="0"/>
                <a:cs typeface="Times New Roman" pitchFamily="18" charset="0"/>
              </a:rPr>
              <a:t>Non fiable</a:t>
            </a:r>
          </a:p>
        </p:txBody>
      </p:sp>
      <p:sp>
        <p:nvSpPr>
          <p:cNvPr id="8" name="ZoneTexte 7"/>
          <p:cNvSpPr txBox="1"/>
          <p:nvPr/>
        </p:nvSpPr>
        <p:spPr>
          <a:xfrm>
            <a:off x="323528" y="4509120"/>
            <a:ext cx="1656184" cy="707886"/>
          </a:xfrm>
          <a:prstGeom prst="rect">
            <a:avLst/>
          </a:prstGeom>
          <a:solidFill>
            <a:schemeClr val="bg2">
              <a:lumMod val="20000"/>
              <a:lumOff val="80000"/>
            </a:schemeClr>
          </a:solidFill>
        </p:spPr>
        <p:txBody>
          <a:bodyPr wrap="square" rtlCol="0">
            <a:spAutoFit/>
          </a:bodyPr>
          <a:lstStyle/>
          <a:p>
            <a:pPr algn="ctr"/>
            <a:r>
              <a:rPr lang="fr-FR" sz="2000" b="1" dirty="0">
                <a:solidFill>
                  <a:srgbClr val="FF0000"/>
                </a:solidFill>
                <a:latin typeface="Times New Roman" pitchFamily="18" charset="0"/>
                <a:cs typeface="Times New Roman" pitchFamily="18" charset="0"/>
              </a:rPr>
              <a:t>Non valide </a:t>
            </a:r>
          </a:p>
          <a:p>
            <a:pPr algn="ctr"/>
            <a:r>
              <a:rPr lang="fr-FR" sz="2000" b="1" dirty="0">
                <a:solidFill>
                  <a:srgbClr val="FF0000"/>
                </a:solidFill>
                <a:latin typeface="Times New Roman" pitchFamily="18" charset="0"/>
                <a:cs typeface="Times New Roman" pitchFamily="18" charset="0"/>
              </a:rPr>
              <a:t>Fiable</a:t>
            </a:r>
          </a:p>
        </p:txBody>
      </p:sp>
      <p:sp>
        <p:nvSpPr>
          <p:cNvPr id="9" name="ZoneTexte 8"/>
          <p:cNvSpPr txBox="1"/>
          <p:nvPr/>
        </p:nvSpPr>
        <p:spPr>
          <a:xfrm>
            <a:off x="6588224" y="4509120"/>
            <a:ext cx="1656184" cy="707886"/>
          </a:xfrm>
          <a:prstGeom prst="rect">
            <a:avLst/>
          </a:prstGeom>
          <a:solidFill>
            <a:schemeClr val="bg2">
              <a:lumMod val="20000"/>
              <a:lumOff val="80000"/>
            </a:schemeClr>
          </a:solidFill>
        </p:spPr>
        <p:txBody>
          <a:bodyPr wrap="square" rtlCol="0">
            <a:spAutoFit/>
          </a:bodyPr>
          <a:lstStyle/>
          <a:p>
            <a:pPr algn="ctr"/>
            <a:r>
              <a:rPr lang="fr-FR" sz="2000" b="1" dirty="0">
                <a:solidFill>
                  <a:srgbClr val="FF0000"/>
                </a:solidFill>
                <a:latin typeface="Times New Roman" pitchFamily="18" charset="0"/>
                <a:cs typeface="Times New Roman" pitchFamily="18" charset="0"/>
              </a:rPr>
              <a:t>Valide </a:t>
            </a:r>
          </a:p>
          <a:p>
            <a:pPr algn="ctr"/>
            <a:r>
              <a:rPr lang="fr-FR" sz="2000" b="1" dirty="0">
                <a:solidFill>
                  <a:srgbClr val="FF0000"/>
                </a:solidFill>
                <a:latin typeface="Times New Roman" pitchFamily="18" charset="0"/>
                <a:cs typeface="Times New Roman" pitchFamily="18" charset="0"/>
              </a:rPr>
              <a:t>Fiable</a:t>
            </a:r>
          </a:p>
        </p:txBody>
      </p:sp>
      <p:pic>
        <p:nvPicPr>
          <p:cNvPr id="3" name="Picture 5"/>
          <p:cNvPicPr>
            <a:picLocks noChangeAspect="1" noChangeArrowheads="1"/>
          </p:cNvPicPr>
          <p:nvPr/>
        </p:nvPicPr>
        <p:blipFill>
          <a:blip r:embed="rId2" cstate="print"/>
          <a:srcRect/>
          <a:stretch>
            <a:fillRect/>
          </a:stretch>
        </p:blipFill>
        <p:spPr bwMode="auto">
          <a:xfrm>
            <a:off x="251521" y="2060848"/>
            <a:ext cx="8892479" cy="2313409"/>
          </a:xfrm>
          <a:prstGeom prst="rect">
            <a:avLst/>
          </a:prstGeom>
          <a:noFill/>
          <a:ln w="9525">
            <a:noFill/>
            <a:miter lim="800000"/>
            <a:headEnd/>
            <a:tailEnd/>
          </a:ln>
        </p:spPr>
      </p:pic>
      <p:sp>
        <p:nvSpPr>
          <p:cNvPr id="11" name="ZoneTexte 10"/>
          <p:cNvSpPr txBox="1"/>
          <p:nvPr/>
        </p:nvSpPr>
        <p:spPr>
          <a:xfrm>
            <a:off x="2339752" y="4509120"/>
            <a:ext cx="1656184" cy="707886"/>
          </a:xfrm>
          <a:prstGeom prst="rect">
            <a:avLst/>
          </a:prstGeom>
          <a:solidFill>
            <a:schemeClr val="bg2">
              <a:lumMod val="20000"/>
              <a:lumOff val="80000"/>
            </a:schemeClr>
          </a:solidFill>
        </p:spPr>
        <p:txBody>
          <a:bodyPr wrap="square" rtlCol="0">
            <a:spAutoFit/>
          </a:bodyPr>
          <a:lstStyle/>
          <a:p>
            <a:pPr algn="ctr"/>
            <a:r>
              <a:rPr lang="fr-FR" sz="2000" b="1" dirty="0">
                <a:solidFill>
                  <a:srgbClr val="FF0000"/>
                </a:solidFill>
                <a:latin typeface="Times New Roman" pitchFamily="18" charset="0"/>
                <a:cs typeface="Times New Roman" pitchFamily="18" charset="0"/>
              </a:rPr>
              <a:t>Valide </a:t>
            </a:r>
          </a:p>
          <a:p>
            <a:pPr algn="ctr"/>
            <a:r>
              <a:rPr lang="fr-FR" sz="2000" b="1" dirty="0">
                <a:solidFill>
                  <a:srgbClr val="FF0000"/>
                </a:solidFill>
                <a:latin typeface="Times New Roman" pitchFamily="18" charset="0"/>
                <a:cs typeface="Times New Roman" pitchFamily="18" charset="0"/>
              </a:rPr>
              <a:t>Non Fiable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1026"/>
          <p:cNvSpPr>
            <a:spLocks noGrp="1" noChangeArrowheads="1"/>
          </p:cNvSpPr>
          <p:nvPr>
            <p:ph type="title"/>
          </p:nvPr>
        </p:nvSpPr>
        <p:spPr/>
        <p:txBody>
          <a:bodyPr/>
          <a:lstStyle/>
          <a:p>
            <a:r>
              <a:rPr lang="en-US" dirty="0"/>
              <a:t>Fiabilité et validité des échelles de </a:t>
            </a:r>
            <a:r>
              <a:rPr lang="en-US" dirty="0" err="1"/>
              <a:t>mesure</a:t>
            </a:r>
            <a:endParaRPr lang="fr-FR" dirty="0"/>
          </a:p>
        </p:txBody>
      </p:sp>
      <p:sp>
        <p:nvSpPr>
          <p:cNvPr id="564230" name="Text Box 1030"/>
          <p:cNvSpPr txBox="1">
            <a:spLocks noChangeArrowheads="1"/>
          </p:cNvSpPr>
          <p:nvPr/>
        </p:nvSpPr>
        <p:spPr bwMode="auto">
          <a:xfrm>
            <a:off x="3429000" y="1828800"/>
            <a:ext cx="22860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564231" name="Text Box 1031"/>
          <p:cNvSpPr txBox="1">
            <a:spLocks noChangeArrowheads="1"/>
          </p:cNvSpPr>
          <p:nvPr/>
        </p:nvSpPr>
        <p:spPr bwMode="auto">
          <a:xfrm>
            <a:off x="3314700" y="1295400"/>
            <a:ext cx="2514600" cy="376238"/>
          </a:xfrm>
          <a:prstGeom prst="rect">
            <a:avLst/>
          </a:prstGeom>
          <a:solidFill>
            <a:srgbClr val="CCFFCC">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Echelle de mesure</a:t>
            </a:r>
            <a:endParaRPr lang="fr-FR" dirty="0">
              <a:solidFill>
                <a:schemeClr val="accent2"/>
              </a:solidFill>
            </a:endParaRPr>
          </a:p>
        </p:txBody>
      </p:sp>
      <p:sp>
        <p:nvSpPr>
          <p:cNvPr id="564232" name="Text Box 1032"/>
          <p:cNvSpPr txBox="1">
            <a:spLocks noChangeArrowheads="1"/>
          </p:cNvSpPr>
          <p:nvPr/>
        </p:nvSpPr>
        <p:spPr bwMode="auto">
          <a:xfrm>
            <a:off x="5638800" y="1981200"/>
            <a:ext cx="2514600" cy="376238"/>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Validité</a:t>
            </a:r>
            <a:endParaRPr lang="fr-FR" dirty="0">
              <a:solidFill>
                <a:schemeClr val="accent2"/>
              </a:solidFill>
            </a:endParaRPr>
          </a:p>
        </p:txBody>
      </p:sp>
      <p:sp>
        <p:nvSpPr>
          <p:cNvPr id="564233" name="Text Box 1033"/>
          <p:cNvSpPr txBox="1">
            <a:spLocks noChangeArrowheads="1"/>
          </p:cNvSpPr>
          <p:nvPr/>
        </p:nvSpPr>
        <p:spPr bwMode="auto">
          <a:xfrm>
            <a:off x="1066800" y="1981200"/>
            <a:ext cx="2514600" cy="376238"/>
          </a:xfrm>
          <a:prstGeom prst="rect">
            <a:avLst/>
          </a:prstGeom>
          <a:solidFill>
            <a:srgbClr val="FFFF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Fiabilité</a:t>
            </a:r>
            <a:endParaRPr lang="fr-FR" dirty="0">
              <a:solidFill>
                <a:schemeClr val="accent2"/>
              </a:solidFill>
            </a:endParaRPr>
          </a:p>
        </p:txBody>
      </p:sp>
      <p:sp>
        <p:nvSpPr>
          <p:cNvPr id="564235" name="Text Box 1035"/>
          <p:cNvSpPr txBox="1">
            <a:spLocks noChangeArrowheads="1"/>
          </p:cNvSpPr>
          <p:nvPr/>
        </p:nvSpPr>
        <p:spPr bwMode="auto">
          <a:xfrm>
            <a:off x="142844" y="4000504"/>
            <a:ext cx="1533556" cy="369332"/>
          </a:xfrm>
          <a:prstGeom prst="rect">
            <a:avLst/>
          </a:prstGeom>
          <a:solidFill>
            <a:srgbClr val="FFFF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1. Test-</a:t>
            </a:r>
            <a:r>
              <a:rPr lang="fr-BE" dirty="0" err="1">
                <a:solidFill>
                  <a:schemeClr val="accent2"/>
                </a:solidFill>
              </a:rPr>
              <a:t>retest</a:t>
            </a:r>
            <a:r>
              <a:rPr lang="fr-BE" dirty="0">
                <a:solidFill>
                  <a:schemeClr val="accent2"/>
                </a:solidFill>
              </a:rPr>
              <a:t>       </a:t>
            </a:r>
            <a:endParaRPr lang="fr-FR" dirty="0">
              <a:solidFill>
                <a:schemeClr val="accent2"/>
              </a:solidFill>
            </a:endParaRPr>
          </a:p>
        </p:txBody>
      </p:sp>
      <p:sp>
        <p:nvSpPr>
          <p:cNvPr id="564236" name="Text Box 1036"/>
          <p:cNvSpPr txBox="1">
            <a:spLocks noChangeArrowheads="1"/>
          </p:cNvSpPr>
          <p:nvPr/>
        </p:nvSpPr>
        <p:spPr bwMode="auto">
          <a:xfrm>
            <a:off x="142844" y="4572000"/>
            <a:ext cx="1533556" cy="646331"/>
          </a:xfrm>
          <a:prstGeom prst="rect">
            <a:avLst/>
          </a:prstGeom>
          <a:solidFill>
            <a:srgbClr val="FFFF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2. Fidélité inter-juge </a:t>
            </a:r>
            <a:endParaRPr lang="fr-FR" dirty="0">
              <a:solidFill>
                <a:schemeClr val="accent2"/>
              </a:solidFill>
            </a:endParaRPr>
          </a:p>
        </p:txBody>
      </p:sp>
      <p:sp>
        <p:nvSpPr>
          <p:cNvPr id="564237" name="Text Box 1037"/>
          <p:cNvSpPr txBox="1">
            <a:spLocks noChangeArrowheads="1"/>
          </p:cNvSpPr>
          <p:nvPr/>
        </p:nvSpPr>
        <p:spPr bwMode="auto">
          <a:xfrm>
            <a:off x="2322066" y="2743200"/>
            <a:ext cx="2393950" cy="376238"/>
          </a:xfrm>
          <a:prstGeom prst="rect">
            <a:avLst/>
          </a:prstGeom>
          <a:solidFill>
            <a:srgbClr val="FFFF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Consistance Interne</a:t>
            </a:r>
            <a:endParaRPr lang="fr-FR" dirty="0">
              <a:solidFill>
                <a:schemeClr val="accent2"/>
              </a:solidFill>
            </a:endParaRPr>
          </a:p>
        </p:txBody>
      </p:sp>
      <p:sp>
        <p:nvSpPr>
          <p:cNvPr id="564238" name="Text Box 1038"/>
          <p:cNvSpPr txBox="1">
            <a:spLocks noChangeArrowheads="1"/>
          </p:cNvSpPr>
          <p:nvPr/>
        </p:nvSpPr>
        <p:spPr bwMode="auto">
          <a:xfrm>
            <a:off x="4767263" y="2743200"/>
            <a:ext cx="1295400" cy="646331"/>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5. De contenue  </a:t>
            </a:r>
            <a:endParaRPr lang="fr-FR" dirty="0">
              <a:solidFill>
                <a:schemeClr val="accent2"/>
              </a:solidFill>
            </a:endParaRPr>
          </a:p>
        </p:txBody>
      </p:sp>
      <p:sp>
        <p:nvSpPr>
          <p:cNvPr id="564239" name="Text Box 1039"/>
          <p:cNvSpPr txBox="1">
            <a:spLocks noChangeArrowheads="1"/>
          </p:cNvSpPr>
          <p:nvPr/>
        </p:nvSpPr>
        <p:spPr bwMode="auto">
          <a:xfrm>
            <a:off x="7686675" y="2743200"/>
            <a:ext cx="1295400" cy="646331"/>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De construit</a:t>
            </a:r>
            <a:endParaRPr lang="fr-FR" dirty="0">
              <a:solidFill>
                <a:schemeClr val="accent2"/>
              </a:solidFill>
            </a:endParaRPr>
          </a:p>
        </p:txBody>
      </p:sp>
      <p:sp>
        <p:nvSpPr>
          <p:cNvPr id="564240" name="Text Box 1040"/>
          <p:cNvSpPr txBox="1">
            <a:spLocks noChangeArrowheads="1"/>
          </p:cNvSpPr>
          <p:nvPr/>
        </p:nvSpPr>
        <p:spPr bwMode="auto">
          <a:xfrm>
            <a:off x="6226175" y="2743200"/>
            <a:ext cx="1295400" cy="369332"/>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De critère</a:t>
            </a:r>
            <a:endParaRPr lang="fr-FR" dirty="0">
              <a:solidFill>
                <a:schemeClr val="accent2"/>
              </a:solidFill>
            </a:endParaRPr>
          </a:p>
        </p:txBody>
      </p:sp>
      <p:sp>
        <p:nvSpPr>
          <p:cNvPr id="564244" name="Text Box 1044"/>
          <p:cNvSpPr txBox="1">
            <a:spLocks noChangeArrowheads="1"/>
          </p:cNvSpPr>
          <p:nvPr/>
        </p:nvSpPr>
        <p:spPr bwMode="auto">
          <a:xfrm>
            <a:off x="6643702" y="4800600"/>
            <a:ext cx="2119298" cy="369332"/>
          </a:xfrm>
          <a:prstGeom prst="rect">
            <a:avLst/>
          </a:prstGeom>
          <a:solidFill>
            <a:srgbClr val="FFCC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10. Discriminante</a:t>
            </a:r>
            <a:endParaRPr lang="fr-FR" dirty="0">
              <a:solidFill>
                <a:schemeClr val="accent2"/>
              </a:solidFill>
            </a:endParaRPr>
          </a:p>
        </p:txBody>
      </p:sp>
      <p:sp>
        <p:nvSpPr>
          <p:cNvPr id="564245" name="Text Box 1045"/>
          <p:cNvSpPr txBox="1">
            <a:spLocks noChangeArrowheads="1"/>
          </p:cNvSpPr>
          <p:nvPr/>
        </p:nvSpPr>
        <p:spPr bwMode="auto">
          <a:xfrm>
            <a:off x="7010400" y="4267200"/>
            <a:ext cx="1752600" cy="376238"/>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9. Convergente</a:t>
            </a:r>
            <a:endParaRPr lang="fr-FR" dirty="0">
              <a:solidFill>
                <a:schemeClr val="accent2"/>
              </a:solidFill>
            </a:endParaRPr>
          </a:p>
        </p:txBody>
      </p:sp>
      <p:sp>
        <p:nvSpPr>
          <p:cNvPr id="564246" name="Text Box 1046"/>
          <p:cNvSpPr txBox="1">
            <a:spLocks noChangeArrowheads="1"/>
          </p:cNvSpPr>
          <p:nvPr/>
        </p:nvSpPr>
        <p:spPr bwMode="auto">
          <a:xfrm>
            <a:off x="7000892" y="3643314"/>
            <a:ext cx="1785950" cy="369332"/>
          </a:xfrm>
          <a:prstGeom prst="rect">
            <a:avLst/>
          </a:prstGeom>
          <a:solidFill>
            <a:srgbClr val="FFCC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8. Nomologique</a:t>
            </a:r>
            <a:endParaRPr lang="fr-FR" dirty="0">
              <a:solidFill>
                <a:schemeClr val="accent2"/>
              </a:solidFill>
            </a:endParaRPr>
          </a:p>
        </p:txBody>
      </p:sp>
      <p:sp>
        <p:nvSpPr>
          <p:cNvPr id="564247" name="Text Box 1047"/>
          <p:cNvSpPr txBox="1">
            <a:spLocks noChangeArrowheads="1"/>
          </p:cNvSpPr>
          <p:nvPr/>
        </p:nvSpPr>
        <p:spPr bwMode="auto">
          <a:xfrm>
            <a:off x="2500298" y="4059800"/>
            <a:ext cx="1766902" cy="369332"/>
          </a:xfrm>
          <a:prstGeom prst="rect">
            <a:avLst/>
          </a:prstGeom>
          <a:solidFill>
            <a:srgbClr val="FFFF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3. Coefficient </a:t>
            </a:r>
            <a:r>
              <a:rPr lang="fr-BE" dirty="0">
                <a:solidFill>
                  <a:schemeClr val="accent2"/>
                </a:solidFill>
                <a:sym typeface="Symbol" pitchFamily="18" charset="2"/>
              </a:rPr>
              <a:t></a:t>
            </a:r>
            <a:endParaRPr lang="fr-FR" dirty="0">
              <a:solidFill>
                <a:schemeClr val="accent2"/>
              </a:solidFill>
            </a:endParaRPr>
          </a:p>
        </p:txBody>
      </p:sp>
      <p:sp>
        <p:nvSpPr>
          <p:cNvPr id="564248" name="Text Box 1048"/>
          <p:cNvSpPr txBox="1">
            <a:spLocks noChangeArrowheads="1"/>
          </p:cNvSpPr>
          <p:nvPr/>
        </p:nvSpPr>
        <p:spPr bwMode="auto">
          <a:xfrm>
            <a:off x="2500298" y="4572000"/>
            <a:ext cx="1766902" cy="376238"/>
          </a:xfrm>
          <a:prstGeom prst="rect">
            <a:avLst/>
          </a:prstGeom>
          <a:solidFill>
            <a:srgbClr val="FFFF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4. Split-</a:t>
            </a:r>
            <a:r>
              <a:rPr lang="fr-BE" dirty="0" err="1">
                <a:solidFill>
                  <a:schemeClr val="accent2"/>
                </a:solidFill>
              </a:rPr>
              <a:t>Half</a:t>
            </a:r>
            <a:endParaRPr lang="fr-FR" dirty="0">
              <a:solidFill>
                <a:schemeClr val="accent2"/>
              </a:solidFill>
            </a:endParaRPr>
          </a:p>
        </p:txBody>
      </p:sp>
      <p:sp>
        <p:nvSpPr>
          <p:cNvPr id="564249" name="Text Box 1049"/>
          <p:cNvSpPr txBox="1">
            <a:spLocks noChangeArrowheads="1"/>
          </p:cNvSpPr>
          <p:nvPr/>
        </p:nvSpPr>
        <p:spPr bwMode="auto">
          <a:xfrm>
            <a:off x="5000628" y="4343400"/>
            <a:ext cx="1781172" cy="369332"/>
          </a:xfrm>
          <a:prstGeom prst="rect">
            <a:avLst/>
          </a:prstGeom>
          <a:solidFill>
            <a:srgbClr val="FFCC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7. Concurrente</a:t>
            </a:r>
            <a:endParaRPr lang="fr-FR" dirty="0">
              <a:solidFill>
                <a:schemeClr val="accent2"/>
              </a:solidFill>
            </a:endParaRPr>
          </a:p>
        </p:txBody>
      </p:sp>
      <p:sp>
        <p:nvSpPr>
          <p:cNvPr id="564250" name="Text Box 1050"/>
          <p:cNvSpPr txBox="1">
            <a:spLocks noChangeArrowheads="1"/>
          </p:cNvSpPr>
          <p:nvPr/>
        </p:nvSpPr>
        <p:spPr bwMode="auto">
          <a:xfrm>
            <a:off x="5181600" y="3733800"/>
            <a:ext cx="1600200" cy="376238"/>
          </a:xfrm>
          <a:prstGeom prst="rect">
            <a:avLst/>
          </a:prstGeom>
          <a:solidFill>
            <a:srgbClr val="FFCC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6. Prédictive</a:t>
            </a:r>
            <a:endParaRPr lang="fr-FR" dirty="0">
              <a:solidFill>
                <a:schemeClr val="accent2"/>
              </a:solidFill>
            </a:endParaRPr>
          </a:p>
        </p:txBody>
      </p:sp>
      <p:sp>
        <p:nvSpPr>
          <p:cNvPr id="564251" name="Line 1051"/>
          <p:cNvSpPr>
            <a:spLocks noChangeShapeType="1"/>
          </p:cNvSpPr>
          <p:nvPr/>
        </p:nvSpPr>
        <p:spPr bwMode="auto">
          <a:xfrm>
            <a:off x="4419600" y="3124200"/>
            <a:ext cx="0" cy="1600200"/>
          </a:xfrm>
          <a:prstGeom prst="line">
            <a:avLst/>
          </a:prstGeom>
          <a:noFill/>
          <a:ln w="25400">
            <a:solidFill>
              <a:schemeClr val="accent2"/>
            </a:solidFill>
            <a:round/>
            <a:headEnd/>
            <a:tailEnd/>
          </a:ln>
          <a:effectLst/>
        </p:spPr>
        <p:txBody>
          <a:bodyPr/>
          <a:lstStyle/>
          <a:p>
            <a:endParaRPr lang="fr-FR"/>
          </a:p>
        </p:txBody>
      </p:sp>
      <p:sp>
        <p:nvSpPr>
          <p:cNvPr id="564252" name="Line 1052"/>
          <p:cNvSpPr>
            <a:spLocks noChangeShapeType="1"/>
          </p:cNvSpPr>
          <p:nvPr/>
        </p:nvSpPr>
        <p:spPr bwMode="auto">
          <a:xfrm>
            <a:off x="4267200" y="4724400"/>
            <a:ext cx="152400" cy="0"/>
          </a:xfrm>
          <a:prstGeom prst="line">
            <a:avLst/>
          </a:prstGeom>
          <a:noFill/>
          <a:ln w="25400">
            <a:solidFill>
              <a:schemeClr val="accent2"/>
            </a:solidFill>
            <a:round/>
            <a:headEnd/>
            <a:tailEnd/>
          </a:ln>
          <a:effectLst/>
        </p:spPr>
        <p:txBody>
          <a:bodyPr/>
          <a:lstStyle/>
          <a:p>
            <a:endParaRPr lang="fr-FR"/>
          </a:p>
        </p:txBody>
      </p:sp>
      <p:sp>
        <p:nvSpPr>
          <p:cNvPr id="564253" name="Line 1053"/>
          <p:cNvSpPr>
            <a:spLocks noChangeShapeType="1"/>
          </p:cNvSpPr>
          <p:nvPr/>
        </p:nvSpPr>
        <p:spPr bwMode="auto">
          <a:xfrm>
            <a:off x="4267200" y="4267200"/>
            <a:ext cx="152400" cy="0"/>
          </a:xfrm>
          <a:prstGeom prst="line">
            <a:avLst/>
          </a:prstGeom>
          <a:noFill/>
          <a:ln w="25400">
            <a:solidFill>
              <a:schemeClr val="accent2"/>
            </a:solidFill>
            <a:round/>
            <a:headEnd/>
            <a:tailEnd/>
          </a:ln>
          <a:effectLst/>
        </p:spPr>
        <p:txBody>
          <a:bodyPr/>
          <a:lstStyle/>
          <a:p>
            <a:endParaRPr lang="fr-FR"/>
          </a:p>
        </p:txBody>
      </p:sp>
      <p:sp>
        <p:nvSpPr>
          <p:cNvPr id="564254" name="Line 1054"/>
          <p:cNvSpPr>
            <a:spLocks noChangeShapeType="1"/>
          </p:cNvSpPr>
          <p:nvPr/>
        </p:nvSpPr>
        <p:spPr bwMode="auto">
          <a:xfrm>
            <a:off x="6781800" y="3962400"/>
            <a:ext cx="152400" cy="0"/>
          </a:xfrm>
          <a:prstGeom prst="line">
            <a:avLst/>
          </a:prstGeom>
          <a:noFill/>
          <a:ln w="25400">
            <a:solidFill>
              <a:schemeClr val="accent2"/>
            </a:solidFill>
            <a:round/>
            <a:headEnd/>
            <a:tailEnd/>
          </a:ln>
          <a:effectLst/>
        </p:spPr>
        <p:txBody>
          <a:bodyPr/>
          <a:lstStyle/>
          <a:p>
            <a:endParaRPr lang="fr-FR"/>
          </a:p>
        </p:txBody>
      </p:sp>
      <p:sp>
        <p:nvSpPr>
          <p:cNvPr id="564255" name="Line 1055"/>
          <p:cNvSpPr>
            <a:spLocks noChangeShapeType="1"/>
          </p:cNvSpPr>
          <p:nvPr/>
        </p:nvSpPr>
        <p:spPr bwMode="auto">
          <a:xfrm>
            <a:off x="6781800" y="4495800"/>
            <a:ext cx="152400" cy="0"/>
          </a:xfrm>
          <a:prstGeom prst="line">
            <a:avLst/>
          </a:prstGeom>
          <a:noFill/>
          <a:ln w="25400">
            <a:solidFill>
              <a:schemeClr val="accent2"/>
            </a:solidFill>
            <a:round/>
            <a:headEnd/>
            <a:tailEnd/>
          </a:ln>
          <a:effectLst/>
        </p:spPr>
        <p:txBody>
          <a:bodyPr/>
          <a:lstStyle/>
          <a:p>
            <a:endParaRPr lang="fr-FR"/>
          </a:p>
        </p:txBody>
      </p:sp>
      <p:sp>
        <p:nvSpPr>
          <p:cNvPr id="564256" name="Line 1056"/>
          <p:cNvSpPr>
            <a:spLocks noChangeShapeType="1"/>
          </p:cNvSpPr>
          <p:nvPr/>
        </p:nvSpPr>
        <p:spPr bwMode="auto">
          <a:xfrm>
            <a:off x="8763000" y="3886200"/>
            <a:ext cx="152400" cy="0"/>
          </a:xfrm>
          <a:prstGeom prst="line">
            <a:avLst/>
          </a:prstGeom>
          <a:noFill/>
          <a:ln w="25400">
            <a:solidFill>
              <a:schemeClr val="accent2"/>
            </a:solidFill>
            <a:round/>
            <a:headEnd/>
            <a:tailEnd/>
          </a:ln>
          <a:effectLst/>
        </p:spPr>
        <p:txBody>
          <a:bodyPr/>
          <a:lstStyle/>
          <a:p>
            <a:endParaRPr lang="fr-FR"/>
          </a:p>
        </p:txBody>
      </p:sp>
      <p:sp>
        <p:nvSpPr>
          <p:cNvPr id="564257" name="Line 1057"/>
          <p:cNvSpPr>
            <a:spLocks noChangeShapeType="1"/>
          </p:cNvSpPr>
          <p:nvPr/>
        </p:nvSpPr>
        <p:spPr bwMode="auto">
          <a:xfrm>
            <a:off x="8763000" y="4419600"/>
            <a:ext cx="152400" cy="0"/>
          </a:xfrm>
          <a:prstGeom prst="line">
            <a:avLst/>
          </a:prstGeom>
          <a:noFill/>
          <a:ln w="25400">
            <a:solidFill>
              <a:schemeClr val="accent2"/>
            </a:solidFill>
            <a:round/>
            <a:headEnd/>
            <a:tailEnd/>
          </a:ln>
          <a:effectLst/>
        </p:spPr>
        <p:txBody>
          <a:bodyPr/>
          <a:lstStyle/>
          <a:p>
            <a:endParaRPr lang="fr-FR"/>
          </a:p>
        </p:txBody>
      </p:sp>
      <p:sp>
        <p:nvSpPr>
          <p:cNvPr id="564258" name="Line 1058"/>
          <p:cNvSpPr>
            <a:spLocks noChangeShapeType="1"/>
          </p:cNvSpPr>
          <p:nvPr/>
        </p:nvSpPr>
        <p:spPr bwMode="auto">
          <a:xfrm>
            <a:off x="8763000" y="4953000"/>
            <a:ext cx="152400" cy="0"/>
          </a:xfrm>
          <a:prstGeom prst="line">
            <a:avLst/>
          </a:prstGeom>
          <a:noFill/>
          <a:ln w="25400">
            <a:solidFill>
              <a:schemeClr val="accent2"/>
            </a:solidFill>
            <a:round/>
            <a:headEnd/>
            <a:tailEnd/>
          </a:ln>
          <a:effectLst/>
        </p:spPr>
        <p:txBody>
          <a:bodyPr/>
          <a:lstStyle/>
          <a:p>
            <a:endParaRPr lang="fr-FR"/>
          </a:p>
        </p:txBody>
      </p:sp>
      <p:sp>
        <p:nvSpPr>
          <p:cNvPr id="564259" name="Line 1059"/>
          <p:cNvSpPr>
            <a:spLocks noChangeShapeType="1"/>
          </p:cNvSpPr>
          <p:nvPr/>
        </p:nvSpPr>
        <p:spPr bwMode="auto">
          <a:xfrm>
            <a:off x="6934200" y="3124200"/>
            <a:ext cx="0" cy="1371600"/>
          </a:xfrm>
          <a:prstGeom prst="line">
            <a:avLst/>
          </a:prstGeom>
          <a:noFill/>
          <a:ln w="25400">
            <a:solidFill>
              <a:schemeClr val="accent2"/>
            </a:solidFill>
            <a:round/>
            <a:headEnd/>
            <a:tailEnd/>
          </a:ln>
          <a:effectLst/>
        </p:spPr>
        <p:txBody>
          <a:bodyPr/>
          <a:lstStyle/>
          <a:p>
            <a:endParaRPr lang="fr-FR"/>
          </a:p>
        </p:txBody>
      </p:sp>
      <p:sp>
        <p:nvSpPr>
          <p:cNvPr id="564260" name="Line 1060"/>
          <p:cNvSpPr>
            <a:spLocks noChangeShapeType="1"/>
          </p:cNvSpPr>
          <p:nvPr/>
        </p:nvSpPr>
        <p:spPr bwMode="auto">
          <a:xfrm flipH="1">
            <a:off x="8915398" y="3429000"/>
            <a:ext cx="45719" cy="1524000"/>
          </a:xfrm>
          <a:prstGeom prst="line">
            <a:avLst/>
          </a:prstGeom>
          <a:noFill/>
          <a:ln w="25400">
            <a:solidFill>
              <a:schemeClr val="accent2"/>
            </a:solidFill>
            <a:round/>
            <a:headEnd/>
            <a:tailEnd/>
          </a:ln>
          <a:effectLst/>
        </p:spPr>
        <p:txBody>
          <a:bodyPr/>
          <a:lstStyle/>
          <a:p>
            <a:endParaRPr lang="fr-FR"/>
          </a:p>
        </p:txBody>
      </p:sp>
      <p:sp>
        <p:nvSpPr>
          <p:cNvPr id="564261" name="Line 1061"/>
          <p:cNvSpPr>
            <a:spLocks noChangeShapeType="1"/>
          </p:cNvSpPr>
          <p:nvPr/>
        </p:nvSpPr>
        <p:spPr bwMode="auto">
          <a:xfrm>
            <a:off x="762000" y="2590800"/>
            <a:ext cx="3048000" cy="0"/>
          </a:xfrm>
          <a:prstGeom prst="line">
            <a:avLst/>
          </a:prstGeom>
          <a:noFill/>
          <a:ln w="25400">
            <a:solidFill>
              <a:schemeClr val="accent2"/>
            </a:solidFill>
            <a:round/>
            <a:headEnd/>
            <a:tailEnd/>
          </a:ln>
          <a:effectLst/>
        </p:spPr>
        <p:txBody>
          <a:bodyPr/>
          <a:lstStyle/>
          <a:p>
            <a:endParaRPr lang="fr-FR"/>
          </a:p>
        </p:txBody>
      </p:sp>
      <p:sp>
        <p:nvSpPr>
          <p:cNvPr id="564262" name="Line 1062"/>
          <p:cNvSpPr>
            <a:spLocks noChangeShapeType="1"/>
          </p:cNvSpPr>
          <p:nvPr/>
        </p:nvSpPr>
        <p:spPr bwMode="auto">
          <a:xfrm>
            <a:off x="5410200" y="2590800"/>
            <a:ext cx="3048000" cy="0"/>
          </a:xfrm>
          <a:prstGeom prst="line">
            <a:avLst/>
          </a:prstGeom>
          <a:noFill/>
          <a:ln w="25400">
            <a:solidFill>
              <a:schemeClr val="accent2"/>
            </a:solidFill>
            <a:round/>
            <a:headEnd/>
            <a:tailEnd/>
          </a:ln>
          <a:effectLst/>
        </p:spPr>
        <p:txBody>
          <a:bodyPr/>
          <a:lstStyle/>
          <a:p>
            <a:endParaRPr lang="fr-FR"/>
          </a:p>
        </p:txBody>
      </p:sp>
      <p:sp>
        <p:nvSpPr>
          <p:cNvPr id="564264" name="Line 1064"/>
          <p:cNvSpPr>
            <a:spLocks noChangeShapeType="1"/>
          </p:cNvSpPr>
          <p:nvPr/>
        </p:nvSpPr>
        <p:spPr bwMode="auto">
          <a:xfrm>
            <a:off x="2362200" y="1828800"/>
            <a:ext cx="4572000" cy="0"/>
          </a:xfrm>
          <a:prstGeom prst="line">
            <a:avLst/>
          </a:prstGeom>
          <a:noFill/>
          <a:ln w="25400">
            <a:solidFill>
              <a:schemeClr val="accent2"/>
            </a:solidFill>
            <a:round/>
            <a:headEnd/>
            <a:tailEnd/>
          </a:ln>
          <a:effectLst/>
        </p:spPr>
        <p:txBody>
          <a:bodyPr/>
          <a:lstStyle/>
          <a:p>
            <a:endParaRPr lang="fr-FR"/>
          </a:p>
        </p:txBody>
      </p:sp>
      <p:sp>
        <p:nvSpPr>
          <p:cNvPr id="564265" name="Line 1065"/>
          <p:cNvSpPr>
            <a:spLocks noChangeShapeType="1"/>
          </p:cNvSpPr>
          <p:nvPr/>
        </p:nvSpPr>
        <p:spPr bwMode="auto">
          <a:xfrm>
            <a:off x="6934200" y="1828800"/>
            <a:ext cx="0" cy="152400"/>
          </a:xfrm>
          <a:prstGeom prst="line">
            <a:avLst/>
          </a:prstGeom>
          <a:noFill/>
          <a:ln w="25400">
            <a:solidFill>
              <a:schemeClr val="accent2"/>
            </a:solidFill>
            <a:round/>
            <a:headEnd/>
            <a:tailEnd/>
          </a:ln>
          <a:effectLst/>
        </p:spPr>
        <p:txBody>
          <a:bodyPr/>
          <a:lstStyle/>
          <a:p>
            <a:endParaRPr lang="fr-FR"/>
          </a:p>
        </p:txBody>
      </p:sp>
      <p:sp>
        <p:nvSpPr>
          <p:cNvPr id="564266" name="Line 1066"/>
          <p:cNvSpPr>
            <a:spLocks noChangeShapeType="1"/>
          </p:cNvSpPr>
          <p:nvPr/>
        </p:nvSpPr>
        <p:spPr bwMode="auto">
          <a:xfrm>
            <a:off x="762000" y="2590800"/>
            <a:ext cx="0" cy="152400"/>
          </a:xfrm>
          <a:prstGeom prst="line">
            <a:avLst/>
          </a:prstGeom>
          <a:noFill/>
          <a:ln w="25400">
            <a:solidFill>
              <a:schemeClr val="accent2"/>
            </a:solidFill>
            <a:round/>
            <a:headEnd/>
            <a:tailEnd/>
          </a:ln>
          <a:effectLst/>
        </p:spPr>
        <p:txBody>
          <a:bodyPr/>
          <a:lstStyle/>
          <a:p>
            <a:endParaRPr lang="fr-FR"/>
          </a:p>
        </p:txBody>
      </p:sp>
      <p:sp>
        <p:nvSpPr>
          <p:cNvPr id="564268" name="Line 1068"/>
          <p:cNvSpPr>
            <a:spLocks noChangeShapeType="1"/>
          </p:cNvSpPr>
          <p:nvPr/>
        </p:nvSpPr>
        <p:spPr bwMode="auto">
          <a:xfrm>
            <a:off x="3810000" y="2590800"/>
            <a:ext cx="0" cy="152400"/>
          </a:xfrm>
          <a:prstGeom prst="line">
            <a:avLst/>
          </a:prstGeom>
          <a:noFill/>
          <a:ln w="25400">
            <a:solidFill>
              <a:schemeClr val="accent2"/>
            </a:solidFill>
            <a:round/>
            <a:headEnd/>
            <a:tailEnd/>
          </a:ln>
          <a:effectLst/>
        </p:spPr>
        <p:txBody>
          <a:bodyPr/>
          <a:lstStyle/>
          <a:p>
            <a:endParaRPr lang="fr-FR"/>
          </a:p>
        </p:txBody>
      </p:sp>
      <p:sp>
        <p:nvSpPr>
          <p:cNvPr id="564269" name="Line 1069"/>
          <p:cNvSpPr>
            <a:spLocks noChangeShapeType="1"/>
          </p:cNvSpPr>
          <p:nvPr/>
        </p:nvSpPr>
        <p:spPr bwMode="auto">
          <a:xfrm>
            <a:off x="5410200" y="2590800"/>
            <a:ext cx="0" cy="152400"/>
          </a:xfrm>
          <a:prstGeom prst="line">
            <a:avLst/>
          </a:prstGeom>
          <a:noFill/>
          <a:ln w="25400">
            <a:solidFill>
              <a:schemeClr val="accent2"/>
            </a:solidFill>
            <a:round/>
            <a:headEnd/>
            <a:tailEnd/>
          </a:ln>
          <a:effectLst/>
        </p:spPr>
        <p:txBody>
          <a:bodyPr/>
          <a:lstStyle/>
          <a:p>
            <a:endParaRPr lang="fr-FR"/>
          </a:p>
        </p:txBody>
      </p:sp>
      <p:sp>
        <p:nvSpPr>
          <p:cNvPr id="564270" name="Line 1070"/>
          <p:cNvSpPr>
            <a:spLocks noChangeShapeType="1"/>
          </p:cNvSpPr>
          <p:nvPr/>
        </p:nvSpPr>
        <p:spPr bwMode="auto">
          <a:xfrm>
            <a:off x="6934200" y="2590800"/>
            <a:ext cx="0" cy="152400"/>
          </a:xfrm>
          <a:prstGeom prst="line">
            <a:avLst/>
          </a:prstGeom>
          <a:noFill/>
          <a:ln w="25400">
            <a:solidFill>
              <a:schemeClr val="accent2"/>
            </a:solidFill>
            <a:round/>
            <a:headEnd/>
            <a:tailEnd/>
          </a:ln>
          <a:effectLst/>
        </p:spPr>
        <p:txBody>
          <a:bodyPr/>
          <a:lstStyle/>
          <a:p>
            <a:endParaRPr lang="fr-FR"/>
          </a:p>
        </p:txBody>
      </p:sp>
      <p:sp>
        <p:nvSpPr>
          <p:cNvPr id="564271" name="Line 1071"/>
          <p:cNvSpPr>
            <a:spLocks noChangeShapeType="1"/>
          </p:cNvSpPr>
          <p:nvPr/>
        </p:nvSpPr>
        <p:spPr bwMode="auto">
          <a:xfrm>
            <a:off x="8458200" y="2590800"/>
            <a:ext cx="0" cy="152400"/>
          </a:xfrm>
          <a:prstGeom prst="line">
            <a:avLst/>
          </a:prstGeom>
          <a:noFill/>
          <a:ln w="25400">
            <a:solidFill>
              <a:schemeClr val="accent2"/>
            </a:solidFill>
            <a:round/>
            <a:headEnd/>
            <a:tailEnd/>
          </a:ln>
          <a:effectLst/>
        </p:spPr>
        <p:txBody>
          <a:bodyPr/>
          <a:lstStyle/>
          <a:p>
            <a:endParaRPr lang="fr-FR"/>
          </a:p>
        </p:txBody>
      </p:sp>
      <p:sp>
        <p:nvSpPr>
          <p:cNvPr id="564273" name="Line 1073"/>
          <p:cNvSpPr>
            <a:spLocks noChangeShapeType="1"/>
          </p:cNvSpPr>
          <p:nvPr/>
        </p:nvSpPr>
        <p:spPr bwMode="auto">
          <a:xfrm>
            <a:off x="2362200" y="1828800"/>
            <a:ext cx="0" cy="152400"/>
          </a:xfrm>
          <a:prstGeom prst="line">
            <a:avLst/>
          </a:prstGeom>
          <a:noFill/>
          <a:ln w="25400">
            <a:solidFill>
              <a:schemeClr val="accent2"/>
            </a:solidFill>
            <a:round/>
            <a:headEnd/>
            <a:tailEnd/>
          </a:ln>
          <a:effectLst/>
        </p:spPr>
        <p:txBody>
          <a:bodyPr/>
          <a:lstStyle/>
          <a:p>
            <a:endParaRPr lang="fr-FR"/>
          </a:p>
        </p:txBody>
      </p:sp>
      <p:sp>
        <p:nvSpPr>
          <p:cNvPr id="564274" name="Line 1074"/>
          <p:cNvSpPr>
            <a:spLocks noChangeShapeType="1"/>
          </p:cNvSpPr>
          <p:nvPr/>
        </p:nvSpPr>
        <p:spPr bwMode="auto">
          <a:xfrm>
            <a:off x="2362200" y="2362200"/>
            <a:ext cx="0" cy="228600"/>
          </a:xfrm>
          <a:prstGeom prst="line">
            <a:avLst/>
          </a:prstGeom>
          <a:noFill/>
          <a:ln w="25400">
            <a:solidFill>
              <a:schemeClr val="accent2"/>
            </a:solidFill>
            <a:round/>
            <a:headEnd/>
            <a:tailEnd/>
          </a:ln>
          <a:effectLst/>
        </p:spPr>
        <p:txBody>
          <a:bodyPr/>
          <a:lstStyle/>
          <a:p>
            <a:endParaRPr lang="fr-FR"/>
          </a:p>
        </p:txBody>
      </p:sp>
      <p:sp>
        <p:nvSpPr>
          <p:cNvPr id="564275" name="Line 1075"/>
          <p:cNvSpPr>
            <a:spLocks noChangeShapeType="1"/>
          </p:cNvSpPr>
          <p:nvPr/>
        </p:nvSpPr>
        <p:spPr bwMode="auto">
          <a:xfrm>
            <a:off x="6934200" y="2362200"/>
            <a:ext cx="0" cy="228600"/>
          </a:xfrm>
          <a:prstGeom prst="line">
            <a:avLst/>
          </a:prstGeom>
          <a:noFill/>
          <a:ln w="25400">
            <a:solidFill>
              <a:schemeClr val="accent2"/>
            </a:solidFill>
            <a:round/>
            <a:headEnd/>
            <a:tailEnd/>
          </a:ln>
          <a:effectLst/>
        </p:spPr>
        <p:txBody>
          <a:bodyPr/>
          <a:lstStyle/>
          <a:p>
            <a:endParaRPr lang="fr-FR"/>
          </a:p>
        </p:txBody>
      </p:sp>
      <p:sp>
        <p:nvSpPr>
          <p:cNvPr id="564276" name="Text Box 1076"/>
          <p:cNvSpPr txBox="1">
            <a:spLocks noChangeArrowheads="1"/>
          </p:cNvSpPr>
          <p:nvPr/>
        </p:nvSpPr>
        <p:spPr bwMode="auto">
          <a:xfrm>
            <a:off x="381000" y="2743200"/>
            <a:ext cx="1600200" cy="376238"/>
          </a:xfrm>
          <a:prstGeom prst="rect">
            <a:avLst/>
          </a:prstGeom>
          <a:solidFill>
            <a:srgbClr val="FFFF99">
              <a:alpha val="50000"/>
            </a:srgbClr>
          </a:solidFill>
          <a:ln w="9525">
            <a:solidFill>
              <a:schemeClr val="accent2"/>
            </a:solidFill>
            <a:miter lim="800000"/>
            <a:headEnd/>
            <a:tailEnd/>
          </a:ln>
          <a:effectLst/>
        </p:spPr>
        <p:txBody>
          <a:bodyPr>
            <a:spAutoFit/>
          </a:bodyPr>
          <a:lstStyle/>
          <a:p>
            <a:pPr algn="ctr">
              <a:spcBef>
                <a:spcPct val="50000"/>
              </a:spcBef>
            </a:pPr>
            <a:r>
              <a:rPr lang="fr-BE" dirty="0">
                <a:solidFill>
                  <a:schemeClr val="accent2"/>
                </a:solidFill>
              </a:rPr>
              <a:t>Stabilité</a:t>
            </a:r>
            <a:endParaRPr lang="fr-FR" dirty="0">
              <a:solidFill>
                <a:schemeClr val="accent2"/>
              </a:solidFill>
            </a:endParaRPr>
          </a:p>
        </p:txBody>
      </p:sp>
      <p:sp>
        <p:nvSpPr>
          <p:cNvPr id="564277" name="Line 1077"/>
          <p:cNvSpPr>
            <a:spLocks noChangeShapeType="1"/>
          </p:cNvSpPr>
          <p:nvPr/>
        </p:nvSpPr>
        <p:spPr bwMode="auto">
          <a:xfrm>
            <a:off x="1828800" y="3124200"/>
            <a:ext cx="0" cy="1600200"/>
          </a:xfrm>
          <a:prstGeom prst="line">
            <a:avLst/>
          </a:prstGeom>
          <a:noFill/>
          <a:ln w="25400">
            <a:solidFill>
              <a:schemeClr val="accent2"/>
            </a:solidFill>
            <a:round/>
            <a:headEnd/>
            <a:tailEnd/>
          </a:ln>
          <a:effectLst/>
        </p:spPr>
        <p:txBody>
          <a:bodyPr/>
          <a:lstStyle/>
          <a:p>
            <a:endParaRPr lang="fr-FR"/>
          </a:p>
        </p:txBody>
      </p:sp>
      <p:sp>
        <p:nvSpPr>
          <p:cNvPr id="564278" name="Line 1078"/>
          <p:cNvSpPr>
            <a:spLocks noChangeShapeType="1"/>
          </p:cNvSpPr>
          <p:nvPr/>
        </p:nvSpPr>
        <p:spPr bwMode="auto">
          <a:xfrm>
            <a:off x="1676400" y="4267200"/>
            <a:ext cx="152400" cy="0"/>
          </a:xfrm>
          <a:prstGeom prst="line">
            <a:avLst/>
          </a:prstGeom>
          <a:noFill/>
          <a:ln w="25400">
            <a:solidFill>
              <a:schemeClr val="accent2"/>
            </a:solidFill>
            <a:round/>
            <a:headEnd/>
            <a:tailEnd/>
          </a:ln>
          <a:effectLst/>
        </p:spPr>
        <p:txBody>
          <a:bodyPr/>
          <a:lstStyle/>
          <a:p>
            <a:endParaRPr lang="fr-FR"/>
          </a:p>
        </p:txBody>
      </p:sp>
      <p:sp>
        <p:nvSpPr>
          <p:cNvPr id="564279" name="Line 1079"/>
          <p:cNvSpPr>
            <a:spLocks noChangeShapeType="1"/>
          </p:cNvSpPr>
          <p:nvPr/>
        </p:nvSpPr>
        <p:spPr bwMode="auto">
          <a:xfrm>
            <a:off x="1676400" y="4724400"/>
            <a:ext cx="152400" cy="0"/>
          </a:xfrm>
          <a:prstGeom prst="line">
            <a:avLst/>
          </a:prstGeom>
          <a:noFill/>
          <a:ln w="25400">
            <a:solidFill>
              <a:schemeClr val="accent2"/>
            </a:solidFill>
            <a:round/>
            <a:headEnd/>
            <a:tailEnd/>
          </a:ln>
          <a:effectLst/>
        </p:spPr>
        <p:txBody>
          <a:bodyPr/>
          <a:lstStyle/>
          <a:p>
            <a:endParaRPr lang="fr-FR"/>
          </a:p>
        </p:txBody>
      </p:sp>
      <p:sp>
        <p:nvSpPr>
          <p:cNvPr id="46" name="Text Box 1036"/>
          <p:cNvSpPr txBox="1">
            <a:spLocks noChangeArrowheads="1"/>
          </p:cNvSpPr>
          <p:nvPr/>
        </p:nvSpPr>
        <p:spPr bwMode="auto">
          <a:xfrm>
            <a:off x="1403648" y="5517232"/>
            <a:ext cx="1533556" cy="369332"/>
          </a:xfrm>
          <a:prstGeom prst="rect">
            <a:avLst/>
          </a:prstGeom>
          <a:solidFill>
            <a:srgbClr val="FFFF99">
              <a:alpha val="50000"/>
            </a:srgbClr>
          </a:solidFill>
          <a:ln w="9525">
            <a:solidFill>
              <a:schemeClr val="accent2"/>
            </a:solidFill>
            <a:miter lim="800000"/>
            <a:headEnd/>
            <a:tailEnd/>
          </a:ln>
          <a:effectLst/>
        </p:spPr>
        <p:txBody>
          <a:bodyPr wrap="square">
            <a:spAutoFit/>
          </a:bodyPr>
          <a:lstStyle/>
          <a:p>
            <a:pPr algn="ctr">
              <a:spcBef>
                <a:spcPct val="50000"/>
              </a:spcBef>
            </a:pPr>
            <a:r>
              <a:rPr lang="fr-BE" dirty="0">
                <a:solidFill>
                  <a:schemeClr val="accent2"/>
                </a:solidFill>
              </a:rPr>
              <a:t>La sensibilité</a:t>
            </a:r>
            <a:endParaRPr lang="fr-FR" dirty="0">
              <a:solidFill>
                <a:schemeClr val="accent2"/>
              </a:solidFill>
            </a:endParaRPr>
          </a:p>
        </p:txBody>
      </p:sp>
      <p:sp>
        <p:nvSpPr>
          <p:cNvPr id="47" name="Line 1077"/>
          <p:cNvSpPr>
            <a:spLocks noChangeShapeType="1"/>
          </p:cNvSpPr>
          <p:nvPr/>
        </p:nvSpPr>
        <p:spPr bwMode="auto">
          <a:xfrm>
            <a:off x="2195736" y="2564904"/>
            <a:ext cx="0" cy="2952328"/>
          </a:xfrm>
          <a:prstGeom prst="line">
            <a:avLst/>
          </a:prstGeom>
          <a:noFill/>
          <a:ln w="25400">
            <a:solidFill>
              <a:schemeClr val="accent2"/>
            </a:solidFill>
            <a:round/>
            <a:headEnd/>
            <a:tailEnd/>
          </a:ln>
          <a:effectLst/>
        </p:spPr>
        <p:txBody>
          <a:bodyPr/>
          <a:lstStyle/>
          <a:p>
            <a:endParaRPr lang="fr-F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La stabilité </a:t>
            </a:r>
          </a:p>
        </p:txBody>
      </p:sp>
      <p:pic>
        <p:nvPicPr>
          <p:cNvPr id="3" name="Image 2"/>
          <p:cNvPicPr/>
          <p:nvPr/>
        </p:nvPicPr>
        <p:blipFill>
          <a:blip r:embed="rId3" cstate="print"/>
          <a:srcRect/>
          <a:stretch>
            <a:fillRect/>
          </a:stretch>
        </p:blipFill>
        <p:spPr bwMode="auto">
          <a:xfrm>
            <a:off x="755576" y="1772816"/>
            <a:ext cx="3638145" cy="31612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ZoneTexte 3"/>
          <p:cNvSpPr txBox="1"/>
          <p:nvPr/>
        </p:nvSpPr>
        <p:spPr>
          <a:xfrm>
            <a:off x="683568" y="5445224"/>
            <a:ext cx="3456384" cy="707886"/>
          </a:xfrm>
          <a:prstGeom prst="rect">
            <a:avLst/>
          </a:prstGeom>
          <a:noFill/>
        </p:spPr>
        <p:txBody>
          <a:bodyPr wrap="square" rtlCol="0">
            <a:spAutoFit/>
          </a:bodyPr>
          <a:lstStyle/>
          <a:p>
            <a:pPr algn="ctr"/>
            <a:r>
              <a:rPr lang="fr-FR" sz="2000" b="1" dirty="0" err="1">
                <a:latin typeface="Times New Roman" pitchFamily="18" charset="0"/>
                <a:cs typeface="Times New Roman" pitchFamily="18" charset="0"/>
              </a:rPr>
              <a:t>Fidelité</a:t>
            </a:r>
            <a:r>
              <a:rPr lang="fr-FR" sz="2000" b="1" dirty="0">
                <a:latin typeface="Times New Roman" pitchFamily="18" charset="0"/>
                <a:cs typeface="Times New Roman" pitchFamily="18" charset="0"/>
              </a:rPr>
              <a:t> test/</a:t>
            </a:r>
            <a:r>
              <a:rPr lang="fr-FR" sz="2000" b="1" dirty="0" err="1">
                <a:latin typeface="Times New Roman" pitchFamily="18" charset="0"/>
                <a:cs typeface="Times New Roman" pitchFamily="18" charset="0"/>
              </a:rPr>
              <a:t>retest</a:t>
            </a:r>
            <a:endParaRPr lang="fr-FR" sz="2000" b="1" dirty="0">
              <a:latin typeface="Times New Roman" pitchFamily="18" charset="0"/>
              <a:cs typeface="Times New Roman" pitchFamily="18" charset="0"/>
            </a:endParaRPr>
          </a:p>
          <a:p>
            <a:pPr algn="ctr"/>
            <a:r>
              <a:rPr lang="fr-FR" sz="2000" b="1" dirty="0">
                <a:latin typeface="Times New Roman" pitchFamily="18" charset="0"/>
                <a:cs typeface="Times New Roman" pitchFamily="18" charset="0"/>
              </a:rPr>
              <a:t>(Logiciel </a:t>
            </a:r>
            <a:r>
              <a:rPr lang="fr-FR" sz="2000" b="1" dirty="0" err="1">
                <a:latin typeface="Times New Roman" pitchFamily="18" charset="0"/>
                <a:cs typeface="Times New Roman" pitchFamily="18" charset="0"/>
              </a:rPr>
              <a:t>Sigmaplot</a:t>
            </a:r>
            <a:r>
              <a:rPr lang="fr-FR" sz="2000" b="1" dirty="0">
                <a:latin typeface="Times New Roman" pitchFamily="18" charset="0"/>
                <a:cs typeface="Times New Roman" pitchFamily="18" charset="0"/>
              </a:rPr>
              <a:t>)</a:t>
            </a:r>
          </a:p>
        </p:txBody>
      </p:sp>
      <p:sp>
        <p:nvSpPr>
          <p:cNvPr id="5" name="ZoneTexte 4"/>
          <p:cNvSpPr txBox="1"/>
          <p:nvPr/>
        </p:nvSpPr>
        <p:spPr>
          <a:xfrm>
            <a:off x="5004048" y="5373216"/>
            <a:ext cx="3456384" cy="1015663"/>
          </a:xfrm>
          <a:prstGeom prst="rect">
            <a:avLst/>
          </a:prstGeom>
          <a:noFill/>
        </p:spPr>
        <p:txBody>
          <a:bodyPr wrap="square" rtlCol="0">
            <a:spAutoFit/>
          </a:bodyPr>
          <a:lstStyle/>
          <a:p>
            <a:pPr algn="ctr"/>
            <a:r>
              <a:rPr lang="fr-FR" sz="2000" b="1" dirty="0" err="1">
                <a:latin typeface="Times New Roman" pitchFamily="18" charset="0"/>
                <a:cs typeface="Times New Roman" pitchFamily="18" charset="0"/>
              </a:rPr>
              <a:t>Fidelité</a:t>
            </a:r>
            <a:r>
              <a:rPr lang="fr-FR" sz="2000" b="1" dirty="0">
                <a:latin typeface="Times New Roman" pitchFamily="18" charset="0"/>
                <a:cs typeface="Times New Roman" pitchFamily="18" charset="0"/>
              </a:rPr>
              <a:t> inter-juge</a:t>
            </a:r>
          </a:p>
          <a:p>
            <a:pPr algn="ctr"/>
            <a:r>
              <a:rPr lang="fr-FR" sz="2000" b="1" dirty="0">
                <a:latin typeface="Times New Roman" pitchFamily="18" charset="0"/>
                <a:cs typeface="Times New Roman" pitchFamily="18" charset="0"/>
              </a:rPr>
              <a:t>(Kappa de Cohen, Logiciel </a:t>
            </a:r>
            <a:r>
              <a:rPr lang="fr-FR" sz="2000" b="1" dirty="0" err="1">
                <a:latin typeface="Times New Roman" pitchFamily="18" charset="0"/>
                <a:cs typeface="Times New Roman" pitchFamily="18" charset="0"/>
              </a:rPr>
              <a:t>RStudio</a:t>
            </a:r>
            <a:r>
              <a:rPr lang="fr-FR" sz="2000" b="1" dirty="0">
                <a:latin typeface="Times New Roman" pitchFamily="18" charset="0"/>
                <a:cs typeface="Times New Roman" pitchFamily="18" charset="0"/>
              </a:rPr>
              <a:t>)</a:t>
            </a:r>
          </a:p>
        </p:txBody>
      </p:sp>
      <p:pic>
        <p:nvPicPr>
          <p:cNvPr id="645122" name="Picture 2" descr="http://zoonek2.free.fr/UNIX/48_R_2004/titre.png"/>
          <p:cNvPicPr>
            <a:picLocks noChangeAspect="1" noChangeArrowheads="1"/>
          </p:cNvPicPr>
          <p:nvPr/>
        </p:nvPicPr>
        <p:blipFill>
          <a:blip r:embed="rId4" cstate="print"/>
          <a:srcRect/>
          <a:stretch>
            <a:fillRect/>
          </a:stretch>
        </p:blipFill>
        <p:spPr bwMode="auto">
          <a:xfrm>
            <a:off x="4874007" y="3255967"/>
            <a:ext cx="3658433" cy="18292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45124" name="Picture 4" descr="http://kappa.chez-alice.fr/images/kappa_1.gif"/>
          <p:cNvPicPr>
            <a:picLocks noChangeAspect="1" noChangeArrowheads="1"/>
          </p:cNvPicPr>
          <p:nvPr/>
        </p:nvPicPr>
        <p:blipFill>
          <a:blip r:embed="rId5" cstate="print"/>
          <a:srcRect/>
          <a:stretch>
            <a:fillRect/>
          </a:stretch>
        </p:blipFill>
        <p:spPr bwMode="auto">
          <a:xfrm>
            <a:off x="5580112" y="1700808"/>
            <a:ext cx="2343150" cy="9906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970591"/>
          </a:xfrm>
          <a:prstGeom prst="rect">
            <a:avLst/>
          </a:prstGeom>
          <a:noFill/>
        </p:spPr>
        <p:txBody>
          <a:bodyPr wrap="square" rtlCol="0">
            <a:spAutoFit/>
          </a:bodyPr>
          <a:lstStyle/>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tests sont des aspects fondamentaux de l'inférence statistique, et ils sont fréquemment utilisés pour distinguer les affirmations scientifiques du bruit statistique lors de l'interprétation des données expérimentales scientifiques. </a:t>
            </a:r>
          </a:p>
          <a:p>
            <a:pPr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Les hypothèses sont basées sur un échantillon de la population et sont des conjectures concernant un modèle statistique de la population. </a:t>
            </a:r>
          </a:p>
          <a:p>
            <a:pPr marL="0" marR="0" algn="just">
              <a:lnSpc>
                <a:spcPct val="150000"/>
              </a:lnSpc>
              <a:spcBef>
                <a:spcPts val="0"/>
              </a:spcBef>
              <a:spcAft>
                <a:spcPts val="800"/>
              </a:spcAft>
            </a:pP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9231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sp>
        <p:nvSpPr>
          <p:cNvPr id="6" name="ZoneTexte 5"/>
          <p:cNvSpPr txBox="1"/>
          <p:nvPr/>
        </p:nvSpPr>
        <p:spPr>
          <a:xfrm>
            <a:off x="395536" y="1124744"/>
            <a:ext cx="8424936" cy="3892861"/>
          </a:xfrm>
          <a:prstGeom prst="rect">
            <a:avLst/>
          </a:prstGeom>
          <a:noFill/>
        </p:spPr>
        <p:txBody>
          <a:bodyPr wrap="square" rtlCol="0">
            <a:spAutoFit/>
          </a:bodyPr>
          <a:lstStyle/>
          <a:p>
            <a:pPr algn="just">
              <a:lnSpc>
                <a:spcPct val="150000"/>
              </a:lnSpc>
            </a:pPr>
            <a:endParaRPr lang="fr-FR" sz="2800" b="1" dirty="0">
              <a:latin typeface="Times New Roman" pitchFamily="18" charset="0"/>
              <a:cs typeface="Times New Roman" pitchFamily="18" charset="0"/>
              <a:sym typeface="Symbol" pitchFamily="18" charset="2"/>
            </a:endParaRPr>
          </a:p>
          <a:p>
            <a:pPr algn="just">
              <a:lnSpc>
                <a:spcPct val="150000"/>
              </a:lnSpc>
            </a:pPr>
            <a:r>
              <a:rPr lang="fr-FR" sz="2800" b="1" dirty="0">
                <a:latin typeface="Times New Roman" pitchFamily="18" charset="0"/>
                <a:cs typeface="Times New Roman" pitchFamily="18" charset="0"/>
                <a:sym typeface="Symbol" pitchFamily="18" charset="2"/>
              </a:rPr>
              <a:t>Le Coefficient</a:t>
            </a:r>
            <a:r>
              <a:rPr lang="fr-FR" sz="2800" dirty="0"/>
              <a:t> </a:t>
            </a:r>
            <a:r>
              <a:rPr lang="fr-FR" sz="2800" b="1" dirty="0">
                <a:latin typeface="Times New Roman" pitchFamily="18" charset="0"/>
                <a:cs typeface="Times New Roman" pitchFamily="18" charset="0"/>
              </a:rPr>
              <a:t>classique de consistance interne </a:t>
            </a:r>
            <a:r>
              <a:rPr lang="fr-FR" sz="2800" b="1" dirty="0">
                <a:latin typeface="Times New Roman" pitchFamily="18" charset="0"/>
                <a:cs typeface="Times New Roman" pitchFamily="18" charset="0"/>
                <a:sym typeface="Symbol" pitchFamily="18" charset="2"/>
              </a:rPr>
              <a:t></a:t>
            </a:r>
            <a:r>
              <a:rPr lang="fr-BE" sz="2800" b="1" dirty="0">
                <a:latin typeface="Times New Roman" pitchFamily="18" charset="0"/>
                <a:cs typeface="Times New Roman" pitchFamily="18" charset="0"/>
                <a:sym typeface="Symbol" pitchFamily="18" charset="2"/>
              </a:rPr>
              <a:t> (Cronbach) : est un </a:t>
            </a:r>
            <a:r>
              <a:rPr lang="fr-FR" sz="2800" b="1" dirty="0">
                <a:latin typeface="Times New Roman" pitchFamily="18" charset="0"/>
                <a:cs typeface="Times New Roman" pitchFamily="18" charset="0"/>
              </a:rPr>
              <a:t>indicateur de fiabilité qui permet d'apprécier la fidélité d'un instrument de mesure composé de  plusieurs questions censées mesurer le même phénomène.</a:t>
            </a:r>
          </a:p>
        </p:txBody>
      </p:sp>
      <p:pic>
        <p:nvPicPr>
          <p:cNvPr id="599044" name="Picture 4" descr="https://udemy-images.udemy.com/course/750x422/645114_ffe1_3.jpg"/>
          <p:cNvPicPr>
            <a:picLocks noChangeAspect="1" noChangeArrowheads="1"/>
          </p:cNvPicPr>
          <p:nvPr/>
        </p:nvPicPr>
        <p:blipFill>
          <a:blip r:embed="rId2" cstate="print"/>
          <a:srcRect/>
          <a:stretch>
            <a:fillRect/>
          </a:stretch>
        </p:blipFill>
        <p:spPr bwMode="auto">
          <a:xfrm>
            <a:off x="3851922" y="4406076"/>
            <a:ext cx="3929063" cy="221075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5" name="Picture 2" descr="https://statistics.laerd.com/spss-tutorials/img/ca/cronbachs-alpha-1.png"/>
          <p:cNvPicPr>
            <a:picLocks noChangeAspect="1" noChangeArrowheads="1"/>
          </p:cNvPicPr>
          <p:nvPr/>
        </p:nvPicPr>
        <p:blipFill>
          <a:blip r:embed="rId2" cstate="print"/>
          <a:srcRect/>
          <a:stretch>
            <a:fillRect/>
          </a:stretch>
        </p:blipFill>
        <p:spPr bwMode="auto">
          <a:xfrm>
            <a:off x="467544" y="1124744"/>
            <a:ext cx="8064896" cy="566124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D9DA81A3-12CE-4286-BE83-A0F867C3D212}"/>
              </a:ext>
            </a:extLst>
          </p:cNvPr>
          <p:cNvPicPr>
            <a:picLocks noChangeAspect="1"/>
          </p:cNvPicPr>
          <p:nvPr/>
        </p:nvPicPr>
        <p:blipFill>
          <a:blip r:embed="rId2"/>
          <a:stretch>
            <a:fillRect/>
          </a:stretch>
        </p:blipFill>
        <p:spPr>
          <a:xfrm>
            <a:off x="1838325" y="1514475"/>
            <a:ext cx="5467350" cy="3829050"/>
          </a:xfrm>
          <a:prstGeom prst="rect">
            <a:avLst/>
          </a:prstGeom>
        </p:spPr>
      </p:pic>
      <p:sp>
        <p:nvSpPr>
          <p:cNvPr id="4" name="Oval 3">
            <a:extLst>
              <a:ext uri="{FF2B5EF4-FFF2-40B4-BE49-F238E27FC236}">
                <a16:creationId xmlns:a16="http://schemas.microsoft.com/office/drawing/2014/main" id="{24FD4721-E7B5-4819-BFD8-FBF099F8A0B9}"/>
              </a:ext>
            </a:extLst>
          </p:cNvPr>
          <p:cNvSpPr/>
          <p:nvPr/>
        </p:nvSpPr>
        <p:spPr>
          <a:xfrm>
            <a:off x="2771800" y="4221088"/>
            <a:ext cx="1584176"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B8C65CD-4737-4DCD-90C4-ED0F70115798}"/>
              </a:ext>
            </a:extLst>
          </p:cNvPr>
          <p:cNvSpPr txBox="1"/>
          <p:nvPr/>
        </p:nvSpPr>
        <p:spPr>
          <a:xfrm>
            <a:off x="1979712" y="5661248"/>
            <a:ext cx="5467350" cy="369332"/>
          </a:xfrm>
          <a:prstGeom prst="rect">
            <a:avLst/>
          </a:prstGeom>
          <a:noFill/>
        </p:spPr>
        <p:txBody>
          <a:bodyPr wrap="square" rtlCol="0">
            <a:spAutoFit/>
          </a:bodyPr>
          <a:lstStyle/>
          <a:p>
            <a:r>
              <a:rPr lang="en-US" dirty="0" err="1"/>
              <a:t>Calcul</a:t>
            </a:r>
            <a:r>
              <a:rPr lang="en-US" dirty="0"/>
              <a:t> de coefficient Alpha de Cronbach</a:t>
            </a:r>
          </a:p>
        </p:txBody>
      </p:sp>
    </p:spTree>
    <p:extLst>
      <p:ext uri="{BB962C8B-B14F-4D97-AF65-F5344CB8AC3E}">
        <p14:creationId xmlns:p14="http://schemas.microsoft.com/office/powerpoint/2010/main" val="3141847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sp>
        <p:nvSpPr>
          <p:cNvPr id="6" name="TextBox 5">
            <a:extLst>
              <a:ext uri="{FF2B5EF4-FFF2-40B4-BE49-F238E27FC236}">
                <a16:creationId xmlns:a16="http://schemas.microsoft.com/office/drawing/2014/main" id="{DB8C65CD-4737-4DCD-90C4-ED0F70115798}"/>
              </a:ext>
            </a:extLst>
          </p:cNvPr>
          <p:cNvSpPr txBox="1"/>
          <p:nvPr/>
        </p:nvSpPr>
        <p:spPr>
          <a:xfrm>
            <a:off x="1835696" y="4515326"/>
            <a:ext cx="5755382" cy="1133965"/>
          </a:xfrm>
          <a:prstGeom prst="rect">
            <a:avLst/>
          </a:prstGeom>
          <a:noFill/>
        </p:spPr>
        <p:txBody>
          <a:bodyPr wrap="square" rtlCol="0">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Le coefficient Alpha de Cronbach pour les 5 items du premier </a:t>
            </a:r>
            <a:r>
              <a:rPr lang="en-US" sz="2400" dirty="0" err="1">
                <a:latin typeface="Times New Roman" panose="02020603050405020304" pitchFamily="18" charset="0"/>
                <a:cs typeface="Times New Roman" panose="02020603050405020304" pitchFamily="18" charset="0"/>
              </a:rPr>
              <a:t>facteur</a:t>
            </a:r>
            <a:r>
              <a:rPr lang="en-US" sz="2400" dirty="0">
                <a:latin typeface="Times New Roman" panose="02020603050405020304" pitchFamily="18" charset="0"/>
                <a:cs typeface="Times New Roman" panose="02020603050405020304" pitchFamily="18" charset="0"/>
              </a:rPr>
              <a:t>.</a:t>
            </a:r>
          </a:p>
        </p:txBody>
      </p:sp>
      <p:pic>
        <p:nvPicPr>
          <p:cNvPr id="9" name="Picture 8">
            <a:extLst>
              <a:ext uri="{FF2B5EF4-FFF2-40B4-BE49-F238E27FC236}">
                <a16:creationId xmlns:a16="http://schemas.microsoft.com/office/drawing/2014/main" id="{A64AD5F7-8AD8-4780-B9A6-4D47CEB1E441}"/>
              </a:ext>
            </a:extLst>
          </p:cNvPr>
          <p:cNvPicPr>
            <a:picLocks noChangeAspect="1"/>
          </p:cNvPicPr>
          <p:nvPr/>
        </p:nvPicPr>
        <p:blipFill>
          <a:blip r:embed="rId2"/>
          <a:stretch>
            <a:fillRect/>
          </a:stretch>
        </p:blipFill>
        <p:spPr>
          <a:xfrm>
            <a:off x="1043608" y="1616725"/>
            <a:ext cx="7128792" cy="2859782"/>
          </a:xfrm>
          <a:prstGeom prst="rect">
            <a:avLst/>
          </a:prstGeom>
        </p:spPr>
      </p:pic>
      <p:sp>
        <p:nvSpPr>
          <p:cNvPr id="10" name="Oval 9">
            <a:extLst>
              <a:ext uri="{FF2B5EF4-FFF2-40B4-BE49-F238E27FC236}">
                <a16:creationId xmlns:a16="http://schemas.microsoft.com/office/drawing/2014/main" id="{7F570523-3029-4B69-81B5-1E9088A56B7F}"/>
              </a:ext>
            </a:extLst>
          </p:cNvPr>
          <p:cNvSpPr/>
          <p:nvPr/>
        </p:nvSpPr>
        <p:spPr>
          <a:xfrm>
            <a:off x="3347864" y="3429000"/>
            <a:ext cx="100811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19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40E176B4-07A2-4224-865F-08F1E36CEDC9}"/>
              </a:ext>
            </a:extLst>
          </p:cNvPr>
          <p:cNvPicPr>
            <a:picLocks noChangeAspect="1"/>
          </p:cNvPicPr>
          <p:nvPr/>
        </p:nvPicPr>
        <p:blipFill>
          <a:blip r:embed="rId2"/>
          <a:stretch>
            <a:fillRect/>
          </a:stretch>
        </p:blipFill>
        <p:spPr>
          <a:xfrm>
            <a:off x="0" y="1044804"/>
            <a:ext cx="9144000" cy="4768392"/>
          </a:xfrm>
          <a:prstGeom prst="rect">
            <a:avLst/>
          </a:prstGeom>
        </p:spPr>
      </p:pic>
      <p:sp>
        <p:nvSpPr>
          <p:cNvPr id="4" name="TextBox 3">
            <a:extLst>
              <a:ext uri="{FF2B5EF4-FFF2-40B4-BE49-F238E27FC236}">
                <a16:creationId xmlns:a16="http://schemas.microsoft.com/office/drawing/2014/main" id="{95A110D1-8DA3-4452-B40A-83B8BD250F5B}"/>
              </a:ext>
            </a:extLst>
          </p:cNvPr>
          <p:cNvSpPr txBox="1"/>
          <p:nvPr/>
        </p:nvSpPr>
        <p:spPr>
          <a:xfrm>
            <a:off x="755576" y="5949280"/>
            <a:ext cx="7200800" cy="646331"/>
          </a:xfrm>
          <a:prstGeom prst="rect">
            <a:avLst/>
          </a:prstGeom>
          <a:noFill/>
        </p:spPr>
        <p:txBody>
          <a:bodyPr wrap="square" rtlCol="0">
            <a:spAutoFit/>
          </a:bodyPr>
          <a:lstStyle/>
          <a:p>
            <a:r>
              <a:rPr lang="fr-FR" sz="1800" dirty="0">
                <a:solidFill>
                  <a:srgbClr val="264A60"/>
                </a:solidFill>
                <a:effectLst/>
                <a:latin typeface="Arial" panose="020B0604020202020204" pitchFamily="34" charset="0"/>
                <a:ea typeface="Calibri" panose="020F0502020204030204" pitchFamily="34" charset="0"/>
              </a:rPr>
              <a:t>Moyenne de l'échelle en cas si l’item est supprimé pour examiner l’influence de l’item sur le score</a:t>
            </a:r>
            <a:endParaRPr lang="en-US" dirty="0"/>
          </a:p>
        </p:txBody>
      </p:sp>
      <p:sp>
        <p:nvSpPr>
          <p:cNvPr id="9" name="Oval 8">
            <a:extLst>
              <a:ext uri="{FF2B5EF4-FFF2-40B4-BE49-F238E27FC236}">
                <a16:creationId xmlns:a16="http://schemas.microsoft.com/office/drawing/2014/main" id="{4FDB5AAD-7F8F-4184-A0B7-9B6DE9994558}"/>
              </a:ext>
            </a:extLst>
          </p:cNvPr>
          <p:cNvSpPr/>
          <p:nvPr/>
        </p:nvSpPr>
        <p:spPr>
          <a:xfrm>
            <a:off x="2123728" y="3573016"/>
            <a:ext cx="1080120"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242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40E176B4-07A2-4224-865F-08F1E36CEDC9}"/>
              </a:ext>
            </a:extLst>
          </p:cNvPr>
          <p:cNvPicPr>
            <a:picLocks noChangeAspect="1"/>
          </p:cNvPicPr>
          <p:nvPr/>
        </p:nvPicPr>
        <p:blipFill>
          <a:blip r:embed="rId2"/>
          <a:stretch>
            <a:fillRect/>
          </a:stretch>
        </p:blipFill>
        <p:spPr>
          <a:xfrm>
            <a:off x="0" y="1044804"/>
            <a:ext cx="9144000" cy="4768392"/>
          </a:xfrm>
          <a:prstGeom prst="rect">
            <a:avLst/>
          </a:prstGeom>
        </p:spPr>
      </p:pic>
      <p:sp>
        <p:nvSpPr>
          <p:cNvPr id="2" name="TextBox 1">
            <a:extLst>
              <a:ext uri="{FF2B5EF4-FFF2-40B4-BE49-F238E27FC236}">
                <a16:creationId xmlns:a16="http://schemas.microsoft.com/office/drawing/2014/main" id="{4DB5F9C3-22F8-435D-9FA3-F982A03F3086}"/>
              </a:ext>
            </a:extLst>
          </p:cNvPr>
          <p:cNvSpPr txBox="1"/>
          <p:nvPr/>
        </p:nvSpPr>
        <p:spPr>
          <a:xfrm>
            <a:off x="827584" y="5877272"/>
            <a:ext cx="6480720" cy="646331"/>
          </a:xfrm>
          <a:prstGeom prst="rect">
            <a:avLst/>
          </a:prstGeom>
          <a:noFill/>
        </p:spPr>
        <p:txBody>
          <a:bodyPr wrap="square" rtlCol="0">
            <a:spAutoFit/>
          </a:bodyPr>
          <a:lstStyle/>
          <a:p>
            <a:r>
              <a:rPr lang="fr-FR" sz="1800" dirty="0">
                <a:solidFill>
                  <a:srgbClr val="264A60"/>
                </a:solidFill>
                <a:effectLst/>
                <a:latin typeface="Arial" panose="020B0604020202020204" pitchFamily="34" charset="0"/>
                <a:ea typeface="Calibri" panose="020F0502020204030204" pitchFamily="34" charset="0"/>
                <a:cs typeface="Times New Roman" panose="02020603050405020304" pitchFamily="18" charset="0"/>
              </a:rPr>
              <a:t>Variance de l'échelle en cas si l’item est supprimé pour examiner l’influence inter-sujets.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69036399-5A02-46A8-BDE1-A579468EDB90}"/>
              </a:ext>
            </a:extLst>
          </p:cNvPr>
          <p:cNvSpPr/>
          <p:nvPr/>
        </p:nvSpPr>
        <p:spPr>
          <a:xfrm>
            <a:off x="3923928" y="3717032"/>
            <a:ext cx="1080120"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13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40E176B4-07A2-4224-865F-08F1E36CEDC9}"/>
              </a:ext>
            </a:extLst>
          </p:cNvPr>
          <p:cNvPicPr>
            <a:picLocks noChangeAspect="1"/>
          </p:cNvPicPr>
          <p:nvPr/>
        </p:nvPicPr>
        <p:blipFill>
          <a:blip r:embed="rId2"/>
          <a:stretch>
            <a:fillRect/>
          </a:stretch>
        </p:blipFill>
        <p:spPr>
          <a:xfrm>
            <a:off x="0" y="1044804"/>
            <a:ext cx="9144000" cy="4768392"/>
          </a:xfrm>
          <a:prstGeom prst="rect">
            <a:avLst/>
          </a:prstGeom>
        </p:spPr>
      </p:pic>
      <p:sp>
        <p:nvSpPr>
          <p:cNvPr id="4" name="TextBox 3">
            <a:extLst>
              <a:ext uri="{FF2B5EF4-FFF2-40B4-BE49-F238E27FC236}">
                <a16:creationId xmlns:a16="http://schemas.microsoft.com/office/drawing/2014/main" id="{95A110D1-8DA3-4452-B40A-83B8BD250F5B}"/>
              </a:ext>
            </a:extLst>
          </p:cNvPr>
          <p:cNvSpPr txBox="1"/>
          <p:nvPr/>
        </p:nvSpPr>
        <p:spPr>
          <a:xfrm>
            <a:off x="755576" y="5949280"/>
            <a:ext cx="7200800" cy="369332"/>
          </a:xfrm>
          <a:prstGeom prst="rect">
            <a:avLst/>
          </a:prstGeom>
          <a:noFill/>
        </p:spPr>
        <p:txBody>
          <a:bodyPr wrap="square" rtlCol="0">
            <a:spAutoFit/>
          </a:bodyPr>
          <a:lstStyle/>
          <a:p>
            <a:r>
              <a:rPr lang="fr-FR" sz="1800" dirty="0">
                <a:solidFill>
                  <a:srgbClr val="264A60"/>
                </a:solidFill>
                <a:effectLst/>
                <a:latin typeface="Arial" panose="020B0604020202020204" pitchFamily="34" charset="0"/>
                <a:ea typeface="Calibri" panose="020F0502020204030204" pitchFamily="34" charset="0"/>
              </a:rPr>
              <a:t>Corrélation des scores après la correction statistique</a:t>
            </a:r>
            <a:endParaRPr lang="en-US" dirty="0"/>
          </a:p>
        </p:txBody>
      </p:sp>
      <p:sp>
        <p:nvSpPr>
          <p:cNvPr id="9" name="Oval 8">
            <a:extLst>
              <a:ext uri="{FF2B5EF4-FFF2-40B4-BE49-F238E27FC236}">
                <a16:creationId xmlns:a16="http://schemas.microsoft.com/office/drawing/2014/main" id="{4FDB5AAD-7F8F-4184-A0B7-9B6DE9994558}"/>
              </a:ext>
            </a:extLst>
          </p:cNvPr>
          <p:cNvSpPr/>
          <p:nvPr/>
        </p:nvSpPr>
        <p:spPr>
          <a:xfrm>
            <a:off x="5868144" y="3573016"/>
            <a:ext cx="1080120"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132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40E176B4-07A2-4224-865F-08F1E36CEDC9}"/>
              </a:ext>
            </a:extLst>
          </p:cNvPr>
          <p:cNvPicPr>
            <a:picLocks noChangeAspect="1"/>
          </p:cNvPicPr>
          <p:nvPr/>
        </p:nvPicPr>
        <p:blipFill>
          <a:blip r:embed="rId2"/>
          <a:stretch>
            <a:fillRect/>
          </a:stretch>
        </p:blipFill>
        <p:spPr>
          <a:xfrm>
            <a:off x="0" y="1044804"/>
            <a:ext cx="9144000" cy="4768392"/>
          </a:xfrm>
          <a:prstGeom prst="rect">
            <a:avLst/>
          </a:prstGeom>
        </p:spPr>
      </p:pic>
      <p:sp>
        <p:nvSpPr>
          <p:cNvPr id="4" name="TextBox 3">
            <a:extLst>
              <a:ext uri="{FF2B5EF4-FFF2-40B4-BE49-F238E27FC236}">
                <a16:creationId xmlns:a16="http://schemas.microsoft.com/office/drawing/2014/main" id="{95A110D1-8DA3-4452-B40A-83B8BD250F5B}"/>
              </a:ext>
            </a:extLst>
          </p:cNvPr>
          <p:cNvSpPr txBox="1"/>
          <p:nvPr/>
        </p:nvSpPr>
        <p:spPr>
          <a:xfrm>
            <a:off x="755576" y="5949280"/>
            <a:ext cx="7200800" cy="646331"/>
          </a:xfrm>
          <a:prstGeom prst="rect">
            <a:avLst/>
          </a:prstGeom>
          <a:noFill/>
        </p:spPr>
        <p:txBody>
          <a:bodyPr wrap="square" rtlCol="0">
            <a:spAutoFit/>
          </a:bodyPr>
          <a:lstStyle/>
          <a:p>
            <a:r>
              <a:rPr lang="fr-FR" sz="1800" dirty="0">
                <a:solidFill>
                  <a:srgbClr val="264A60"/>
                </a:solidFill>
                <a:effectLst/>
                <a:latin typeface="Arial" panose="020B0604020202020204" pitchFamily="34" charset="0"/>
                <a:ea typeface="Calibri" panose="020F0502020204030204" pitchFamily="34" charset="0"/>
              </a:rPr>
              <a:t>La valeur de </a:t>
            </a:r>
            <a:r>
              <a:rPr lang="fr-FR" dirty="0">
                <a:solidFill>
                  <a:srgbClr val="264A60"/>
                </a:solidFill>
                <a:latin typeface="Arial" panose="020B0604020202020204" pitchFamily="34" charset="0"/>
                <a:ea typeface="Calibri" panose="020F0502020204030204" pitchFamily="34" charset="0"/>
              </a:rPr>
              <a:t>alpha </a:t>
            </a:r>
            <a:r>
              <a:rPr lang="fr-FR" sz="1800" dirty="0">
                <a:solidFill>
                  <a:srgbClr val="264A60"/>
                </a:solidFill>
                <a:effectLst/>
                <a:latin typeface="Arial" panose="020B0604020202020204" pitchFamily="34" charset="0"/>
                <a:ea typeface="Calibri" panose="020F0502020204030204" pitchFamily="34" charset="0"/>
              </a:rPr>
              <a:t>si l’item est supprimé pour examiner son influence sur la consistance de l’échelle.</a:t>
            </a:r>
            <a:endParaRPr lang="en-US" dirty="0"/>
          </a:p>
        </p:txBody>
      </p:sp>
      <p:sp>
        <p:nvSpPr>
          <p:cNvPr id="9" name="Oval 8">
            <a:extLst>
              <a:ext uri="{FF2B5EF4-FFF2-40B4-BE49-F238E27FC236}">
                <a16:creationId xmlns:a16="http://schemas.microsoft.com/office/drawing/2014/main" id="{4FDB5AAD-7F8F-4184-A0B7-9B6DE9994558}"/>
              </a:ext>
            </a:extLst>
          </p:cNvPr>
          <p:cNvSpPr/>
          <p:nvPr/>
        </p:nvSpPr>
        <p:spPr>
          <a:xfrm>
            <a:off x="7596336" y="3652956"/>
            <a:ext cx="1080120"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09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611FE8C9-F9CD-4678-8AE2-47F7F08F91A9}"/>
              </a:ext>
            </a:extLst>
          </p:cNvPr>
          <p:cNvPicPr>
            <a:picLocks noChangeAspect="1"/>
          </p:cNvPicPr>
          <p:nvPr/>
        </p:nvPicPr>
        <p:blipFill>
          <a:blip r:embed="rId2"/>
          <a:stretch>
            <a:fillRect/>
          </a:stretch>
        </p:blipFill>
        <p:spPr>
          <a:xfrm>
            <a:off x="899592" y="1556792"/>
            <a:ext cx="6048756" cy="4594860"/>
          </a:xfrm>
          <a:prstGeom prst="rect">
            <a:avLst/>
          </a:prstGeom>
        </p:spPr>
      </p:pic>
      <p:sp>
        <p:nvSpPr>
          <p:cNvPr id="6" name="Oval 5">
            <a:extLst>
              <a:ext uri="{FF2B5EF4-FFF2-40B4-BE49-F238E27FC236}">
                <a16:creationId xmlns:a16="http://schemas.microsoft.com/office/drawing/2014/main" id="{991C59F1-6354-4CB1-80E0-9EA9C0349199}"/>
              </a:ext>
            </a:extLst>
          </p:cNvPr>
          <p:cNvSpPr/>
          <p:nvPr/>
        </p:nvSpPr>
        <p:spPr>
          <a:xfrm>
            <a:off x="4932040" y="4005064"/>
            <a:ext cx="1080120"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29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1026"/>
          <p:cNvSpPr>
            <a:spLocks noGrp="1" noChangeArrowheads="1"/>
          </p:cNvSpPr>
          <p:nvPr>
            <p:ph type="title"/>
          </p:nvPr>
        </p:nvSpPr>
        <p:spPr/>
        <p:txBody>
          <a:bodyPr/>
          <a:lstStyle/>
          <a:p>
            <a:r>
              <a:rPr lang="fr-FR" dirty="0"/>
              <a:t>La consistance interne</a:t>
            </a:r>
          </a:p>
        </p:txBody>
      </p:sp>
      <p:pic>
        <p:nvPicPr>
          <p:cNvPr id="3" name="Picture 2">
            <a:extLst>
              <a:ext uri="{FF2B5EF4-FFF2-40B4-BE49-F238E27FC236}">
                <a16:creationId xmlns:a16="http://schemas.microsoft.com/office/drawing/2014/main" id="{E4F33482-8CDA-4478-A615-EB40D06C361A}"/>
              </a:ext>
            </a:extLst>
          </p:cNvPr>
          <p:cNvPicPr>
            <a:picLocks noChangeAspect="1"/>
          </p:cNvPicPr>
          <p:nvPr/>
        </p:nvPicPr>
        <p:blipFill>
          <a:blip r:embed="rId2"/>
          <a:stretch>
            <a:fillRect/>
          </a:stretch>
        </p:blipFill>
        <p:spPr>
          <a:xfrm>
            <a:off x="0" y="1274581"/>
            <a:ext cx="9144000" cy="4308838"/>
          </a:xfrm>
          <a:prstGeom prst="rect">
            <a:avLst/>
          </a:prstGeom>
        </p:spPr>
      </p:pic>
      <p:sp>
        <p:nvSpPr>
          <p:cNvPr id="5" name="Oval 4">
            <a:extLst>
              <a:ext uri="{FF2B5EF4-FFF2-40B4-BE49-F238E27FC236}">
                <a16:creationId xmlns:a16="http://schemas.microsoft.com/office/drawing/2014/main" id="{CB13DF84-5F23-47EA-BBBA-9CE3C1E2EA5D}"/>
              </a:ext>
            </a:extLst>
          </p:cNvPr>
          <p:cNvSpPr/>
          <p:nvPr/>
        </p:nvSpPr>
        <p:spPr>
          <a:xfrm>
            <a:off x="6084168" y="3212975"/>
            <a:ext cx="1080120" cy="237044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21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663136"/>
          </a:xfrm>
          <a:prstGeom prst="rect">
            <a:avLst/>
          </a:prstGeom>
          <a:noFill/>
        </p:spPr>
        <p:txBody>
          <a:bodyPr wrap="square" rtlCol="0">
            <a:spAutoFit/>
          </a:bodyPr>
          <a:lstStyle/>
          <a:p>
            <a:pPr marL="0" marR="0"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Définition : le test statistique donne une règle permettant de décider si l’on peut rejeter une hypothèse, en fonction des observations relevées sur des échantillons. </a:t>
            </a:r>
          </a:p>
          <a:p>
            <a:pPr algn="just">
              <a:lnSpc>
                <a:spcPct val="150000"/>
              </a:lnSpc>
              <a:spcBef>
                <a:spcPts val="0"/>
              </a:spcBef>
              <a:spcAft>
                <a:spcPts val="800"/>
              </a:spcAft>
            </a:pPr>
            <a:r>
              <a:rPr lang="fr-FR" sz="2400" dirty="0">
                <a:latin typeface="Times New Roman" panose="02020603050405020304" pitchFamily="18" charset="0"/>
                <a:cs typeface="Times New Roman" panose="02020603050405020304" pitchFamily="18" charset="0"/>
              </a:rPr>
              <a:t>Hypothèse nulle : l’hypothèse dont on cherche à savoir si elle peut être rejetée, notée H</a:t>
            </a:r>
            <a:r>
              <a:rPr lang="fr-FR" sz="2400" baseline="-25000" dirty="0">
                <a:latin typeface="Times New Roman" panose="02020603050405020304" pitchFamily="18" charset="0"/>
                <a:cs typeface="Times New Roman" panose="02020603050405020304" pitchFamily="18" charset="0"/>
              </a:rPr>
              <a:t>0, </a:t>
            </a:r>
            <a:r>
              <a:rPr lang="fr-FR" sz="2400" dirty="0">
                <a:latin typeface="Times New Roman" panose="02020603050405020304" pitchFamily="18" charset="0"/>
                <a:cs typeface="Times New Roman" panose="02020603050405020304" pitchFamily="18" charset="0"/>
              </a:rPr>
              <a:t>souvent définie comme une absence de différence.</a:t>
            </a:r>
            <a:br>
              <a:rPr lang="fr-FR" sz="2400" baseline="-250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Hypothèse alternative : hypothèse concurrente, notée </a:t>
            </a:r>
            <a:r>
              <a:rPr lang="fr-FR" sz="2400" b="1" dirty="0">
                <a:latin typeface="Times New Roman" panose="02020603050405020304" pitchFamily="18" charset="0"/>
                <a:cs typeface="Times New Roman" panose="02020603050405020304" pitchFamily="18" charset="0"/>
              </a:rPr>
              <a:t>H</a:t>
            </a:r>
            <a:r>
              <a:rPr lang="fr-FR" sz="2400" b="1" baseline="-25000" dirty="0">
                <a:latin typeface="Times New Roman" panose="02020603050405020304" pitchFamily="18" charset="0"/>
                <a:cs typeface="Times New Roman" panose="02020603050405020304" pitchFamily="18" charset="0"/>
              </a:rPr>
              <a:t>1.</a:t>
            </a:r>
          </a:p>
          <a:p>
            <a:pPr marL="0" marR="0" algn="just">
              <a:lnSpc>
                <a:spcPct val="150000"/>
              </a:lnSpc>
              <a:spcBef>
                <a:spcPts val="0"/>
              </a:spcBef>
              <a:spcAft>
                <a:spcPts val="800"/>
              </a:spcAft>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28368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1026"/>
          <p:cNvSpPr>
            <a:spLocks noGrp="1" noChangeArrowheads="1"/>
          </p:cNvSpPr>
          <p:nvPr>
            <p:ph type="title"/>
          </p:nvPr>
        </p:nvSpPr>
        <p:spPr/>
        <p:txBody>
          <a:bodyPr/>
          <a:lstStyle/>
          <a:p>
            <a:r>
              <a:rPr lang="fr-BE" dirty="0"/>
              <a:t>La méthode des deux moitiés</a:t>
            </a:r>
            <a:endParaRPr lang="fr-FR" dirty="0"/>
          </a:p>
        </p:txBody>
      </p:sp>
      <p:sp>
        <p:nvSpPr>
          <p:cNvPr id="575491" name="Rectangle 1027"/>
          <p:cNvSpPr>
            <a:spLocks noGrp="1" noChangeArrowheads="1"/>
          </p:cNvSpPr>
          <p:nvPr>
            <p:ph type="body" idx="1"/>
          </p:nvPr>
        </p:nvSpPr>
        <p:spPr/>
        <p:txBody>
          <a:bodyPr/>
          <a:lstStyle/>
          <a:p>
            <a:pPr algn="just"/>
            <a:r>
              <a:rPr lang="fr-BE" sz="2800" kern="1200" dirty="0">
                <a:solidFill>
                  <a:schemeClr val="tx1"/>
                </a:solidFill>
                <a:latin typeface="Times New Roman" pitchFamily="18" charset="0"/>
                <a:cs typeface="Times New Roman" pitchFamily="18" charset="0"/>
              </a:rPr>
              <a:t>Diviser l’échantillon en deux parties de manière aléatoire et procéder de manière identique au « test-</a:t>
            </a:r>
            <a:r>
              <a:rPr lang="fr-BE" sz="2800" kern="1200" dirty="0" err="1">
                <a:solidFill>
                  <a:schemeClr val="tx1"/>
                </a:solidFill>
                <a:latin typeface="Times New Roman" pitchFamily="18" charset="0"/>
                <a:cs typeface="Times New Roman" pitchFamily="18" charset="0"/>
              </a:rPr>
              <a:t>retest</a:t>
            </a:r>
            <a:r>
              <a:rPr lang="fr-BE" sz="2800" kern="1200" dirty="0">
                <a:solidFill>
                  <a:schemeClr val="tx1"/>
                </a:solidFill>
                <a:latin typeface="Times New Roman" pitchFamily="18" charset="0"/>
                <a:cs typeface="Times New Roman" pitchFamily="18" charset="0"/>
              </a:rPr>
              <a:t> »</a:t>
            </a:r>
          </a:p>
          <a:p>
            <a:pPr algn="just"/>
            <a:r>
              <a:rPr lang="fr-BE" sz="2800" kern="1200" dirty="0">
                <a:solidFill>
                  <a:schemeClr val="tx1"/>
                </a:solidFill>
                <a:latin typeface="Times New Roman" pitchFamily="18" charset="0"/>
                <a:cs typeface="Times New Roman" pitchFamily="18" charset="0"/>
              </a:rPr>
              <a:t>Si cette méthode élimine le problèmes du </a:t>
            </a:r>
            <a:r>
              <a:rPr lang="fr-BE" sz="2800" kern="1200" dirty="0" err="1">
                <a:solidFill>
                  <a:schemeClr val="tx1"/>
                </a:solidFill>
                <a:latin typeface="Times New Roman" pitchFamily="18" charset="0"/>
                <a:cs typeface="Times New Roman" pitchFamily="18" charset="0"/>
              </a:rPr>
              <a:t>retest</a:t>
            </a:r>
            <a:r>
              <a:rPr lang="fr-BE" sz="2800" kern="1200" dirty="0">
                <a:solidFill>
                  <a:schemeClr val="tx1"/>
                </a:solidFill>
                <a:latin typeface="Times New Roman" pitchFamily="18" charset="0"/>
                <a:cs typeface="Times New Roman" pitchFamily="18" charset="0"/>
              </a:rPr>
              <a:t>, il reste cependant qu’elle peut nous donner des résultats différents selon le découpage choisi.</a:t>
            </a:r>
            <a:endParaRPr lang="fr-FR" sz="2800" kern="1200" dirty="0">
              <a:solidFill>
                <a:schemeClr val="tx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1026"/>
          <p:cNvSpPr>
            <a:spLocks noGrp="1" noChangeArrowheads="1"/>
          </p:cNvSpPr>
          <p:nvPr>
            <p:ph type="title"/>
          </p:nvPr>
        </p:nvSpPr>
        <p:spPr/>
        <p:txBody>
          <a:bodyPr/>
          <a:lstStyle/>
          <a:p>
            <a:r>
              <a:rPr lang="fr-FR" sz="2400" kern="1200" dirty="0">
                <a:solidFill>
                  <a:srgbClr val="00B050"/>
                </a:solidFill>
                <a:latin typeface="Times New Roman" pitchFamily="18" charset="0"/>
                <a:cs typeface="Times New Roman" pitchFamily="18" charset="0"/>
              </a:rPr>
              <a:t>La fiabilité inter-évaluateurs</a:t>
            </a:r>
            <a:endParaRPr lang="fr-FR" dirty="0">
              <a:solidFill>
                <a:srgbClr val="00B050"/>
              </a:solidFill>
            </a:endParaRPr>
          </a:p>
        </p:txBody>
      </p:sp>
      <p:sp>
        <p:nvSpPr>
          <p:cNvPr id="575491" name="Rectangle 1027"/>
          <p:cNvSpPr>
            <a:spLocks noGrp="1" noChangeArrowheads="1"/>
          </p:cNvSpPr>
          <p:nvPr>
            <p:ph type="body" idx="1"/>
          </p:nvPr>
        </p:nvSpPr>
        <p:spPr/>
        <p:txBody>
          <a:bodyPr/>
          <a:lstStyle/>
          <a:p>
            <a:pPr marL="0" indent="0" algn="just">
              <a:buNone/>
            </a:pPr>
            <a:r>
              <a:rPr lang="fr-FR" sz="2800" kern="1200" dirty="0">
                <a:solidFill>
                  <a:schemeClr val="tx1"/>
                </a:solidFill>
                <a:latin typeface="Times New Roman" pitchFamily="18" charset="0"/>
                <a:cs typeface="Times New Roman" pitchFamily="18" charset="0"/>
              </a:rPr>
              <a:t>La fiabilité inter-juges, également connue sous le nom de fiabilité inter-observateurs, fait référence à la cohérence de deux ou plusieurs évaluateurs indépendants (observateurs) du même concept. </a:t>
            </a:r>
          </a:p>
          <a:p>
            <a:pPr marL="0" indent="0" algn="just">
              <a:buNone/>
            </a:pPr>
            <a:r>
              <a:rPr lang="fr-FR" sz="2800" kern="1200" dirty="0">
                <a:solidFill>
                  <a:schemeClr val="tx1"/>
                </a:solidFill>
                <a:latin typeface="Times New Roman" pitchFamily="18" charset="0"/>
                <a:cs typeface="Times New Roman" pitchFamily="18" charset="0"/>
              </a:rPr>
              <a:t>Elle est généralement utilisée dans une étude pilote, et selon le degré de mesure du construit, cela peut être fait de deux manières.</a:t>
            </a:r>
          </a:p>
        </p:txBody>
      </p:sp>
    </p:spTree>
    <p:extLst>
      <p:ext uri="{BB962C8B-B14F-4D97-AF65-F5344CB8AC3E}">
        <p14:creationId xmlns:p14="http://schemas.microsoft.com/office/powerpoint/2010/main" val="235633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1026"/>
          <p:cNvSpPr>
            <a:spLocks noGrp="1" noChangeArrowheads="1"/>
          </p:cNvSpPr>
          <p:nvPr>
            <p:ph type="title"/>
          </p:nvPr>
        </p:nvSpPr>
        <p:spPr/>
        <p:txBody>
          <a:bodyPr/>
          <a:lstStyle/>
          <a:p>
            <a:r>
              <a:rPr lang="fr-BE" dirty="0"/>
              <a:t>La méthode des deux moitiés</a:t>
            </a:r>
            <a:endParaRPr lang="fr-FR" dirty="0"/>
          </a:p>
        </p:txBody>
      </p:sp>
      <p:sp>
        <p:nvSpPr>
          <p:cNvPr id="575491" name="Rectangle 1027"/>
          <p:cNvSpPr>
            <a:spLocks noGrp="1" noChangeArrowheads="1"/>
          </p:cNvSpPr>
          <p:nvPr>
            <p:ph type="body" idx="1"/>
          </p:nvPr>
        </p:nvSpPr>
        <p:spPr/>
        <p:txBody>
          <a:bodyPr/>
          <a:lstStyle/>
          <a:p>
            <a:pPr marL="0" indent="0" algn="just">
              <a:buNone/>
            </a:pPr>
            <a:r>
              <a:rPr lang="fr-FR" sz="2800" kern="1200" dirty="0">
                <a:solidFill>
                  <a:schemeClr val="tx1"/>
                </a:solidFill>
                <a:latin typeface="Times New Roman" pitchFamily="18" charset="0"/>
                <a:cs typeface="Times New Roman" pitchFamily="18" charset="0"/>
              </a:rPr>
              <a:t>Si la mesure est catégorielle, une liste de toutes les catégories possibles est spécifiée, les évaluateurs indiquent à quelle catégorie appartient chaque observation et le pourcentage d'accord entre les évaluateurs est considérée pour calculer la fiabilité inter-évaluateurs.</a:t>
            </a:r>
          </a:p>
        </p:txBody>
      </p:sp>
    </p:spTree>
    <p:extLst>
      <p:ext uri="{BB962C8B-B14F-4D97-AF65-F5344CB8AC3E}">
        <p14:creationId xmlns:p14="http://schemas.microsoft.com/office/powerpoint/2010/main" val="428335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340768"/>
            <a:ext cx="8208912" cy="3785652"/>
          </a:xfrm>
          <a:prstGeom prst="rect">
            <a:avLst/>
          </a:prstGeom>
          <a:noFill/>
        </p:spPr>
        <p:txBody>
          <a:bodyPr wrap="square" rtlCol="0">
            <a:spAutoFit/>
          </a:bodyPr>
          <a:lstStyle/>
          <a:p>
            <a:pPr algn="just">
              <a:lnSpc>
                <a:spcPct val="150000"/>
              </a:lnSpc>
            </a:pPr>
            <a:r>
              <a:rPr lang="fr-FR" sz="2400" b="1" u="sng" dirty="0">
                <a:latin typeface="Times New Roman" panose="02020603050405020304" pitchFamily="18" charset="0"/>
                <a:cs typeface="Times New Roman" panose="02020603050405020304" pitchFamily="18" charset="0"/>
              </a:rPr>
              <a:t>La reproductibilité relative : </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La reproductibilité relative est déterminée par le calcul du CCI. Ce coefficient est calculé après avoir comparé les moyennes des performances au test et au </a:t>
            </a:r>
            <a:r>
              <a:rPr lang="fr-FR" sz="2400" dirty="0" err="1">
                <a:latin typeface="Times New Roman" panose="02020603050405020304" pitchFamily="18" charset="0"/>
                <a:cs typeface="Times New Roman" panose="02020603050405020304" pitchFamily="18" charset="0"/>
              </a:rPr>
              <a:t>retest</a:t>
            </a:r>
            <a:r>
              <a:rPr lang="fr-FR" sz="2400" dirty="0">
                <a:latin typeface="Times New Roman" panose="02020603050405020304" pitchFamily="18" charset="0"/>
                <a:cs typeface="Times New Roman" panose="02020603050405020304" pitchFamily="18" charset="0"/>
              </a:rPr>
              <a:t>. </a:t>
            </a:r>
          </a:p>
          <a:p>
            <a:pPr algn="just">
              <a:lnSpc>
                <a:spcPct val="150000"/>
              </a:lnSpc>
            </a:pPr>
            <a:r>
              <a:rPr lang="fr-FR" sz="2400" dirty="0">
                <a:latin typeface="Times New Roman" panose="02020603050405020304" pitchFamily="18" charset="0"/>
                <a:cs typeface="Times New Roman" panose="02020603050405020304" pitchFamily="18" charset="0"/>
              </a:rPr>
              <a:t>Le CCI évalue la cohérence interne qui reflète l’homogénéité de l’ensemble des données mesurées lors des 2 essais.</a:t>
            </a:r>
          </a:p>
          <a:p>
            <a:pPr algn="just"/>
            <a:endParaRPr lang="fr-FR" sz="2400" dirty="0">
              <a:latin typeface="Times New Roman" panose="02020603050405020304" pitchFamily="18" charset="0"/>
              <a:cs typeface="Times New Roman" panose="02020603050405020304" pitchFamily="18" charset="0"/>
            </a:endParaRPr>
          </a:p>
        </p:txBody>
      </p:sp>
      <p:sp>
        <p:nvSpPr>
          <p:cNvPr id="3" name="Rectangle 1026">
            <a:extLst>
              <a:ext uri="{FF2B5EF4-FFF2-40B4-BE49-F238E27FC236}">
                <a16:creationId xmlns:a16="http://schemas.microsoft.com/office/drawing/2014/main" id="{A47EE4BA-1438-45F5-8EFE-E38BAF8061A9}"/>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1484784"/>
            <a:ext cx="8208912" cy="3970318"/>
          </a:xfrm>
          <a:prstGeom prst="rect">
            <a:avLst/>
          </a:prstGeom>
          <a:noFill/>
        </p:spPr>
        <p:txBody>
          <a:bodyPr wrap="square" rtlCol="0">
            <a:spAutoFit/>
          </a:bodyPr>
          <a:lstStyle/>
          <a:p>
            <a:pPr algn="just"/>
            <a:r>
              <a:rPr lang="fr-FR" sz="2400" b="1" u="sng" dirty="0">
                <a:latin typeface="Times New Roman" panose="02020603050405020304" pitchFamily="18" charset="0"/>
                <a:cs typeface="Times New Roman" panose="02020603050405020304" pitchFamily="18" charset="0"/>
              </a:rPr>
              <a:t>La reproductibilité relative : </a:t>
            </a:r>
          </a:p>
          <a:p>
            <a:pPr algn="just"/>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 La reproductibilité relative est d’autant plus grande que le CCI est proche de 1.</a:t>
            </a:r>
          </a:p>
          <a:p>
            <a:pPr algn="just">
              <a:lnSpc>
                <a:spcPct val="150000"/>
              </a:lnSpc>
            </a:pPr>
            <a:r>
              <a:rPr lang="fr-FR" sz="2400" dirty="0">
                <a:latin typeface="Times New Roman" panose="02020603050405020304" pitchFamily="18" charset="0"/>
                <a:cs typeface="Times New Roman" panose="02020603050405020304" pitchFamily="18" charset="0"/>
              </a:rPr>
              <a:t>Elle est considérée élevée lorsque le CCI est supérieur à 0,90, modérée si le CCI est compris entre 0,80 et 0,90 et faible si le CCI est inférieur à 0,80 (Vincent, 1995). </a:t>
            </a:r>
          </a:p>
          <a:p>
            <a:pPr algn="just"/>
            <a:endParaRPr lang="fr-FR" sz="2400" dirty="0">
              <a:latin typeface="Times New Roman" panose="02020603050405020304" pitchFamily="18" charset="0"/>
              <a:cs typeface="Times New Roman" panose="02020603050405020304" pitchFamily="18" charset="0"/>
            </a:endParaRPr>
          </a:p>
        </p:txBody>
      </p:sp>
      <p:sp>
        <p:nvSpPr>
          <p:cNvPr id="7" name="Rectangle 1026">
            <a:extLst>
              <a:ext uri="{FF2B5EF4-FFF2-40B4-BE49-F238E27FC236}">
                <a16:creationId xmlns:a16="http://schemas.microsoft.com/office/drawing/2014/main" id="{97FE2079-27FF-42D3-9873-386983BF62FB}"/>
              </a:ext>
            </a:extLst>
          </p:cNvPr>
          <p:cNvSpPr txBox="1">
            <a:spLocks noChangeArrowheads="1"/>
          </p:cNvSpPr>
          <p:nvPr/>
        </p:nvSpPr>
        <p:spPr bwMode="auto">
          <a:xfrm>
            <a:off x="5142" y="-24434"/>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a:t>
            </a:r>
            <a:r>
              <a:rPr lang="fr-BE" kern="0" dirty="0" err="1"/>
              <a:t>reproductiobilité</a:t>
            </a:r>
            <a:endParaRPr lang="fr-FR" kern="0" dirty="0"/>
          </a:p>
        </p:txBody>
      </p:sp>
    </p:spTree>
    <p:extLst>
      <p:ext uri="{BB962C8B-B14F-4D97-AF65-F5344CB8AC3E}">
        <p14:creationId xmlns:p14="http://schemas.microsoft.com/office/powerpoint/2010/main" val="8094750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66326599"/>
              </p:ext>
            </p:extLst>
          </p:nvPr>
        </p:nvGraphicFramePr>
        <p:xfrm>
          <a:off x="1139348" y="2204864"/>
          <a:ext cx="6865303" cy="1601470"/>
        </p:xfrm>
        <a:graphic>
          <a:graphicData uri="http://schemas.openxmlformats.org/drawingml/2006/table">
            <a:tbl>
              <a:tblPr/>
              <a:tblGrid>
                <a:gridCol w="1391285">
                  <a:extLst>
                    <a:ext uri="{9D8B030D-6E8A-4147-A177-3AD203B41FA5}">
                      <a16:colId xmlns:a16="http://schemas.microsoft.com/office/drawing/2014/main" val="20000"/>
                    </a:ext>
                  </a:extLst>
                </a:gridCol>
                <a:gridCol w="785495">
                  <a:extLst>
                    <a:ext uri="{9D8B030D-6E8A-4147-A177-3AD203B41FA5}">
                      <a16:colId xmlns:a16="http://schemas.microsoft.com/office/drawing/2014/main" val="20001"/>
                    </a:ext>
                  </a:extLst>
                </a:gridCol>
                <a:gridCol w="1100773">
                  <a:extLst>
                    <a:ext uri="{9D8B030D-6E8A-4147-A177-3AD203B41FA5}">
                      <a16:colId xmlns:a16="http://schemas.microsoft.com/office/drawing/2014/main" val="20002"/>
                    </a:ext>
                  </a:extLst>
                </a:gridCol>
                <a:gridCol w="807085">
                  <a:extLst>
                    <a:ext uri="{9D8B030D-6E8A-4147-A177-3AD203B41FA5}">
                      <a16:colId xmlns:a16="http://schemas.microsoft.com/office/drawing/2014/main" val="20003"/>
                    </a:ext>
                  </a:extLst>
                </a:gridCol>
                <a:gridCol w="1311910">
                  <a:extLst>
                    <a:ext uri="{9D8B030D-6E8A-4147-A177-3AD203B41FA5}">
                      <a16:colId xmlns:a16="http://schemas.microsoft.com/office/drawing/2014/main" val="20004"/>
                    </a:ext>
                  </a:extLst>
                </a:gridCol>
                <a:gridCol w="683260">
                  <a:extLst>
                    <a:ext uri="{9D8B030D-6E8A-4147-A177-3AD203B41FA5}">
                      <a16:colId xmlns:a16="http://schemas.microsoft.com/office/drawing/2014/main" val="20005"/>
                    </a:ext>
                  </a:extLst>
                </a:gridCol>
                <a:gridCol w="785495">
                  <a:extLst>
                    <a:ext uri="{9D8B030D-6E8A-4147-A177-3AD203B41FA5}">
                      <a16:colId xmlns:a16="http://schemas.microsoft.com/office/drawing/2014/main" val="20006"/>
                    </a:ext>
                  </a:extLst>
                </a:gridCol>
              </a:tblGrid>
              <a:tr h="363855">
                <a:tc>
                  <a:txBody>
                    <a:bodyPr/>
                    <a:lstStyle/>
                    <a:p>
                      <a:pPr algn="ctr">
                        <a:lnSpc>
                          <a:spcPct val="115000"/>
                        </a:lnSpc>
                        <a:spcAft>
                          <a:spcPts val="0"/>
                        </a:spcAf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dirty="0">
                          <a:solidFill>
                            <a:srgbClr val="000000"/>
                          </a:solidFill>
                          <a:latin typeface="Times New Roman"/>
                          <a:ea typeface="Times New Roman"/>
                          <a:cs typeface="Tahoma"/>
                        </a:rPr>
                        <a:t>Test</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dirty="0" err="1">
                          <a:solidFill>
                            <a:srgbClr val="000000"/>
                          </a:solidFill>
                          <a:latin typeface="Times New Roman"/>
                          <a:ea typeface="Times New Roman"/>
                          <a:cs typeface="Tahoma"/>
                        </a:rPr>
                        <a:t>Retest</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a:solidFill>
                            <a:srgbClr val="000000"/>
                          </a:solidFill>
                          <a:latin typeface="Times New Roman"/>
                          <a:ea typeface="Times New Roman"/>
                          <a:cs typeface="Tahoma"/>
                        </a:rPr>
                        <a:t>CCI</a:t>
                      </a:r>
                      <a:endParaRPr lang="fr-FR" sz="280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dirty="0">
                          <a:solidFill>
                            <a:srgbClr val="000000"/>
                          </a:solidFill>
                          <a:latin typeface="Times New Roman"/>
                          <a:ea typeface="Times New Roman"/>
                          <a:cs typeface="Tahoma"/>
                        </a:rPr>
                        <a:t>95% CI</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dirty="0">
                          <a:solidFill>
                            <a:srgbClr val="000000"/>
                          </a:solidFill>
                          <a:latin typeface="Times New Roman"/>
                          <a:ea typeface="Times New Roman"/>
                          <a:cs typeface="Tahoma"/>
                        </a:rPr>
                        <a:t>t</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fr-FR" sz="2800" dirty="0">
                          <a:solidFill>
                            <a:srgbClr val="000000"/>
                          </a:solidFill>
                          <a:latin typeface="Times New Roman"/>
                          <a:ea typeface="Times New Roman"/>
                          <a:cs typeface="Tahoma"/>
                        </a:rPr>
                        <a:t>p</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363855">
                <a:tc>
                  <a:txBody>
                    <a:bodyPr/>
                    <a:lstStyle/>
                    <a:p>
                      <a:pPr algn="ctr">
                        <a:lnSpc>
                          <a:spcPct val="115000"/>
                        </a:lnSpc>
                        <a:spcAft>
                          <a:spcPts val="0"/>
                        </a:spcAft>
                      </a:pPr>
                      <a:r>
                        <a:rPr lang="fr-FR" sz="2800" dirty="0">
                          <a:solidFill>
                            <a:srgbClr val="000000"/>
                          </a:solidFill>
                          <a:latin typeface="Times New Roman"/>
                          <a:ea typeface="Times New Roman"/>
                          <a:cs typeface="Tahoma"/>
                        </a:rPr>
                        <a:t>TESTA </a:t>
                      </a:r>
                      <a:endParaRPr lang="fr-FR" sz="2800" dirty="0">
                        <a:latin typeface="Monotype Corsiva"/>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spcAft>
                          <a:spcPts val="0"/>
                        </a:spcAf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tabLst>
                          <a:tab pos="2438400" algn="l"/>
                        </a:tabLs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tabLst>
                          <a:tab pos="2438400" algn="l"/>
                        </a:tabLs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tabLst>
                          <a:tab pos="2438400" algn="l"/>
                        </a:tabLst>
                      </a:pPr>
                      <a:endParaRPr lang="fr-FR" sz="280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50000"/>
                        </a:lnSpc>
                        <a:spcAft>
                          <a:spcPts val="0"/>
                        </a:spcAft>
                        <a:tabLst>
                          <a:tab pos="2438400" algn="l"/>
                        </a:tabLst>
                      </a:pPr>
                      <a:endParaRPr lang="fr-FR" sz="2800" dirty="0">
                        <a:solidFill>
                          <a:srgbClr val="000000"/>
                        </a:solidFill>
                        <a:latin typeface="Times New Roman"/>
                        <a:ea typeface="Times New Roman"/>
                        <a:cs typeface="Tahoma"/>
                      </a:endParaRPr>
                    </a:p>
                  </a:txBody>
                  <a:tcPr marL="68580" marR="68580" marT="0" marB="0">
                    <a:lnL>
                      <a:noFill/>
                    </a:lnL>
                    <a:lnR>
                      <a:noFill/>
                    </a:lnR>
                    <a:lnT w="381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381000">
                <a:tc>
                  <a:txBody>
                    <a:bodyPr/>
                    <a:lstStyle/>
                    <a:p>
                      <a:pPr algn="ctr">
                        <a:lnSpc>
                          <a:spcPct val="115000"/>
                        </a:lnSpc>
                        <a:spcAft>
                          <a:spcPts val="0"/>
                        </a:spcAft>
                      </a:pPr>
                      <a:r>
                        <a:rPr lang="fr-FR" sz="2800" dirty="0">
                          <a:solidFill>
                            <a:srgbClr val="000000"/>
                          </a:solidFill>
                          <a:latin typeface="Times New Roman"/>
                          <a:ea typeface="Times New Roman"/>
                          <a:cs typeface="Tahoma"/>
                        </a:rPr>
                        <a:t>TESTB </a:t>
                      </a:r>
                      <a:endParaRPr lang="fr-FR" sz="2800" dirty="0">
                        <a:latin typeface="Monotype Corsiva"/>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fr-FR" sz="280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fr-FR" sz="280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tabLst>
                          <a:tab pos="2438400" algn="l"/>
                        </a:tabLst>
                      </a:pPr>
                      <a:endParaRPr lang="fr-FR" sz="280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50000"/>
                        </a:lnSpc>
                        <a:spcAft>
                          <a:spcPts val="0"/>
                        </a:spcAft>
                        <a:tabLst>
                          <a:tab pos="2438400" algn="l"/>
                        </a:tabLst>
                      </a:pPr>
                      <a:endParaRPr lang="fr-FR" sz="2800" dirty="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fr-FR" sz="2800" dirty="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endParaRPr lang="fr-FR" sz="2800" dirty="0">
                        <a:solidFill>
                          <a:srgbClr val="000000"/>
                        </a:solidFill>
                        <a:latin typeface="Times New Roman"/>
                        <a:ea typeface="Times New Roman"/>
                        <a:cs typeface="Tahoma"/>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438400" algn="l"/>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4" name="Rectangle 1026">
            <a:extLst>
              <a:ext uri="{FF2B5EF4-FFF2-40B4-BE49-F238E27FC236}">
                <a16:creationId xmlns:a16="http://schemas.microsoft.com/office/drawing/2014/main" id="{EFEA239C-3130-4DCE-BA64-8FAB72321E0A}"/>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
        <p:nvSpPr>
          <p:cNvPr id="3" name="TextBox 2">
            <a:extLst>
              <a:ext uri="{FF2B5EF4-FFF2-40B4-BE49-F238E27FC236}">
                <a16:creationId xmlns:a16="http://schemas.microsoft.com/office/drawing/2014/main" id="{AB2B119F-5C94-4504-AF66-CC0761526538}"/>
              </a:ext>
            </a:extLst>
          </p:cNvPr>
          <p:cNvSpPr txBox="1"/>
          <p:nvPr/>
        </p:nvSpPr>
        <p:spPr>
          <a:xfrm>
            <a:off x="755576" y="1412776"/>
            <a:ext cx="777686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Présentation</a:t>
            </a:r>
            <a:r>
              <a:rPr lang="en-US" sz="2400" dirty="0">
                <a:latin typeface="Times New Roman" panose="02020603050405020304" pitchFamily="18" charset="0"/>
                <a:cs typeface="Times New Roman" panose="02020603050405020304" pitchFamily="18" charset="0"/>
              </a:rPr>
              <a:t> des </a:t>
            </a:r>
            <a:r>
              <a:rPr lang="en-US" sz="2400" dirty="0" err="1">
                <a:latin typeface="Times New Roman" panose="02020603050405020304" pitchFamily="18" charset="0"/>
                <a:cs typeface="Times New Roman" panose="02020603050405020304" pitchFamily="18" charset="0"/>
              </a:rPr>
              <a:t>données</a:t>
            </a:r>
            <a:r>
              <a:rPr lang="en-US" sz="24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268760"/>
            <a:ext cx="8280920" cy="3894015"/>
          </a:xfrm>
          <a:prstGeom prst="rect">
            <a:avLst/>
          </a:prstGeom>
          <a:noFill/>
        </p:spPr>
        <p:txBody>
          <a:bodyPr wrap="square" rtlCol="0">
            <a:spAutoFit/>
          </a:bodyPr>
          <a:lstStyle/>
          <a:p>
            <a:pPr algn="just">
              <a:lnSpc>
                <a:spcPct val="200000"/>
              </a:lnSpc>
            </a:pPr>
            <a:r>
              <a:rPr lang="fr-FR" sz="3200" b="1" u="sng" dirty="0"/>
              <a:t>La reproductibilité absolue : </a:t>
            </a:r>
            <a:endParaRPr lang="fr-FR" sz="3200" dirty="0"/>
          </a:p>
          <a:p>
            <a:pPr algn="just">
              <a:lnSpc>
                <a:spcPct val="200000"/>
              </a:lnSpc>
            </a:pPr>
            <a:r>
              <a:rPr lang="fr-FR" sz="3200" dirty="0"/>
              <a:t>Pour vérifier la reproductibilité absolue, on utilise la méthode « mesure de concordance » décrite à l’origine par </a:t>
            </a:r>
            <a:r>
              <a:rPr lang="fr-FR" sz="3200" dirty="0" err="1"/>
              <a:t>Bland</a:t>
            </a:r>
            <a:r>
              <a:rPr lang="fr-FR" sz="3200" dirty="0"/>
              <a:t> et Altman, (1986). </a:t>
            </a:r>
          </a:p>
        </p:txBody>
      </p:sp>
      <p:sp>
        <p:nvSpPr>
          <p:cNvPr id="3" name="Rectangle 1026">
            <a:extLst>
              <a:ext uri="{FF2B5EF4-FFF2-40B4-BE49-F238E27FC236}">
                <a16:creationId xmlns:a16="http://schemas.microsoft.com/office/drawing/2014/main" id="{ABE95D19-187F-47E3-ABCA-DAD461DE437C}"/>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772816"/>
            <a:ext cx="8003232" cy="5117710"/>
          </a:xfrm>
          <a:prstGeom prst="rect">
            <a:avLst/>
          </a:prstGeom>
        </p:spPr>
      </p:pic>
      <p:sp>
        <p:nvSpPr>
          <p:cNvPr id="8" name="ZoneTexte 7"/>
          <p:cNvSpPr txBox="1"/>
          <p:nvPr/>
        </p:nvSpPr>
        <p:spPr>
          <a:xfrm>
            <a:off x="472716" y="1249541"/>
            <a:ext cx="8568952" cy="492443"/>
          </a:xfrm>
          <a:prstGeom prst="rect">
            <a:avLst/>
          </a:prstGeom>
          <a:noFill/>
        </p:spPr>
        <p:txBody>
          <a:bodyPr wrap="square" rtlCol="0">
            <a:spAutoFit/>
          </a:bodyPr>
          <a:lstStyle/>
          <a:p>
            <a:r>
              <a:rPr lang="fr-FR" sz="2600" b="1" dirty="0">
                <a:latin typeface="Times New Roman" panose="02020603050405020304" pitchFamily="18" charset="0"/>
                <a:cs typeface="Times New Roman" panose="02020603050405020304" pitchFamily="18" charset="0"/>
              </a:rPr>
              <a:t>Graphique </a:t>
            </a:r>
            <a:r>
              <a:rPr lang="fr-FR" sz="2600" b="1" dirty="0" err="1">
                <a:latin typeface="Times New Roman" panose="02020603050405020304" pitchFamily="18" charset="0"/>
                <a:cs typeface="Times New Roman" panose="02020603050405020304" pitchFamily="18" charset="0"/>
              </a:rPr>
              <a:t>Bland</a:t>
            </a:r>
            <a:r>
              <a:rPr lang="fr-FR" sz="2600" b="1" dirty="0">
                <a:latin typeface="Times New Roman" panose="02020603050405020304" pitchFamily="18" charset="0"/>
                <a:cs typeface="Times New Roman" panose="02020603050405020304" pitchFamily="18" charset="0"/>
              </a:rPr>
              <a:t> et Altman Logiciel </a:t>
            </a:r>
            <a:r>
              <a:rPr lang="fr-FR" sz="2600" b="1" dirty="0" err="1">
                <a:latin typeface="Times New Roman" panose="02020603050405020304" pitchFamily="18" charset="0"/>
                <a:cs typeface="Times New Roman" panose="02020603050405020304" pitchFamily="18" charset="0"/>
              </a:rPr>
              <a:t>MedCalc</a:t>
            </a:r>
            <a:r>
              <a:rPr lang="fr-FR" sz="2600" b="1" dirty="0">
                <a:latin typeface="Times New Roman" panose="02020603050405020304" pitchFamily="18" charset="0"/>
                <a:cs typeface="Times New Roman" panose="02020603050405020304" pitchFamily="18" charset="0"/>
              </a:rPr>
              <a:t> (version 12) </a:t>
            </a:r>
          </a:p>
        </p:txBody>
      </p:sp>
      <p:sp>
        <p:nvSpPr>
          <p:cNvPr id="4" name="Rectangle 1026">
            <a:extLst>
              <a:ext uri="{FF2B5EF4-FFF2-40B4-BE49-F238E27FC236}">
                <a16:creationId xmlns:a16="http://schemas.microsoft.com/office/drawing/2014/main" id="{BC05BFDD-62D9-43CA-B2F0-DD45CA24B359}"/>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2163692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31540" y="1268760"/>
            <a:ext cx="8280920" cy="3349956"/>
          </a:xfrm>
          <a:prstGeom prst="rect">
            <a:avLst/>
          </a:prstGeom>
          <a:noFill/>
        </p:spPr>
        <p:txBody>
          <a:bodyPr wrap="square" rtlCol="0">
            <a:spAutoFit/>
          </a:bodyPr>
          <a:lstStyle/>
          <a:p>
            <a:pPr algn="just">
              <a:lnSpc>
                <a:spcPct val="150000"/>
              </a:lnSpc>
            </a:pPr>
            <a:r>
              <a:rPr lang="fr-FR" sz="2400" b="1" u="sng" dirty="0">
                <a:latin typeface="Times New Roman" panose="02020603050405020304" pitchFamily="18" charset="0"/>
                <a:cs typeface="Times New Roman" panose="02020603050405020304" pitchFamily="18" charset="0"/>
              </a:rPr>
              <a:t>La reproductibilité absolue : </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latin typeface="Times New Roman" panose="02020603050405020304" pitchFamily="18" charset="0"/>
                <a:cs typeface="Times New Roman" panose="02020603050405020304" pitchFamily="18" charset="0"/>
              </a:rPr>
              <a:t>Elle consiste à réaliser un graphique présentant en ordonnée la différence entre les valeurs obtenues au test et au </a:t>
            </a:r>
            <a:r>
              <a:rPr lang="fr-FR" sz="2400" dirty="0" err="1">
                <a:latin typeface="Times New Roman" panose="02020603050405020304" pitchFamily="18" charset="0"/>
                <a:cs typeface="Times New Roman" panose="02020603050405020304" pitchFamily="18" charset="0"/>
              </a:rPr>
              <a:t>retest</a:t>
            </a:r>
            <a:r>
              <a:rPr lang="fr-FR" sz="2400" dirty="0">
                <a:latin typeface="Times New Roman" panose="02020603050405020304" pitchFamily="18" charset="0"/>
                <a:cs typeface="Times New Roman" panose="02020603050405020304" pitchFamily="18" charset="0"/>
              </a:rPr>
              <a:t> (test - </a:t>
            </a:r>
            <a:r>
              <a:rPr lang="fr-FR" sz="2400" dirty="0" err="1">
                <a:latin typeface="Times New Roman" panose="02020603050405020304" pitchFamily="18" charset="0"/>
                <a:cs typeface="Times New Roman" panose="02020603050405020304" pitchFamily="18" charset="0"/>
              </a:rPr>
              <a:t>retest</a:t>
            </a:r>
            <a:r>
              <a:rPr lang="fr-FR" sz="2400" dirty="0">
                <a:latin typeface="Times New Roman" panose="02020603050405020304" pitchFamily="18" charset="0"/>
                <a:cs typeface="Times New Roman" panose="02020603050405020304" pitchFamily="18" charset="0"/>
              </a:rPr>
              <a:t>) et en abscisse la moyenne des valeurs obtenues par ces deux essais [(test + </a:t>
            </a:r>
            <a:r>
              <a:rPr lang="fr-FR" sz="2400" dirty="0" err="1">
                <a:latin typeface="Times New Roman" panose="02020603050405020304" pitchFamily="18" charset="0"/>
                <a:cs typeface="Times New Roman" panose="02020603050405020304" pitchFamily="18" charset="0"/>
              </a:rPr>
              <a:t>retest</a:t>
            </a:r>
            <a:r>
              <a:rPr lang="fr-FR" sz="2400" dirty="0">
                <a:latin typeface="Times New Roman" panose="02020603050405020304" pitchFamily="18" charset="0"/>
                <a:cs typeface="Times New Roman" panose="02020603050405020304" pitchFamily="18" charset="0"/>
              </a:rPr>
              <a:t>)/2]. </a:t>
            </a:r>
          </a:p>
          <a:p>
            <a:pPr algn="just">
              <a:lnSpc>
                <a:spcPct val="150000"/>
              </a:lnSpc>
            </a:pPr>
            <a:endParaRPr lang="fr-FR" sz="2400" dirty="0">
              <a:latin typeface="Times New Roman" panose="02020603050405020304" pitchFamily="18" charset="0"/>
              <a:cs typeface="Times New Roman" panose="02020603050405020304" pitchFamily="18" charset="0"/>
            </a:endParaRPr>
          </a:p>
        </p:txBody>
      </p:sp>
      <p:sp>
        <p:nvSpPr>
          <p:cNvPr id="2" name="Espace réservé du pied de page 1"/>
          <p:cNvSpPr>
            <a:spLocks noGrp="1"/>
          </p:cNvSpPr>
          <p:nvPr>
            <p:ph type="ftr" sz="quarter" idx="11"/>
          </p:nvPr>
        </p:nvSpPr>
        <p:spPr/>
        <p:txBody>
          <a:bodyPr/>
          <a:lstStyle/>
          <a:p>
            <a:r>
              <a:rPr lang="fr-FR"/>
              <a:t>Issep Kef-Guelmami Noomen</a:t>
            </a:r>
          </a:p>
        </p:txBody>
      </p:sp>
      <p:sp>
        <p:nvSpPr>
          <p:cNvPr id="3" name="Espace réservé du numéro de diapositive 2"/>
          <p:cNvSpPr>
            <a:spLocks noGrp="1"/>
          </p:cNvSpPr>
          <p:nvPr>
            <p:ph type="sldNum" sz="quarter" idx="12"/>
          </p:nvPr>
        </p:nvSpPr>
        <p:spPr/>
        <p:txBody>
          <a:bodyPr/>
          <a:lstStyle/>
          <a:p>
            <a:fld id="{DC794EAA-33C0-4DBB-A971-F6E8317AC2AC}" type="slidenum">
              <a:rPr lang="fr-FR" smtClean="0"/>
              <a:pPr/>
              <a:t>38</a:t>
            </a:fld>
            <a:endParaRPr lang="fr-FR"/>
          </a:p>
        </p:txBody>
      </p:sp>
      <p:sp>
        <p:nvSpPr>
          <p:cNvPr id="5" name="Rectangle 1026">
            <a:extLst>
              <a:ext uri="{FF2B5EF4-FFF2-40B4-BE49-F238E27FC236}">
                <a16:creationId xmlns:a16="http://schemas.microsoft.com/office/drawing/2014/main" id="{1A8DD19B-903B-4F2D-94DB-1C6D125B4C97}"/>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35342246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9512" y="1628800"/>
            <a:ext cx="8568952" cy="3266985"/>
          </a:xfrm>
          <a:prstGeom prst="rect">
            <a:avLst/>
          </a:prstGeom>
          <a:noFill/>
        </p:spPr>
        <p:txBody>
          <a:bodyPr wrap="square" rtlCol="0">
            <a:spAutoFit/>
          </a:bodyPr>
          <a:lstStyle/>
          <a:p>
            <a:pPr algn="ctr">
              <a:lnSpc>
                <a:spcPct val="150000"/>
              </a:lnSpc>
            </a:pPr>
            <a:r>
              <a:rPr lang="fr-FR" sz="2400" b="1" dirty="0">
                <a:latin typeface="Times New Roman" panose="02020603050405020304" pitchFamily="18" charset="0"/>
                <a:cs typeface="Times New Roman" panose="02020603050405020304" pitchFamily="18" charset="0"/>
              </a:rPr>
              <a:t>Le biais  </a:t>
            </a:r>
          </a:p>
          <a:p>
            <a:pPr algn="just">
              <a:lnSpc>
                <a:spcPct val="150000"/>
              </a:lnSpc>
            </a:pPr>
            <a:r>
              <a:rPr lang="fr-FR" sz="2400" b="1" dirty="0">
                <a:latin typeface="Times New Roman" panose="02020603050405020304" pitchFamily="18" charset="0"/>
                <a:cs typeface="Times New Roman" panose="02020603050405020304" pitchFamily="18" charset="0"/>
              </a:rPr>
              <a:t>C’est la moyenne des différences (test - </a:t>
            </a:r>
            <a:r>
              <a:rPr lang="fr-FR" sz="2400" b="1" dirty="0" err="1">
                <a:latin typeface="Times New Roman" panose="02020603050405020304" pitchFamily="18" charset="0"/>
                <a:cs typeface="Times New Roman" panose="02020603050405020304" pitchFamily="18" charset="0"/>
              </a:rPr>
              <a:t>retest</a:t>
            </a:r>
            <a:r>
              <a:rPr lang="fr-FR" sz="2400" b="1" dirty="0">
                <a:latin typeface="Times New Roman" panose="02020603050405020304" pitchFamily="18" charset="0"/>
                <a:cs typeface="Times New Roman" panose="02020603050405020304" pitchFamily="18" charset="0"/>
              </a:rPr>
              <a:t>). </a:t>
            </a:r>
          </a:p>
          <a:p>
            <a:pPr algn="just">
              <a:lnSpc>
                <a:spcPct val="150000"/>
              </a:lnSpc>
            </a:pPr>
            <a:r>
              <a:rPr lang="fr-FR" sz="2400" dirty="0">
                <a:latin typeface="Times New Roman" panose="02020603050405020304" pitchFamily="18" charset="0"/>
                <a:cs typeface="Times New Roman" panose="02020603050405020304" pitchFamily="18" charset="0"/>
              </a:rPr>
              <a:t>On fixe 2 seuils de limite de concordance, représentés par biais ± 1,96 multiplié par l’écart type du biais (± 1,96 x ET∆) et de les tracer comme 2 droites horizontales sur le graphique.</a:t>
            </a:r>
          </a:p>
          <a:p>
            <a:pPr algn="just">
              <a:lnSpc>
                <a:spcPct val="150000"/>
              </a:lnSpc>
            </a:pPr>
            <a:endParaRPr lang="fr-FR" sz="2000" dirty="0"/>
          </a:p>
        </p:txBody>
      </p:sp>
      <p:sp>
        <p:nvSpPr>
          <p:cNvPr id="4" name="Rectangle 1026">
            <a:extLst>
              <a:ext uri="{FF2B5EF4-FFF2-40B4-BE49-F238E27FC236}">
                <a16:creationId xmlns:a16="http://schemas.microsoft.com/office/drawing/2014/main" id="{EB56F5A0-C9B8-4EF6-89C4-F4D9A6F887AA}"/>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sp>
        <p:nvSpPr>
          <p:cNvPr id="2" name="TextBox 1">
            <a:extLst>
              <a:ext uri="{FF2B5EF4-FFF2-40B4-BE49-F238E27FC236}">
                <a16:creationId xmlns:a16="http://schemas.microsoft.com/office/drawing/2014/main" id="{B1A86C09-7D58-4DBB-AA1A-D0C08610AA1D}"/>
              </a:ext>
            </a:extLst>
          </p:cNvPr>
          <p:cNvSpPr txBox="1"/>
          <p:nvPr/>
        </p:nvSpPr>
        <p:spPr>
          <a:xfrm>
            <a:off x="251520" y="1340768"/>
            <a:ext cx="8640960" cy="4772910"/>
          </a:xfrm>
          <a:prstGeom prst="rect">
            <a:avLst/>
          </a:prstGeom>
          <a:noFill/>
        </p:spPr>
        <p:txBody>
          <a:bodyPr wrap="square" rtlCol="0">
            <a:spAutoFit/>
          </a:bodyPr>
          <a:lstStyle/>
          <a:p>
            <a:pPr marL="0" marR="0" algn="just">
              <a:lnSpc>
                <a:spcPct val="150000"/>
              </a:lnSpc>
              <a:spcBef>
                <a:spcPts val="0"/>
              </a:spcBef>
              <a:spcAft>
                <a:spcPts val="80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Tests d’hypothèses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H0 et l'hypothèse alternative H1 sont utilisées dans les tests statistiques, qui sont des techniques permettant de tirer des conclusions ou de porter des jugements basés sur les statistique.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Le test de signification est utilisé pour déterminer la force de la preuve contre l'hypothèse nulle. </a:t>
            </a:r>
          </a:p>
          <a:p>
            <a:pPr marL="0" marR="0" algn="just">
              <a:lnSpc>
                <a:spcPct val="150000"/>
              </a:lnSpc>
              <a:spcBef>
                <a:spcPts val="0"/>
              </a:spcBef>
              <a:spcAft>
                <a:spcPts val="80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L'hypothèse nulle est généralement définie comme "aucun effet" ou "aucune différence".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4623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87524" y="404664"/>
            <a:ext cx="8568952" cy="5356403"/>
          </a:xfrm>
          <a:prstGeom prst="rect">
            <a:avLst/>
          </a:prstGeom>
          <a:noFill/>
        </p:spPr>
        <p:txBody>
          <a:bodyPr wrap="square" rtlCol="0">
            <a:spAutoFit/>
          </a:bodyPr>
          <a:lstStyle/>
          <a:p>
            <a:pPr algn="just">
              <a:lnSpc>
                <a:spcPct val="200000"/>
              </a:lnSpc>
            </a:pPr>
            <a:endParaRPr lang="fr-FR" sz="2400" dirty="0">
              <a:latin typeface="Times New Roman" panose="02020603050405020304" pitchFamily="18" charset="0"/>
              <a:cs typeface="Times New Roman" panose="02020603050405020304" pitchFamily="18" charset="0"/>
            </a:endParaRPr>
          </a:p>
          <a:p>
            <a:pPr algn="just">
              <a:lnSpc>
                <a:spcPct val="200000"/>
              </a:lnSpc>
            </a:pPr>
            <a:r>
              <a:rPr lang="fr-FR" sz="2400" dirty="0">
                <a:latin typeface="Times New Roman" panose="02020603050405020304" pitchFamily="18" charset="0"/>
                <a:cs typeface="Times New Roman" panose="02020603050405020304" pitchFamily="18" charset="0"/>
              </a:rPr>
              <a:t>Elles englobent l’intervalle dans lequel sont comprises 95 % des différences, dans l’hypothèse que leur distribution suit la loi de Laplace-Gauss.</a:t>
            </a:r>
          </a:p>
          <a:p>
            <a:pPr algn="just">
              <a:lnSpc>
                <a:spcPct val="200000"/>
              </a:lnSpc>
            </a:pPr>
            <a:r>
              <a:rPr lang="fr-FR" sz="2400" dirty="0">
                <a:latin typeface="Times New Roman" panose="02020603050405020304" pitchFamily="18" charset="0"/>
                <a:cs typeface="Times New Roman" panose="02020603050405020304" pitchFamily="18" charset="0"/>
              </a:rPr>
              <a:t>Des limites étroites traduisent une meilleure concordance entre les deux évaluations.</a:t>
            </a:r>
            <a:endParaRPr lang="fr-FR" sz="3200" dirty="0"/>
          </a:p>
          <a:p>
            <a:pPr algn="just">
              <a:lnSpc>
                <a:spcPct val="200000"/>
              </a:lnSpc>
            </a:pPr>
            <a:endParaRPr lang="fr-FR" sz="3200" dirty="0"/>
          </a:p>
        </p:txBody>
      </p:sp>
      <p:sp>
        <p:nvSpPr>
          <p:cNvPr id="4" name="Rectangle 1026">
            <a:extLst>
              <a:ext uri="{FF2B5EF4-FFF2-40B4-BE49-F238E27FC236}">
                <a16:creationId xmlns:a16="http://schemas.microsoft.com/office/drawing/2014/main" id="{1A2E3C12-0C67-4191-BC6F-71C13F356600}"/>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1586707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307065771"/>
              </p:ext>
            </p:extLst>
          </p:nvPr>
        </p:nvGraphicFramePr>
        <p:xfrm>
          <a:off x="1043608" y="1709930"/>
          <a:ext cx="6983161" cy="1575054"/>
        </p:xfrm>
        <a:graphic>
          <a:graphicData uri="http://schemas.openxmlformats.org/drawingml/2006/table">
            <a:tbl>
              <a:tblPr/>
              <a:tblGrid>
                <a:gridCol w="1858176">
                  <a:extLst>
                    <a:ext uri="{9D8B030D-6E8A-4147-A177-3AD203B41FA5}">
                      <a16:colId xmlns:a16="http://schemas.microsoft.com/office/drawing/2014/main" val="20000"/>
                    </a:ext>
                  </a:extLst>
                </a:gridCol>
                <a:gridCol w="2164961">
                  <a:extLst>
                    <a:ext uri="{9D8B030D-6E8A-4147-A177-3AD203B41FA5}">
                      <a16:colId xmlns:a16="http://schemas.microsoft.com/office/drawing/2014/main" val="20001"/>
                    </a:ext>
                  </a:extLst>
                </a:gridCol>
                <a:gridCol w="1669097">
                  <a:extLst>
                    <a:ext uri="{9D8B030D-6E8A-4147-A177-3AD203B41FA5}">
                      <a16:colId xmlns:a16="http://schemas.microsoft.com/office/drawing/2014/main" val="20002"/>
                    </a:ext>
                  </a:extLst>
                </a:gridCol>
                <a:gridCol w="1290927">
                  <a:extLst>
                    <a:ext uri="{9D8B030D-6E8A-4147-A177-3AD203B41FA5}">
                      <a16:colId xmlns:a16="http://schemas.microsoft.com/office/drawing/2014/main" val="20003"/>
                    </a:ext>
                  </a:extLst>
                </a:gridCol>
              </a:tblGrid>
              <a:tr h="397510">
                <a:tc>
                  <a:txBody>
                    <a:bodyPr/>
                    <a:lstStyle/>
                    <a:p>
                      <a:pPr algn="ctr">
                        <a:lnSpc>
                          <a:spcPct val="200000"/>
                        </a:lnSpc>
                        <a:spcAft>
                          <a:spcPts val="0"/>
                        </a:spcAft>
                        <a:tabLst>
                          <a:tab pos="2438400" algn="l"/>
                        </a:tabLst>
                      </a:pPr>
                      <a:endParaRPr lang="fr-FR" sz="2600" b="1" dirty="0">
                        <a:latin typeface="Monotype Corsiva"/>
                        <a:ea typeface="Times New Roman"/>
                        <a:cs typeface="Tahom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600" b="1" dirty="0">
                          <a:solidFill>
                            <a:srgbClr val="000000"/>
                          </a:solidFill>
                          <a:latin typeface="Times New Roman"/>
                          <a:ea typeface="Times New Roman"/>
                          <a:cs typeface="Tahoma"/>
                        </a:rPr>
                        <a:t>Biais ± ET</a:t>
                      </a:r>
                      <a:endParaRPr lang="fr-FR" sz="2600" b="1" dirty="0">
                        <a:latin typeface="Monotype Corsiva"/>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600" b="1" dirty="0">
                          <a:solidFill>
                            <a:srgbClr val="000000"/>
                          </a:solidFill>
                          <a:latin typeface="Times New Roman"/>
                          <a:ea typeface="Times New Roman"/>
                          <a:cs typeface="Tahoma"/>
                        </a:rPr>
                        <a:t>95% LOA</a:t>
                      </a:r>
                      <a:endParaRPr lang="fr-FR" sz="2600" b="1" dirty="0">
                        <a:latin typeface="Monotype Corsiva"/>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600" b="1" dirty="0">
                          <a:solidFill>
                            <a:srgbClr val="000000"/>
                          </a:solidFill>
                          <a:latin typeface="Times New Roman"/>
                          <a:ea typeface="Times New Roman"/>
                          <a:cs typeface="Tahoma"/>
                        </a:rPr>
                        <a:t>CV (%)</a:t>
                      </a:r>
                      <a:endParaRPr lang="fr-FR" sz="2600" b="1" dirty="0">
                        <a:latin typeface="Monotype Corsiva"/>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15000"/>
                        </a:lnSpc>
                        <a:spcAft>
                          <a:spcPts val="0"/>
                        </a:spcAft>
                      </a:pPr>
                      <a:r>
                        <a:rPr lang="fr-FR" sz="2600" b="1" dirty="0">
                          <a:solidFill>
                            <a:srgbClr val="000000"/>
                          </a:solidFill>
                          <a:latin typeface="Times New Roman"/>
                          <a:ea typeface="Times New Roman"/>
                          <a:cs typeface="Tahoma"/>
                        </a:rPr>
                        <a:t>Eval A </a:t>
                      </a:r>
                      <a:endParaRPr lang="fr-FR" sz="2600" b="1" dirty="0">
                        <a:latin typeface="Monotype Corsiva"/>
                        <a:ea typeface="Times New Roman"/>
                        <a:cs typeface="Tahom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dirty="0">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spcAft>
                          <a:spcPts val="0"/>
                        </a:spcAft>
                      </a:pPr>
                      <a:r>
                        <a:rPr lang="fr-FR" sz="2600" b="1" dirty="0">
                          <a:solidFill>
                            <a:srgbClr val="000000"/>
                          </a:solidFill>
                          <a:latin typeface="Times New Roman"/>
                          <a:ea typeface="Times New Roman"/>
                          <a:cs typeface="Tahoma"/>
                        </a:rPr>
                        <a:t>Eval B </a:t>
                      </a:r>
                      <a:endParaRPr lang="fr-FR" sz="2600" b="1" dirty="0">
                        <a:latin typeface="Monotype Corsiva"/>
                        <a:ea typeface="Times New Roman"/>
                        <a:cs typeface="Tahoma"/>
                      </a:endParaRPr>
                    </a:p>
                  </a:txBody>
                  <a:tcPr marL="68580" marR="68580" marT="0" marB="0">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dirty="0">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2600" b="1" dirty="0">
                        <a:solidFill>
                          <a:srgbClr val="000000"/>
                        </a:solidFill>
                        <a:latin typeface="Times New Roman"/>
                        <a:ea typeface="Times New Roman"/>
                        <a:cs typeface="Tahoma"/>
                      </a:endParaRPr>
                    </a:p>
                  </a:txBody>
                  <a:tcPr marL="68580" marR="68580" marT="0" marB="0">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ZoneTexte 3"/>
          <p:cNvSpPr txBox="1"/>
          <p:nvPr/>
        </p:nvSpPr>
        <p:spPr>
          <a:xfrm>
            <a:off x="611560" y="3441774"/>
            <a:ext cx="7992888" cy="2677656"/>
          </a:xfrm>
          <a:prstGeom prst="rect">
            <a:avLst/>
          </a:prstGeom>
          <a:noFill/>
        </p:spPr>
        <p:txBody>
          <a:bodyPr wrap="square" rtlCol="0">
            <a:spAutoFit/>
          </a:bodyPr>
          <a:lstStyle/>
          <a:p>
            <a:pPr algn="just">
              <a:lnSpc>
                <a:spcPct val="150000"/>
              </a:lnSpc>
            </a:pPr>
            <a:r>
              <a:rPr lang="fr-FR" sz="2800" b="1" dirty="0"/>
              <a:t>LOA= limites de concordance; CV: coefficient de variation; ET</a:t>
            </a:r>
            <a:r>
              <a:rPr lang="fr-FR" sz="2800" b="1" baseline="-25000" dirty="0"/>
              <a:t>∆</a:t>
            </a:r>
            <a:r>
              <a:rPr lang="fr-FR" sz="2800" b="1" dirty="0"/>
              <a:t>: écart type de la moyenne des différences</a:t>
            </a:r>
          </a:p>
          <a:p>
            <a:pPr algn="just">
              <a:lnSpc>
                <a:spcPct val="150000"/>
              </a:lnSpc>
            </a:pPr>
            <a:endParaRPr lang="fr-FR" sz="2800" b="1" dirty="0"/>
          </a:p>
        </p:txBody>
      </p:sp>
      <p:sp>
        <p:nvSpPr>
          <p:cNvPr id="5" name="Rectangle 1026">
            <a:extLst>
              <a:ext uri="{FF2B5EF4-FFF2-40B4-BE49-F238E27FC236}">
                <a16:creationId xmlns:a16="http://schemas.microsoft.com/office/drawing/2014/main" id="{EECC33C2-F1A8-46F6-AF6F-4F289570EB96}"/>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1574325"/>
            <a:ext cx="8640960" cy="3709349"/>
          </a:xfrm>
          <a:prstGeom prst="rect">
            <a:avLst/>
          </a:prstGeom>
          <a:noFill/>
        </p:spPr>
        <p:txBody>
          <a:bodyPr wrap="square" rtlCol="0">
            <a:spAutoFit/>
          </a:bodyPr>
          <a:lstStyle/>
          <a:p>
            <a:pPr algn="ctr">
              <a:lnSpc>
                <a:spcPct val="150000"/>
              </a:lnSpc>
            </a:pPr>
            <a:r>
              <a:rPr lang="fr-FR" sz="3200" b="1" dirty="0"/>
              <a:t>Remarque</a:t>
            </a:r>
          </a:p>
          <a:p>
            <a:pPr algn="just">
              <a:lnSpc>
                <a:spcPct val="150000"/>
              </a:lnSpc>
            </a:pPr>
            <a:r>
              <a:rPr lang="fr-FR" sz="3200" dirty="0"/>
              <a:t>Les différences entre les performances du test et celles du </a:t>
            </a:r>
            <a:r>
              <a:rPr lang="fr-FR" sz="3200" dirty="0" err="1"/>
              <a:t>retest</a:t>
            </a:r>
            <a:r>
              <a:rPr lang="fr-FR" sz="3200" dirty="0"/>
              <a:t> (test – </a:t>
            </a:r>
            <a:r>
              <a:rPr lang="fr-FR" sz="3200" dirty="0" err="1"/>
              <a:t>retest</a:t>
            </a:r>
            <a:r>
              <a:rPr lang="fr-FR" sz="3200" dirty="0"/>
              <a:t> : erreur standard) doivent être normalement distribuées.</a:t>
            </a:r>
          </a:p>
          <a:p>
            <a:pPr algn="just">
              <a:lnSpc>
                <a:spcPct val="150000"/>
              </a:lnSpc>
            </a:pPr>
            <a:endParaRPr lang="fr-FR" sz="3200" dirty="0"/>
          </a:p>
        </p:txBody>
      </p:sp>
      <p:sp>
        <p:nvSpPr>
          <p:cNvPr id="3" name="Rectangle 1026">
            <a:extLst>
              <a:ext uri="{FF2B5EF4-FFF2-40B4-BE49-F238E27FC236}">
                <a16:creationId xmlns:a16="http://schemas.microsoft.com/office/drawing/2014/main" id="{18858B02-1EEF-4F7A-91A9-BDC1E1226FC4}"/>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4252272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1520" y="1556792"/>
            <a:ext cx="8640960" cy="2795958"/>
          </a:xfrm>
          <a:prstGeom prst="rect">
            <a:avLst/>
          </a:prstGeom>
          <a:noFill/>
        </p:spPr>
        <p:txBody>
          <a:bodyPr wrap="square" rtlCol="0">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Les valeurs du biais (± ET</a:t>
            </a:r>
            <a:r>
              <a:rPr lang="fr-FR" sz="2400" baseline="-25000" dirty="0">
                <a:latin typeface="Times New Roman" panose="02020603050405020304" pitchFamily="18" charset="0"/>
                <a:cs typeface="Times New Roman" panose="02020603050405020304" pitchFamily="18" charset="0"/>
              </a:rPr>
              <a:t>∆</a:t>
            </a:r>
            <a:r>
              <a:rPr lang="fr-FR" sz="2400" dirty="0">
                <a:latin typeface="Times New Roman" panose="02020603050405020304" pitchFamily="18" charset="0"/>
                <a:cs typeface="Times New Roman" panose="02020603050405020304" pitchFamily="18" charset="0"/>
              </a:rPr>
              <a:t>), ainsi que les valeurs correspondantes aux 95% des limites de concordance (95% LOA) et l’erreur de mesure représentée par le coefficient de variation (CV).</a:t>
            </a:r>
          </a:p>
          <a:p>
            <a:pPr algn="just">
              <a:lnSpc>
                <a:spcPct val="150000"/>
              </a:lnSpc>
            </a:pPr>
            <a:r>
              <a:rPr lang="fr-FR" sz="2400" dirty="0">
                <a:latin typeface="Times New Roman" panose="02020603050405020304" pitchFamily="18" charset="0"/>
                <a:cs typeface="Times New Roman" panose="02020603050405020304" pitchFamily="18" charset="0"/>
              </a:rPr>
              <a:t>Le CV est déterminé à partir des données obtenus lors du test et du </a:t>
            </a:r>
            <a:r>
              <a:rPr lang="fr-FR" sz="2400" dirty="0" err="1">
                <a:latin typeface="Times New Roman" panose="02020603050405020304" pitchFamily="18" charset="0"/>
                <a:cs typeface="Times New Roman" panose="02020603050405020304" pitchFamily="18" charset="0"/>
              </a:rPr>
              <a:t>retest</a:t>
            </a:r>
            <a:r>
              <a:rPr lang="fr-FR" sz="2400" dirty="0">
                <a:latin typeface="Times New Roman" panose="02020603050405020304" pitchFamily="18" charset="0"/>
                <a:cs typeface="Times New Roman" panose="02020603050405020304" pitchFamily="18" charset="0"/>
              </a:rPr>
              <a:t> doivent être présentés dans le tableau. </a:t>
            </a:r>
          </a:p>
        </p:txBody>
      </p:sp>
      <p:sp>
        <p:nvSpPr>
          <p:cNvPr id="3" name="Rectangle 1026">
            <a:extLst>
              <a:ext uri="{FF2B5EF4-FFF2-40B4-BE49-F238E27FC236}">
                <a16:creationId xmlns:a16="http://schemas.microsoft.com/office/drawing/2014/main" id="{647494F0-4099-4262-A2FF-C32283A3EAC9}"/>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2933554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1340768"/>
            <a:ext cx="8712968" cy="3671005"/>
          </a:xfrm>
          <a:prstGeom prst="rect">
            <a:avLst/>
          </a:prstGeom>
          <a:noFill/>
        </p:spPr>
        <p:txBody>
          <a:bodyPr wrap="square" rtlCol="0">
            <a:spAutoFit/>
          </a:bodyPr>
          <a:lstStyle/>
          <a:p>
            <a:pPr>
              <a:lnSpc>
                <a:spcPct val="200000"/>
              </a:lnSpc>
            </a:pPr>
            <a:r>
              <a:rPr lang="fr-FR" sz="2400" b="1" dirty="0"/>
              <a:t>L’</a:t>
            </a:r>
            <a:r>
              <a:rPr lang="fr-FR" sz="2400" b="1" dirty="0" err="1"/>
              <a:t>hétéroscédasticité</a:t>
            </a:r>
            <a:r>
              <a:rPr lang="fr-FR" sz="2400" b="1" dirty="0"/>
              <a:t> </a:t>
            </a:r>
          </a:p>
          <a:p>
            <a:pPr algn="just">
              <a:lnSpc>
                <a:spcPct val="200000"/>
              </a:lnSpc>
            </a:pPr>
            <a:r>
              <a:rPr lang="fr-FR" sz="2400" dirty="0"/>
              <a:t>L’hétéroscédasticité  des données se produit quand l’augmentation des différences entre les deux essais, exprimées en valeurs absolues va de paire avec l’augmentation des valeurs mesurées. </a:t>
            </a:r>
          </a:p>
        </p:txBody>
      </p:sp>
      <p:sp>
        <p:nvSpPr>
          <p:cNvPr id="4" name="Rectangle 1026">
            <a:extLst>
              <a:ext uri="{FF2B5EF4-FFF2-40B4-BE49-F238E27FC236}">
                <a16:creationId xmlns:a16="http://schemas.microsoft.com/office/drawing/2014/main" id="{F704B558-B01D-485E-9E87-F4A11C6757D0}"/>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5516" y="1124744"/>
            <a:ext cx="8712968" cy="3602076"/>
          </a:xfrm>
          <a:prstGeom prst="rect">
            <a:avLst/>
          </a:prstGeom>
          <a:noFill/>
        </p:spPr>
        <p:txBody>
          <a:bodyPr wrap="square" rtlCol="0">
            <a:spAutoFit/>
          </a:bodyPr>
          <a:lstStyle/>
          <a:p>
            <a:pPr algn="ctr">
              <a:lnSpc>
                <a:spcPct val="150000"/>
              </a:lnSpc>
            </a:pPr>
            <a:r>
              <a:rPr lang="fr-FR" sz="2800" b="1" dirty="0"/>
              <a:t>L’</a:t>
            </a:r>
            <a:r>
              <a:rPr lang="fr-FR" sz="2800" b="1" dirty="0" err="1"/>
              <a:t>hétéroscédasticité</a:t>
            </a:r>
            <a:r>
              <a:rPr lang="fr-FR" sz="2800" b="1" dirty="0"/>
              <a:t> </a:t>
            </a:r>
          </a:p>
          <a:p>
            <a:pPr algn="just">
              <a:lnSpc>
                <a:spcPct val="150000"/>
              </a:lnSpc>
            </a:pPr>
            <a:r>
              <a:rPr lang="fr-FR" sz="3200" dirty="0"/>
              <a:t>Elle est déterminée par l’étude de la corrélation entre la moyenne des performances [(test + </a:t>
            </a:r>
            <a:r>
              <a:rPr lang="fr-FR" sz="3200" dirty="0" err="1"/>
              <a:t>retest</a:t>
            </a:r>
            <a:r>
              <a:rPr lang="fr-FR" sz="3200" dirty="0"/>
              <a:t>)/2] et la valeur absolue des différences (│test – </a:t>
            </a:r>
            <a:r>
              <a:rPr lang="fr-FR" sz="3200" dirty="0" err="1"/>
              <a:t>retest</a:t>
            </a:r>
            <a:r>
              <a:rPr lang="fr-FR" sz="3200" dirty="0"/>
              <a:t>│). </a:t>
            </a:r>
          </a:p>
        </p:txBody>
      </p:sp>
      <p:sp>
        <p:nvSpPr>
          <p:cNvPr id="4" name="Rectangle 1026">
            <a:extLst>
              <a:ext uri="{FF2B5EF4-FFF2-40B4-BE49-F238E27FC236}">
                <a16:creationId xmlns:a16="http://schemas.microsoft.com/office/drawing/2014/main" id="{3B5E187E-D368-4D42-A95B-C566F2692270}"/>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extLst>
      <p:ext uri="{BB962C8B-B14F-4D97-AF65-F5344CB8AC3E}">
        <p14:creationId xmlns:p14="http://schemas.microsoft.com/office/powerpoint/2010/main" val="1536285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1628800"/>
            <a:ext cx="8064896" cy="4455835"/>
          </a:xfrm>
          <a:prstGeom prst="rect">
            <a:avLst/>
          </a:prstGeom>
          <a:noFill/>
        </p:spPr>
        <p:txBody>
          <a:bodyPr wrap="square" rtlCol="0">
            <a:spAutoFit/>
          </a:bodyPr>
          <a:lstStyle/>
          <a:p>
            <a:pPr algn="just">
              <a:lnSpc>
                <a:spcPct val="150000"/>
              </a:lnSpc>
            </a:pPr>
            <a:r>
              <a:rPr lang="fr-FR" sz="2800" dirty="0"/>
              <a:t>Le coefficient d’hétéroscédasticité pour chaque épreuve est calculé par la corrélation entre |test-</a:t>
            </a:r>
            <a:r>
              <a:rPr lang="fr-FR" sz="2800" dirty="0" err="1"/>
              <a:t>retest</a:t>
            </a:r>
            <a:r>
              <a:rPr lang="fr-FR" sz="2800" dirty="0"/>
              <a:t>| et la Grande moyenne ((</a:t>
            </a:r>
            <a:r>
              <a:rPr lang="fr-FR" sz="2800" dirty="0" err="1"/>
              <a:t>test+retest</a:t>
            </a:r>
            <a:r>
              <a:rPr lang="fr-FR" sz="2800" dirty="0"/>
              <a:t>)/2).</a:t>
            </a:r>
          </a:p>
          <a:p>
            <a:pPr algn="ctr">
              <a:lnSpc>
                <a:spcPct val="150000"/>
              </a:lnSpc>
            </a:pPr>
            <a:r>
              <a:rPr lang="fr-FR" sz="2800" dirty="0"/>
              <a:t>Le coefficient de variation calculé selon la formule suivante :</a:t>
            </a:r>
            <a:endParaRPr lang="fr-FR" sz="2400" dirty="0"/>
          </a:p>
          <a:p>
            <a:pPr algn="ctr">
              <a:lnSpc>
                <a:spcPct val="150000"/>
              </a:lnSpc>
            </a:pPr>
            <a:r>
              <a:rPr lang="fr-FR" sz="2800" b="1" dirty="0"/>
              <a:t>CV = [écart-type de (M1- M2) / ((M1 + M2)/2)]</a:t>
            </a:r>
            <a:endParaRPr lang="fr-FR" sz="2800" dirty="0"/>
          </a:p>
          <a:p>
            <a:pPr algn="just">
              <a:lnSpc>
                <a:spcPct val="150000"/>
              </a:lnSpc>
            </a:pPr>
            <a:endParaRPr lang="fr-FR" sz="2400" dirty="0"/>
          </a:p>
        </p:txBody>
      </p:sp>
      <p:sp>
        <p:nvSpPr>
          <p:cNvPr id="3" name="Rectangle 1026">
            <a:extLst>
              <a:ext uri="{FF2B5EF4-FFF2-40B4-BE49-F238E27FC236}">
                <a16:creationId xmlns:a16="http://schemas.microsoft.com/office/drawing/2014/main" id="{46CA5687-2E61-4D85-BE69-00CE02EBFD9E}"/>
              </a:ext>
            </a:extLst>
          </p:cNvPr>
          <p:cNvSpPr txBox="1">
            <a:spLocks noChangeArrowheads="1"/>
          </p:cNvSpPr>
          <p:nvPr/>
        </p:nvSpPr>
        <p:spPr bwMode="auto">
          <a:xfrm>
            <a:off x="0" y="0"/>
            <a:ext cx="9144000" cy="1143000"/>
          </a:xfrm>
          <a:prstGeom prst="rect">
            <a:avLst/>
          </a:prstGeom>
          <a:gradFill rotWithShape="0">
            <a:gsLst>
              <a:gs pos="0">
                <a:srgbClr val="FFCC00"/>
              </a:gs>
              <a:gs pos="100000">
                <a:srgbClr val="FFFFCC"/>
              </a:gs>
            </a:gsLst>
            <a:lin ang="0" scaled="1"/>
          </a:gra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339966"/>
                </a:solidFill>
                <a:latin typeface="+mj-lt"/>
                <a:ea typeface="+mj-ea"/>
                <a:cs typeface="+mj-cs"/>
              </a:defRPr>
            </a:lvl1pPr>
            <a:lvl2pPr algn="ctr" rtl="0" fontAlgn="base">
              <a:spcBef>
                <a:spcPct val="0"/>
              </a:spcBef>
              <a:spcAft>
                <a:spcPct val="0"/>
              </a:spcAft>
              <a:defRPr sz="2400" b="1">
                <a:solidFill>
                  <a:srgbClr val="339966"/>
                </a:solidFill>
                <a:latin typeface="Arial" charset="0"/>
              </a:defRPr>
            </a:lvl2pPr>
            <a:lvl3pPr algn="ctr" rtl="0" fontAlgn="base">
              <a:spcBef>
                <a:spcPct val="0"/>
              </a:spcBef>
              <a:spcAft>
                <a:spcPct val="0"/>
              </a:spcAft>
              <a:defRPr sz="2400" b="1">
                <a:solidFill>
                  <a:srgbClr val="339966"/>
                </a:solidFill>
                <a:latin typeface="Arial" charset="0"/>
              </a:defRPr>
            </a:lvl3pPr>
            <a:lvl4pPr algn="ctr" rtl="0" fontAlgn="base">
              <a:spcBef>
                <a:spcPct val="0"/>
              </a:spcBef>
              <a:spcAft>
                <a:spcPct val="0"/>
              </a:spcAft>
              <a:defRPr sz="2400" b="1">
                <a:solidFill>
                  <a:srgbClr val="339966"/>
                </a:solidFill>
                <a:latin typeface="Arial" charset="0"/>
              </a:defRPr>
            </a:lvl4pPr>
            <a:lvl5pPr algn="ctr" rtl="0" fontAlgn="base">
              <a:spcBef>
                <a:spcPct val="0"/>
              </a:spcBef>
              <a:spcAft>
                <a:spcPct val="0"/>
              </a:spcAft>
              <a:defRPr sz="2400" b="1">
                <a:solidFill>
                  <a:srgbClr val="339966"/>
                </a:solidFill>
                <a:latin typeface="Arial" charset="0"/>
              </a:defRPr>
            </a:lvl5pPr>
            <a:lvl6pPr marL="457200" algn="ctr" rtl="0" fontAlgn="base">
              <a:spcBef>
                <a:spcPct val="0"/>
              </a:spcBef>
              <a:spcAft>
                <a:spcPct val="0"/>
              </a:spcAft>
              <a:defRPr sz="2400" b="1">
                <a:solidFill>
                  <a:srgbClr val="339966"/>
                </a:solidFill>
                <a:latin typeface="Arial" charset="0"/>
              </a:defRPr>
            </a:lvl6pPr>
            <a:lvl7pPr marL="914400" algn="ctr" rtl="0" fontAlgn="base">
              <a:spcBef>
                <a:spcPct val="0"/>
              </a:spcBef>
              <a:spcAft>
                <a:spcPct val="0"/>
              </a:spcAft>
              <a:defRPr sz="2400" b="1">
                <a:solidFill>
                  <a:srgbClr val="339966"/>
                </a:solidFill>
                <a:latin typeface="Arial" charset="0"/>
              </a:defRPr>
            </a:lvl7pPr>
            <a:lvl8pPr marL="1371600" algn="ctr" rtl="0" fontAlgn="base">
              <a:spcBef>
                <a:spcPct val="0"/>
              </a:spcBef>
              <a:spcAft>
                <a:spcPct val="0"/>
              </a:spcAft>
              <a:defRPr sz="2400" b="1">
                <a:solidFill>
                  <a:srgbClr val="339966"/>
                </a:solidFill>
                <a:latin typeface="Arial" charset="0"/>
              </a:defRPr>
            </a:lvl8pPr>
            <a:lvl9pPr marL="1828800" algn="ctr" rtl="0" fontAlgn="base">
              <a:spcBef>
                <a:spcPct val="0"/>
              </a:spcBef>
              <a:spcAft>
                <a:spcPct val="0"/>
              </a:spcAft>
              <a:defRPr sz="2400" b="1">
                <a:solidFill>
                  <a:srgbClr val="339966"/>
                </a:solidFill>
                <a:latin typeface="Arial" charset="0"/>
              </a:defRPr>
            </a:lvl9pPr>
          </a:lstStyle>
          <a:p>
            <a:r>
              <a:rPr lang="fr-BE" kern="0" dirty="0"/>
              <a:t>La reproductibilité</a:t>
            </a:r>
            <a:endParaRPr lang="fr-FR" kern="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Sensibilité</a:t>
            </a:r>
          </a:p>
        </p:txBody>
      </p:sp>
      <p:pic>
        <p:nvPicPr>
          <p:cNvPr id="659458" name="Picture 2" descr="http://webapps.fundp.ac.be/biostats/biostat/modules/module137/images/page2_courbe1.gif"/>
          <p:cNvPicPr>
            <a:picLocks noChangeAspect="1" noChangeArrowheads="1"/>
          </p:cNvPicPr>
          <p:nvPr/>
        </p:nvPicPr>
        <p:blipFill>
          <a:blip r:embed="rId2" cstate="print"/>
          <a:srcRect/>
          <a:stretch>
            <a:fillRect/>
          </a:stretch>
        </p:blipFill>
        <p:spPr bwMode="auto">
          <a:xfrm>
            <a:off x="3419873" y="2330172"/>
            <a:ext cx="5616623" cy="4051156"/>
          </a:xfrm>
          <a:prstGeom prst="rect">
            <a:avLst/>
          </a:prstGeom>
          <a:noFill/>
        </p:spPr>
      </p:pic>
      <p:pic>
        <p:nvPicPr>
          <p:cNvPr id="659460" name="Picture 4"/>
          <p:cNvPicPr>
            <a:picLocks noChangeAspect="1" noChangeArrowheads="1"/>
          </p:cNvPicPr>
          <p:nvPr/>
        </p:nvPicPr>
        <p:blipFill>
          <a:blip r:embed="rId3" cstate="print"/>
          <a:srcRect/>
          <a:stretch>
            <a:fillRect/>
          </a:stretch>
        </p:blipFill>
        <p:spPr bwMode="auto">
          <a:xfrm>
            <a:off x="107504" y="1484784"/>
            <a:ext cx="3571875" cy="141922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800" dirty="0"/>
              <a:t>La validité</a:t>
            </a:r>
          </a:p>
        </p:txBody>
      </p:sp>
      <p:sp>
        <p:nvSpPr>
          <p:cNvPr id="3" name="ZoneTexte 2"/>
          <p:cNvSpPr txBox="1"/>
          <p:nvPr/>
        </p:nvSpPr>
        <p:spPr>
          <a:xfrm>
            <a:off x="539552" y="1484784"/>
            <a:ext cx="8136904" cy="2677656"/>
          </a:xfrm>
          <a:prstGeom prst="rect">
            <a:avLst/>
          </a:prstGeom>
          <a:noFill/>
        </p:spPr>
        <p:txBody>
          <a:bodyPr wrap="square" rtlCol="0">
            <a:spAutoFit/>
          </a:bodyPr>
          <a:lstStyle/>
          <a:p>
            <a:pPr>
              <a:lnSpc>
                <a:spcPct val="150000"/>
              </a:lnSpc>
            </a:pPr>
            <a:r>
              <a:rPr lang="fr-FR" sz="2800" b="1" dirty="0">
                <a:latin typeface="Times New Roman" pitchFamily="18" charset="0"/>
                <a:cs typeface="Times New Roman" pitchFamily="18" charset="0"/>
              </a:rPr>
              <a:t>Une mesure est valide lorsque le chercheur mesure  bien ce qu'il veut mesurer. </a:t>
            </a:r>
          </a:p>
          <a:p>
            <a:pPr>
              <a:lnSpc>
                <a:spcPct val="150000"/>
              </a:lnSpc>
            </a:pPr>
            <a:r>
              <a:rPr lang="fr-FR" sz="2800" b="1" dirty="0">
                <a:latin typeface="Times New Roman" pitchFamily="18" charset="0"/>
                <a:cs typeface="Times New Roman" pitchFamily="18" charset="0"/>
              </a:rPr>
              <a:t>La validité d'une mesure  s'apprécie de différentes façons. On parle de :</a:t>
            </a:r>
          </a:p>
        </p:txBody>
      </p:sp>
      <p:pic>
        <p:nvPicPr>
          <p:cNvPr id="607234" name="Picture 2" descr="http://image.slidesharecdn.com/measurement-11-150611154922-lva1-app6891/95/measurement-and-scaling11-17-638.jpg?cb=1434038120"/>
          <p:cNvPicPr>
            <a:picLocks noChangeAspect="1" noChangeArrowheads="1"/>
          </p:cNvPicPr>
          <p:nvPr/>
        </p:nvPicPr>
        <p:blipFill>
          <a:blip r:embed="rId3" cstate="print"/>
          <a:srcRect/>
          <a:stretch>
            <a:fillRect/>
          </a:stretch>
        </p:blipFill>
        <p:spPr bwMode="auto">
          <a:xfrm>
            <a:off x="5004047" y="4005063"/>
            <a:ext cx="3342323" cy="25093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solidFill>
                  <a:srgbClr val="006600"/>
                </a:solidFill>
              </a:rPr>
              <a:t>La validité du contenu</a:t>
            </a:r>
          </a:p>
        </p:txBody>
      </p:sp>
      <p:sp>
        <p:nvSpPr>
          <p:cNvPr id="3" name="ZoneTexte 2"/>
          <p:cNvSpPr txBox="1"/>
          <p:nvPr/>
        </p:nvSpPr>
        <p:spPr>
          <a:xfrm>
            <a:off x="323528" y="1124744"/>
            <a:ext cx="8568952" cy="2600199"/>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La validité du contenu : elle désigne l’aptitude d’un instrument à mesurer ce qu’il est censé mesurer en liaison avec la pertinence de son contenu théorique jugé par des experts du domaine. </a:t>
            </a:r>
          </a:p>
        </p:txBody>
      </p:sp>
      <p:pic>
        <p:nvPicPr>
          <p:cNvPr id="605185" name="Picture 1"/>
          <p:cNvPicPr>
            <a:picLocks noChangeAspect="1" noChangeArrowheads="1"/>
          </p:cNvPicPr>
          <p:nvPr/>
        </p:nvPicPr>
        <p:blipFill>
          <a:blip r:embed="rId3" cstate="print"/>
          <a:srcRect/>
          <a:stretch>
            <a:fillRect/>
          </a:stretch>
        </p:blipFill>
        <p:spPr bwMode="auto">
          <a:xfrm rot="755325">
            <a:off x="4921435" y="3431533"/>
            <a:ext cx="3976497" cy="29843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C42F6319-0BC8-42D2-BDC1-7D4D94E30F3E}"/>
              </a:ext>
            </a:extLst>
          </p:cNvPr>
          <p:cNvPicPr>
            <a:picLocks noChangeAspect="1"/>
          </p:cNvPicPr>
          <p:nvPr/>
        </p:nvPicPr>
        <p:blipFill>
          <a:blip r:embed="rId3"/>
          <a:stretch>
            <a:fillRect/>
          </a:stretch>
        </p:blipFill>
        <p:spPr>
          <a:xfrm>
            <a:off x="251520" y="1604962"/>
            <a:ext cx="8640959" cy="4632350"/>
          </a:xfrm>
          <a:prstGeom prst="rect">
            <a:avLst/>
          </a:prstGeom>
        </p:spPr>
      </p:pic>
    </p:spTree>
    <p:extLst>
      <p:ext uri="{BB962C8B-B14F-4D97-AF65-F5344CB8AC3E}">
        <p14:creationId xmlns:p14="http://schemas.microsoft.com/office/powerpoint/2010/main" val="495717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800" dirty="0">
                <a:latin typeface="Times New Roman" pitchFamily="18" charset="0"/>
                <a:cs typeface="Times New Roman" pitchFamily="18" charset="0"/>
              </a:rPr>
              <a:t>La validité prédictive</a:t>
            </a:r>
            <a:endParaRPr lang="fr-FR" sz="2800" dirty="0"/>
          </a:p>
        </p:txBody>
      </p:sp>
      <p:sp>
        <p:nvSpPr>
          <p:cNvPr id="3" name="ZoneTexte 2"/>
          <p:cNvSpPr txBox="1"/>
          <p:nvPr/>
        </p:nvSpPr>
        <p:spPr>
          <a:xfrm>
            <a:off x="179512" y="1340768"/>
            <a:ext cx="8568952" cy="3970318"/>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La validité prédictive : reflète la capacité d’un instrument à prédire des critères pertinents en utilisant des scores à un test. </a:t>
            </a:r>
          </a:p>
          <a:p>
            <a:pPr algn="just">
              <a:lnSpc>
                <a:spcPct val="150000"/>
              </a:lnSpc>
            </a:pPr>
            <a:r>
              <a:rPr lang="fr-FR" sz="2800" b="1" dirty="0">
                <a:latin typeface="Times New Roman" pitchFamily="18" charset="0"/>
                <a:cs typeface="Times New Roman" pitchFamily="18" charset="0"/>
              </a:rPr>
              <a:t>La prédiction en sciences humaines n'est pas facile, un grand nombre de facteurs différents peuvent y intervenir.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descr="https://statistics.laerd.com/spss-tutorials/img/pearsons-correlation-menu.png"/>
          <p:cNvPicPr>
            <a:picLocks noChangeAspect="1" noChangeArrowheads="1"/>
          </p:cNvPicPr>
          <p:nvPr/>
        </p:nvPicPr>
        <p:blipFill>
          <a:blip r:embed="rId3" cstate="print"/>
          <a:srcRect/>
          <a:stretch>
            <a:fillRect/>
          </a:stretch>
        </p:blipFill>
        <p:spPr bwMode="auto">
          <a:xfrm>
            <a:off x="3419872" y="2830016"/>
            <a:ext cx="4876800" cy="4343400"/>
          </a:xfrm>
          <a:prstGeom prst="rect">
            <a:avLst/>
          </a:prstGeom>
          <a:noFill/>
        </p:spPr>
      </p:pic>
      <p:sp>
        <p:nvSpPr>
          <p:cNvPr id="514054" name="Rectangle 6"/>
          <p:cNvSpPr>
            <a:spLocks noGrp="1" noChangeArrowheads="1"/>
          </p:cNvSpPr>
          <p:nvPr>
            <p:ph type="title"/>
          </p:nvPr>
        </p:nvSpPr>
        <p:spPr/>
        <p:txBody>
          <a:bodyPr/>
          <a:lstStyle/>
          <a:p>
            <a:r>
              <a:rPr lang="fr-FR" dirty="0"/>
              <a:t>La validité concourante</a:t>
            </a:r>
          </a:p>
        </p:txBody>
      </p:sp>
      <p:sp>
        <p:nvSpPr>
          <p:cNvPr id="3" name="ZoneTexte 2"/>
          <p:cNvSpPr txBox="1"/>
          <p:nvPr/>
        </p:nvSpPr>
        <p:spPr>
          <a:xfrm>
            <a:off x="323528" y="980728"/>
            <a:ext cx="8568952" cy="1953868"/>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La validité concourante : se manifeste à travers les corrélations de l’instrument de mesures avec d’autres tests qui mesurent les mêmes paramètres.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La validité de critère</a:t>
            </a:r>
          </a:p>
        </p:txBody>
      </p:sp>
      <p:sp>
        <p:nvSpPr>
          <p:cNvPr id="3" name="ZoneTexte 2"/>
          <p:cNvSpPr txBox="1"/>
          <p:nvPr/>
        </p:nvSpPr>
        <p:spPr>
          <a:xfrm>
            <a:off x="467544" y="1412776"/>
            <a:ext cx="8280920" cy="3970318"/>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La validité empirique ou de critère :</a:t>
            </a:r>
          </a:p>
          <a:p>
            <a:pPr algn="just">
              <a:lnSpc>
                <a:spcPct val="150000"/>
              </a:lnSpc>
            </a:pPr>
            <a:r>
              <a:rPr lang="fr-FR" sz="2800" b="1" dirty="0">
                <a:latin typeface="Times New Roman" pitchFamily="18" charset="0"/>
                <a:cs typeface="Times New Roman" pitchFamily="18" charset="0"/>
              </a:rPr>
              <a:t>La validité de critère désigne une relation forte entre un test et un critère (ou variable). </a:t>
            </a:r>
          </a:p>
          <a:p>
            <a:pPr algn="just">
              <a:lnSpc>
                <a:spcPct val="150000"/>
              </a:lnSpc>
            </a:pPr>
            <a:r>
              <a:rPr lang="fr-FR" sz="2800" b="1" dirty="0">
                <a:latin typeface="Times New Roman" pitchFamily="18" charset="0"/>
                <a:cs typeface="Times New Roman" pitchFamily="18" charset="0"/>
              </a:rPr>
              <a:t>Ici, l’objectif n’est plus de savoir quel trait sous-jacent est mesuré par le test, mais de savoir, si le test est un prédicateur correct du critère</a:t>
            </a:r>
            <a:r>
              <a:rPr lang="fr-FR"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La validité de construit</a:t>
            </a:r>
          </a:p>
        </p:txBody>
      </p:sp>
      <p:sp>
        <p:nvSpPr>
          <p:cNvPr id="3" name="ZoneTexte 2"/>
          <p:cNvSpPr txBox="1"/>
          <p:nvPr/>
        </p:nvSpPr>
        <p:spPr>
          <a:xfrm>
            <a:off x="323528" y="1556792"/>
            <a:ext cx="8568952" cy="3323987"/>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Validité interne lorsque les variations des variables à </a:t>
            </a:r>
          </a:p>
          <a:p>
            <a:pPr algn="just">
              <a:lnSpc>
                <a:spcPct val="150000"/>
              </a:lnSpc>
            </a:pPr>
            <a:r>
              <a:rPr lang="fr-FR" sz="2800" b="1" dirty="0">
                <a:latin typeface="Times New Roman" pitchFamily="18" charset="0"/>
                <a:cs typeface="Times New Roman" pitchFamily="18" charset="0"/>
              </a:rPr>
              <a:t>expliquer sont expliquées uniquement par les variations des variables explicatives. </a:t>
            </a:r>
          </a:p>
          <a:p>
            <a:pPr algn="just">
              <a:lnSpc>
                <a:spcPct val="150000"/>
              </a:lnSpc>
            </a:pPr>
            <a:r>
              <a:rPr lang="fr-FR" sz="2800" b="1" dirty="0">
                <a:latin typeface="Times New Roman" pitchFamily="18" charset="0"/>
                <a:cs typeface="Times New Roman" pitchFamily="18" charset="0"/>
              </a:rPr>
              <a:t>Validité externe lorsque on peut étendre les conclusions de la recherche à d'autres domaines.</a:t>
            </a:r>
          </a:p>
        </p:txBody>
      </p:sp>
      <p:pic>
        <p:nvPicPr>
          <p:cNvPr id="653314" name="Picture 2" descr="http://scrat.hellocoton.fr/img/classic/la-validite-d-039-une-recherche-9085443.jpg"/>
          <p:cNvPicPr>
            <a:picLocks noChangeAspect="1" noChangeArrowheads="1"/>
          </p:cNvPicPr>
          <p:nvPr/>
        </p:nvPicPr>
        <p:blipFill>
          <a:blip r:embed="rId3" cstate="print"/>
          <a:srcRect/>
          <a:stretch>
            <a:fillRect/>
          </a:stretch>
        </p:blipFill>
        <p:spPr bwMode="auto">
          <a:xfrm>
            <a:off x="6084168" y="4365104"/>
            <a:ext cx="2857500" cy="21431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La validité de construit</a:t>
            </a:r>
          </a:p>
        </p:txBody>
      </p:sp>
      <p:sp>
        <p:nvSpPr>
          <p:cNvPr id="3" name="ZoneTexte 2"/>
          <p:cNvSpPr txBox="1"/>
          <p:nvPr/>
        </p:nvSpPr>
        <p:spPr>
          <a:xfrm>
            <a:off x="251520" y="1268760"/>
            <a:ext cx="8568952" cy="3323987"/>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S’élabore graduellement, au fur et à mesure que l’on accumule les informations convergentes sur les propriétés de l’instrument. </a:t>
            </a:r>
          </a:p>
          <a:p>
            <a:pPr algn="just">
              <a:lnSpc>
                <a:spcPct val="150000"/>
              </a:lnSpc>
            </a:pPr>
            <a:r>
              <a:rPr lang="fr-FR" sz="2800" b="1" dirty="0">
                <a:latin typeface="Times New Roman" pitchFamily="18" charset="0"/>
                <a:cs typeface="Times New Roman" pitchFamily="18" charset="0"/>
              </a:rPr>
              <a:t>Elle repose, donc, sur la configuration de l’ensemble des résultats et des informations (temps et espace)</a:t>
            </a:r>
          </a:p>
        </p:txBody>
      </p:sp>
      <p:pic>
        <p:nvPicPr>
          <p:cNvPr id="651266" name="Picture 2" descr="http://licicom.liciel.net/site09/pages/img/Fotolia_7843733_XS_05_07_2011_11_54.jpg"/>
          <p:cNvPicPr>
            <a:picLocks noChangeAspect="1" noChangeArrowheads="1"/>
          </p:cNvPicPr>
          <p:nvPr/>
        </p:nvPicPr>
        <p:blipFill>
          <a:blip r:embed="rId3" cstate="print"/>
          <a:srcRect/>
          <a:stretch>
            <a:fillRect/>
          </a:stretch>
        </p:blipFill>
        <p:spPr bwMode="auto">
          <a:xfrm>
            <a:off x="4186510" y="4608016"/>
            <a:ext cx="3625850" cy="25654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9522" name="Picture 2" descr="http://static6.eeiplatform.com/files/community-manager.jpe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323528" y="1340768"/>
            <a:ext cx="8610600" cy="5057775"/>
          </a:xfrm>
          <a:prstGeom prst="rect">
            <a:avLst/>
          </a:prstGeom>
          <a:noFill/>
        </p:spPr>
      </p:pic>
      <p:sp>
        <p:nvSpPr>
          <p:cNvPr id="514054" name="Rectangle 6"/>
          <p:cNvSpPr>
            <a:spLocks noGrp="1" noChangeArrowheads="1"/>
          </p:cNvSpPr>
          <p:nvPr>
            <p:ph type="title"/>
          </p:nvPr>
        </p:nvSpPr>
        <p:spPr/>
        <p:txBody>
          <a:bodyPr/>
          <a:lstStyle/>
          <a:p>
            <a:r>
              <a:rPr lang="fr-FR" sz="2800" dirty="0">
                <a:latin typeface="Times New Roman" pitchFamily="18" charset="0"/>
                <a:cs typeface="Times New Roman" pitchFamily="18" charset="0"/>
              </a:rPr>
              <a:t>La validité nomologique</a:t>
            </a:r>
            <a:endParaRPr lang="fr-FR" sz="2800" dirty="0"/>
          </a:p>
        </p:txBody>
      </p:sp>
      <p:sp>
        <p:nvSpPr>
          <p:cNvPr id="3" name="ZoneTexte 2"/>
          <p:cNvSpPr txBox="1"/>
          <p:nvPr/>
        </p:nvSpPr>
        <p:spPr>
          <a:xfrm>
            <a:off x="395536" y="1628800"/>
            <a:ext cx="8424936" cy="2677656"/>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Validité nomologique lorsque les liaisons entre les concepts, mesurées par la recherche sont en  conformité avec ce que laissait prévoir les théories  issues des recherches précédente.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La validité convergente </a:t>
            </a:r>
          </a:p>
        </p:txBody>
      </p:sp>
      <p:sp>
        <p:nvSpPr>
          <p:cNvPr id="3" name="ZoneTexte 2"/>
          <p:cNvSpPr txBox="1"/>
          <p:nvPr/>
        </p:nvSpPr>
        <p:spPr>
          <a:xfrm>
            <a:off x="611560" y="1908921"/>
            <a:ext cx="7920880" cy="3246530"/>
          </a:xfrm>
          <a:prstGeom prst="rect">
            <a:avLst/>
          </a:prstGeom>
          <a:noFill/>
        </p:spPr>
        <p:txBody>
          <a:bodyPr wrap="square" rtlCol="0">
            <a:spAutoFit/>
          </a:bodyPr>
          <a:lstStyle/>
          <a:p>
            <a:pPr algn="just">
              <a:lnSpc>
                <a:spcPct val="150000"/>
              </a:lnSpc>
            </a:pPr>
            <a:endParaRPr lang="fr-FR" sz="2800" b="1" dirty="0">
              <a:latin typeface="Times New Roman" pitchFamily="18" charset="0"/>
              <a:cs typeface="Times New Roman" pitchFamily="18" charset="0"/>
            </a:endParaRPr>
          </a:p>
          <a:p>
            <a:pPr algn="just">
              <a:lnSpc>
                <a:spcPct val="150000"/>
              </a:lnSpc>
            </a:pPr>
            <a:endParaRPr lang="fr-FR" sz="2800" b="1" dirty="0">
              <a:latin typeface="Times New Roman" pitchFamily="18" charset="0"/>
              <a:cs typeface="Times New Roman" pitchFamily="18" charset="0"/>
            </a:endParaRPr>
          </a:p>
          <a:p>
            <a:pPr algn="just">
              <a:lnSpc>
                <a:spcPct val="150000"/>
              </a:lnSpc>
            </a:pPr>
            <a:endParaRPr lang="fr-FR" sz="2800" b="1" dirty="0">
              <a:latin typeface="Times New Roman" pitchFamily="18" charset="0"/>
              <a:cs typeface="Times New Roman" pitchFamily="18" charset="0"/>
            </a:endParaRPr>
          </a:p>
          <a:p>
            <a:pPr algn="just">
              <a:lnSpc>
                <a:spcPct val="150000"/>
              </a:lnSpc>
            </a:pPr>
            <a:endParaRPr lang="fr-FR" sz="2800" b="1" dirty="0">
              <a:latin typeface="Times New Roman" pitchFamily="18" charset="0"/>
              <a:cs typeface="Times New Roman" pitchFamily="18" charset="0"/>
            </a:endParaRPr>
          </a:p>
          <a:p>
            <a:pPr algn="just">
              <a:lnSpc>
                <a:spcPct val="150000"/>
              </a:lnSpc>
            </a:pPr>
            <a:endParaRPr lang="fr-FR" sz="2800" b="1" dirty="0">
              <a:latin typeface="Times New Roman" pitchFamily="18" charset="0"/>
              <a:cs typeface="Times New Roman" pitchFamily="18" charset="0"/>
            </a:endParaRPr>
          </a:p>
        </p:txBody>
      </p:sp>
      <p:sp>
        <p:nvSpPr>
          <p:cNvPr id="4" name="ZoneTexte 3"/>
          <p:cNvSpPr txBox="1"/>
          <p:nvPr/>
        </p:nvSpPr>
        <p:spPr>
          <a:xfrm>
            <a:off x="323528" y="1475132"/>
            <a:ext cx="8352928" cy="1953868"/>
          </a:xfrm>
          <a:prstGeom prst="rect">
            <a:avLst/>
          </a:prstGeom>
          <a:noFill/>
        </p:spPr>
        <p:txBody>
          <a:bodyPr wrap="square" rtlCol="0">
            <a:spAutoFit/>
          </a:bodyPr>
          <a:lstStyle/>
          <a:p>
            <a:pPr algn="just">
              <a:lnSpc>
                <a:spcPct val="150000"/>
              </a:lnSpc>
            </a:pPr>
            <a:r>
              <a:rPr lang="fr-FR" dirty="0">
                <a:latin typeface="Times New Roman" pitchFamily="18" charset="0"/>
                <a:cs typeface="Times New Roman" pitchFamily="18" charset="0"/>
              </a:rPr>
              <a:t> </a:t>
            </a:r>
            <a:r>
              <a:rPr lang="fr-FR" sz="2800" b="1" dirty="0">
                <a:latin typeface="Times New Roman" pitchFamily="18" charset="0"/>
                <a:cs typeface="Times New Roman" pitchFamily="18" charset="0"/>
              </a:rPr>
              <a:t>Validité convergente lorsque plusieurs méthodes utilisées pour mesurer un concept fournissent des résultats identiques ou proches.</a:t>
            </a:r>
          </a:p>
        </p:txBody>
      </p:sp>
      <p:pic>
        <p:nvPicPr>
          <p:cNvPr id="613380" name="Picture 4" descr="Afficher l'image d'origine"/>
          <p:cNvPicPr>
            <a:picLocks noChangeAspect="1" noChangeArrowheads="1"/>
          </p:cNvPicPr>
          <p:nvPr/>
        </p:nvPicPr>
        <p:blipFill>
          <a:blip r:embed="rId3" cstate="print"/>
          <a:srcRect/>
          <a:stretch>
            <a:fillRect/>
          </a:stretch>
        </p:blipFill>
        <p:spPr bwMode="auto">
          <a:xfrm>
            <a:off x="1599216" y="3584470"/>
            <a:ext cx="5637080" cy="2724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sz="2800" dirty="0">
                <a:latin typeface="Times New Roman" pitchFamily="18" charset="0"/>
                <a:cs typeface="Times New Roman" pitchFamily="18" charset="0"/>
              </a:rPr>
              <a:t>La validité discriminante</a:t>
            </a:r>
            <a:endParaRPr lang="fr-FR" sz="2800" dirty="0"/>
          </a:p>
        </p:txBody>
      </p:sp>
      <p:sp>
        <p:nvSpPr>
          <p:cNvPr id="3" name="ZoneTexte 2"/>
          <p:cNvSpPr txBox="1"/>
          <p:nvPr/>
        </p:nvSpPr>
        <p:spPr>
          <a:xfrm>
            <a:off x="755576" y="1484784"/>
            <a:ext cx="7848872" cy="3246530"/>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Validité discriminante lorsqu'une mesure permet de  s'assurer que deux concepts, dont on a formé l'hypothèse qu'ils étaient différents, sont effectivement différenciés par les mesures</a:t>
            </a:r>
          </a:p>
          <a:p>
            <a:pPr algn="just">
              <a:lnSpc>
                <a:spcPct val="150000"/>
              </a:lnSpc>
            </a:pPr>
            <a:endParaRPr lang="fr-FR" sz="2800" b="1" dirty="0">
              <a:latin typeface="Times New Roman" pitchFamily="18" charset="0"/>
              <a:cs typeface="Times New Roman" pitchFamily="18" charset="0"/>
            </a:endParaRPr>
          </a:p>
        </p:txBody>
      </p:sp>
      <p:pic>
        <p:nvPicPr>
          <p:cNvPr id="4" name="Picture 2" descr="Afficher l'image d'origine"/>
          <p:cNvPicPr>
            <a:picLocks noChangeAspect="1" noChangeArrowheads="1"/>
          </p:cNvPicPr>
          <p:nvPr/>
        </p:nvPicPr>
        <p:blipFill>
          <a:blip r:embed="rId3" cstate="print"/>
          <a:srcRect/>
          <a:stretch>
            <a:fillRect/>
          </a:stretch>
        </p:blipFill>
        <p:spPr bwMode="auto">
          <a:xfrm>
            <a:off x="1982688" y="4087320"/>
            <a:ext cx="5181600" cy="279806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solidFill>
                  <a:schemeClr val="accent2">
                    <a:lumMod val="50000"/>
                  </a:schemeClr>
                </a:solidFill>
              </a:rPr>
              <a:t>En conclusion </a:t>
            </a:r>
          </a:p>
        </p:txBody>
      </p:sp>
      <p:sp>
        <p:nvSpPr>
          <p:cNvPr id="3" name="ZoneTexte 2"/>
          <p:cNvSpPr txBox="1"/>
          <p:nvPr/>
        </p:nvSpPr>
        <p:spPr>
          <a:xfrm>
            <a:off x="323528" y="1412776"/>
            <a:ext cx="8352928" cy="2677656"/>
          </a:xfrm>
          <a:prstGeom prst="rect">
            <a:avLst/>
          </a:prstGeom>
          <a:noFill/>
        </p:spPr>
        <p:txBody>
          <a:bodyPr wrap="square" rtlCol="0">
            <a:spAutoFit/>
          </a:bodyPr>
          <a:lstStyle/>
          <a:p>
            <a:pPr algn="just">
              <a:lnSpc>
                <a:spcPct val="150000"/>
              </a:lnSpc>
            </a:pPr>
            <a:r>
              <a:rPr lang="fr-FR" sz="2800" b="1" dirty="0">
                <a:latin typeface="Times New Roman" pitchFamily="18" charset="0"/>
                <a:cs typeface="Times New Roman" pitchFamily="18" charset="0"/>
              </a:rPr>
              <a:t>La validité convergente et la validité discriminante sont les deux indicateurs de la validité de construit qui sera bonne lorsque les représentations données par les indicateurs représenteront bien le construit.</a:t>
            </a:r>
          </a:p>
        </p:txBody>
      </p:sp>
      <p:pic>
        <p:nvPicPr>
          <p:cNvPr id="615426" name="Picture 2" descr="http://www.cta1704.org/uploads/8/6/8/7/8687649/8518661.png?324"/>
          <p:cNvPicPr>
            <a:picLocks noChangeAspect="1" noChangeArrowheads="1"/>
          </p:cNvPicPr>
          <p:nvPr/>
        </p:nvPicPr>
        <p:blipFill>
          <a:blip r:embed="rId3" cstate="print"/>
          <a:srcRect/>
          <a:stretch>
            <a:fillRect/>
          </a:stretch>
        </p:blipFill>
        <p:spPr bwMode="auto">
          <a:xfrm>
            <a:off x="2843808" y="4221088"/>
            <a:ext cx="3086100" cy="2286001"/>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554E-AF1A-4111-AD8C-FBD114E5275D}"/>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D21FB161-3789-409C-8921-A96C1E813EBE}"/>
              </a:ext>
            </a:extLst>
          </p:cNvPr>
          <p:cNvPicPr>
            <a:picLocks noChangeAspect="1"/>
          </p:cNvPicPr>
          <p:nvPr/>
        </p:nvPicPr>
        <p:blipFill>
          <a:blip r:embed="rId2"/>
          <a:stretch>
            <a:fillRect/>
          </a:stretch>
        </p:blipFill>
        <p:spPr>
          <a:xfrm>
            <a:off x="0" y="1484784"/>
            <a:ext cx="9144000" cy="4161740"/>
          </a:xfrm>
          <a:prstGeom prst="rect">
            <a:avLst/>
          </a:prstGeom>
        </p:spPr>
      </p:pic>
      <p:sp>
        <p:nvSpPr>
          <p:cNvPr id="5" name="Oval 4">
            <a:extLst>
              <a:ext uri="{FF2B5EF4-FFF2-40B4-BE49-F238E27FC236}">
                <a16:creationId xmlns:a16="http://schemas.microsoft.com/office/drawing/2014/main" id="{AC464519-2F72-467E-A111-7C4780CF11C5}"/>
              </a:ext>
            </a:extLst>
          </p:cNvPr>
          <p:cNvSpPr/>
          <p:nvPr/>
        </p:nvSpPr>
        <p:spPr>
          <a:xfrm>
            <a:off x="6588224" y="472514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9028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Statistiques inférentielles</a:t>
            </a:r>
          </a:p>
        </p:txBody>
      </p:sp>
      <p:pic>
        <p:nvPicPr>
          <p:cNvPr id="6" name="Picture 5">
            <a:extLst>
              <a:ext uri="{FF2B5EF4-FFF2-40B4-BE49-F238E27FC236}">
                <a16:creationId xmlns:a16="http://schemas.microsoft.com/office/drawing/2014/main" id="{BE3BE40A-7031-408E-84C9-D4415953D61E}"/>
              </a:ext>
            </a:extLst>
          </p:cNvPr>
          <p:cNvPicPr>
            <a:picLocks noChangeAspect="1"/>
          </p:cNvPicPr>
          <p:nvPr/>
        </p:nvPicPr>
        <p:blipFill>
          <a:blip r:embed="rId3"/>
          <a:stretch>
            <a:fillRect/>
          </a:stretch>
        </p:blipFill>
        <p:spPr>
          <a:xfrm>
            <a:off x="609552" y="1113802"/>
            <a:ext cx="7924895" cy="5206556"/>
          </a:xfrm>
          <a:prstGeom prst="rect">
            <a:avLst/>
          </a:prstGeom>
        </p:spPr>
      </p:pic>
    </p:spTree>
    <p:extLst>
      <p:ext uri="{BB962C8B-B14F-4D97-AF65-F5344CB8AC3E}">
        <p14:creationId xmlns:p14="http://schemas.microsoft.com/office/powerpoint/2010/main" val="32668368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554E-AF1A-4111-AD8C-FBD114E5275D}"/>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D21FB161-3789-409C-8921-A96C1E813EBE}"/>
              </a:ext>
            </a:extLst>
          </p:cNvPr>
          <p:cNvPicPr>
            <a:picLocks noChangeAspect="1"/>
          </p:cNvPicPr>
          <p:nvPr/>
        </p:nvPicPr>
        <p:blipFill>
          <a:blip r:embed="rId2"/>
          <a:stretch>
            <a:fillRect/>
          </a:stretch>
        </p:blipFill>
        <p:spPr>
          <a:xfrm>
            <a:off x="0" y="1484784"/>
            <a:ext cx="9144000" cy="4161740"/>
          </a:xfrm>
          <a:prstGeom prst="rect">
            <a:avLst/>
          </a:prstGeom>
        </p:spPr>
      </p:pic>
      <p:sp>
        <p:nvSpPr>
          <p:cNvPr id="5" name="Oval 4">
            <a:extLst>
              <a:ext uri="{FF2B5EF4-FFF2-40B4-BE49-F238E27FC236}">
                <a16:creationId xmlns:a16="http://schemas.microsoft.com/office/drawing/2014/main" id="{AC464519-2F72-467E-A111-7C4780CF11C5}"/>
              </a:ext>
            </a:extLst>
          </p:cNvPr>
          <p:cNvSpPr/>
          <p:nvPr/>
        </p:nvSpPr>
        <p:spPr>
          <a:xfrm>
            <a:off x="6588224" y="472514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7516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r>
              <a:rPr lang="en-US" dirty="0"/>
              <a:t> :les </a:t>
            </a:r>
            <a:r>
              <a:rPr lang="en-US" dirty="0" err="1"/>
              <a:t>méthodes</a:t>
            </a:r>
            <a:r>
              <a:rPr lang="en-US" dirty="0"/>
              <a:t> </a:t>
            </a:r>
            <a:r>
              <a:rPr lang="en-US" dirty="0" err="1"/>
              <a:t>d’extraction</a:t>
            </a:r>
            <a:endParaRPr lang="en-US" dirty="0"/>
          </a:p>
        </p:txBody>
      </p:sp>
      <p:pic>
        <p:nvPicPr>
          <p:cNvPr id="6" name="Picture 5">
            <a:extLst>
              <a:ext uri="{FF2B5EF4-FFF2-40B4-BE49-F238E27FC236}">
                <a16:creationId xmlns:a16="http://schemas.microsoft.com/office/drawing/2014/main" id="{81E1003E-3B83-4337-BADB-73E1A6ACEDC7}"/>
              </a:ext>
            </a:extLst>
          </p:cNvPr>
          <p:cNvPicPr>
            <a:picLocks noChangeAspect="1"/>
          </p:cNvPicPr>
          <p:nvPr/>
        </p:nvPicPr>
        <p:blipFill>
          <a:blip r:embed="rId2"/>
          <a:stretch>
            <a:fillRect/>
          </a:stretch>
        </p:blipFill>
        <p:spPr>
          <a:xfrm>
            <a:off x="1403648" y="2132856"/>
            <a:ext cx="6912768" cy="3456384"/>
          </a:xfrm>
          <a:prstGeom prst="rect">
            <a:avLst/>
          </a:prstGeom>
        </p:spPr>
      </p:pic>
      <p:sp>
        <p:nvSpPr>
          <p:cNvPr id="7" name="TextBox 6">
            <a:extLst>
              <a:ext uri="{FF2B5EF4-FFF2-40B4-BE49-F238E27FC236}">
                <a16:creationId xmlns:a16="http://schemas.microsoft.com/office/drawing/2014/main" id="{25AC0823-516E-42B1-AEFD-4AB5CF42D3EB}"/>
              </a:ext>
            </a:extLst>
          </p:cNvPr>
          <p:cNvSpPr txBox="1"/>
          <p:nvPr/>
        </p:nvSpPr>
        <p:spPr>
          <a:xfrm>
            <a:off x="3131840" y="1340768"/>
            <a:ext cx="4896544" cy="369332"/>
          </a:xfrm>
          <a:prstGeom prst="rect">
            <a:avLst/>
          </a:prstGeom>
          <a:noFill/>
        </p:spPr>
        <p:txBody>
          <a:bodyPr wrap="square" rtlCol="0">
            <a:spAutoFit/>
          </a:bodyPr>
          <a:lstStyle/>
          <a:p>
            <a:r>
              <a:rPr lang="en-US" dirty="0"/>
              <a:t>les </a:t>
            </a:r>
            <a:r>
              <a:rPr lang="en-US" dirty="0" err="1"/>
              <a:t>méthodes</a:t>
            </a:r>
            <a:r>
              <a:rPr lang="en-US" dirty="0"/>
              <a:t> </a:t>
            </a:r>
            <a:r>
              <a:rPr lang="en-US" dirty="0" err="1"/>
              <a:t>d’extraction</a:t>
            </a:r>
            <a:r>
              <a:rPr lang="en-US" dirty="0"/>
              <a:t> </a:t>
            </a:r>
            <a:r>
              <a:rPr lang="en-US" dirty="0" err="1"/>
              <a:t>sont</a:t>
            </a:r>
            <a:r>
              <a:rPr lang="en-US" dirty="0"/>
              <a:t> multiples</a:t>
            </a:r>
          </a:p>
        </p:txBody>
      </p:sp>
    </p:spTree>
    <p:extLst>
      <p:ext uri="{BB962C8B-B14F-4D97-AF65-F5344CB8AC3E}">
        <p14:creationId xmlns:p14="http://schemas.microsoft.com/office/powerpoint/2010/main" val="3038726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r>
              <a:rPr lang="en-US" dirty="0"/>
              <a:t> :les </a:t>
            </a:r>
            <a:r>
              <a:rPr lang="en-US" dirty="0" err="1"/>
              <a:t>méthodes</a:t>
            </a:r>
            <a:r>
              <a:rPr lang="en-US" dirty="0"/>
              <a:t> de rotation</a:t>
            </a:r>
          </a:p>
        </p:txBody>
      </p:sp>
      <p:sp>
        <p:nvSpPr>
          <p:cNvPr id="7" name="TextBox 6">
            <a:extLst>
              <a:ext uri="{FF2B5EF4-FFF2-40B4-BE49-F238E27FC236}">
                <a16:creationId xmlns:a16="http://schemas.microsoft.com/office/drawing/2014/main" id="{25AC0823-516E-42B1-AEFD-4AB5CF42D3EB}"/>
              </a:ext>
            </a:extLst>
          </p:cNvPr>
          <p:cNvSpPr txBox="1"/>
          <p:nvPr/>
        </p:nvSpPr>
        <p:spPr>
          <a:xfrm>
            <a:off x="3131840" y="1340768"/>
            <a:ext cx="4896544" cy="369332"/>
          </a:xfrm>
          <a:prstGeom prst="rect">
            <a:avLst/>
          </a:prstGeom>
          <a:noFill/>
        </p:spPr>
        <p:txBody>
          <a:bodyPr wrap="square" rtlCol="0">
            <a:spAutoFit/>
          </a:bodyPr>
          <a:lstStyle/>
          <a:p>
            <a:r>
              <a:rPr lang="en-US" dirty="0"/>
              <a:t>les </a:t>
            </a:r>
            <a:r>
              <a:rPr lang="en-US" dirty="0" err="1"/>
              <a:t>méthodes</a:t>
            </a:r>
            <a:r>
              <a:rPr lang="en-US" dirty="0"/>
              <a:t> de rotation (5 </a:t>
            </a:r>
            <a:r>
              <a:rPr lang="en-US" dirty="0" err="1"/>
              <a:t>méthodes</a:t>
            </a:r>
            <a:r>
              <a:rPr lang="en-US" dirty="0"/>
              <a:t>)</a:t>
            </a:r>
          </a:p>
        </p:txBody>
      </p:sp>
      <p:pic>
        <p:nvPicPr>
          <p:cNvPr id="4" name="Picture 3">
            <a:extLst>
              <a:ext uri="{FF2B5EF4-FFF2-40B4-BE49-F238E27FC236}">
                <a16:creationId xmlns:a16="http://schemas.microsoft.com/office/drawing/2014/main" id="{8D25878E-137B-41B6-8D35-2F8D6E807662}"/>
              </a:ext>
            </a:extLst>
          </p:cNvPr>
          <p:cNvPicPr>
            <a:picLocks noChangeAspect="1"/>
          </p:cNvPicPr>
          <p:nvPr/>
        </p:nvPicPr>
        <p:blipFill>
          <a:blip r:embed="rId2"/>
          <a:stretch>
            <a:fillRect/>
          </a:stretch>
        </p:blipFill>
        <p:spPr>
          <a:xfrm>
            <a:off x="842962" y="1924050"/>
            <a:ext cx="7458075" cy="3009900"/>
          </a:xfrm>
          <a:prstGeom prst="rect">
            <a:avLst/>
          </a:prstGeom>
        </p:spPr>
      </p:pic>
    </p:spTree>
    <p:extLst>
      <p:ext uri="{BB962C8B-B14F-4D97-AF65-F5344CB8AC3E}">
        <p14:creationId xmlns:p14="http://schemas.microsoft.com/office/powerpoint/2010/main" val="21863896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C554E-AF1A-4111-AD8C-FBD114E5275D}"/>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6" name="Picture 5">
            <a:extLst>
              <a:ext uri="{FF2B5EF4-FFF2-40B4-BE49-F238E27FC236}">
                <a16:creationId xmlns:a16="http://schemas.microsoft.com/office/drawing/2014/main" id="{DD58C8AE-DD93-43D2-BEF9-A38DE0198D9F}"/>
              </a:ext>
            </a:extLst>
          </p:cNvPr>
          <p:cNvPicPr>
            <a:picLocks noChangeAspect="1"/>
          </p:cNvPicPr>
          <p:nvPr/>
        </p:nvPicPr>
        <p:blipFill>
          <a:blip r:embed="rId2"/>
          <a:stretch>
            <a:fillRect/>
          </a:stretch>
        </p:blipFill>
        <p:spPr>
          <a:xfrm>
            <a:off x="1438275" y="2019300"/>
            <a:ext cx="6267450" cy="2819400"/>
          </a:xfrm>
          <a:prstGeom prst="rect">
            <a:avLst/>
          </a:prstGeom>
        </p:spPr>
      </p:pic>
      <p:sp>
        <p:nvSpPr>
          <p:cNvPr id="7" name="Oval 6">
            <a:extLst>
              <a:ext uri="{FF2B5EF4-FFF2-40B4-BE49-F238E27FC236}">
                <a16:creationId xmlns:a16="http://schemas.microsoft.com/office/drawing/2014/main" id="{AB1F7B62-2651-4561-8DCE-69AAC907DDCB}"/>
              </a:ext>
            </a:extLst>
          </p:cNvPr>
          <p:cNvSpPr/>
          <p:nvPr/>
        </p:nvSpPr>
        <p:spPr>
          <a:xfrm>
            <a:off x="6444208" y="3933056"/>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CF75E6C-5A09-4CD9-A2B5-2B6C64158024}"/>
              </a:ext>
            </a:extLst>
          </p:cNvPr>
          <p:cNvSpPr/>
          <p:nvPr/>
        </p:nvSpPr>
        <p:spPr>
          <a:xfrm>
            <a:off x="3491880" y="3284984"/>
            <a:ext cx="792088"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23374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Possibilté</a:t>
            </a:r>
            <a:r>
              <a:rPr lang="en-US" dirty="0"/>
              <a:t> de </a:t>
            </a:r>
            <a:r>
              <a:rPr lang="en-US" dirty="0" err="1"/>
              <a:t>factorisation</a:t>
            </a:r>
            <a:r>
              <a:rPr lang="en-US" dirty="0"/>
              <a:t> </a:t>
            </a:r>
          </a:p>
        </p:txBody>
      </p:sp>
      <p:pic>
        <p:nvPicPr>
          <p:cNvPr id="5" name="Picture 4">
            <a:extLst>
              <a:ext uri="{FF2B5EF4-FFF2-40B4-BE49-F238E27FC236}">
                <a16:creationId xmlns:a16="http://schemas.microsoft.com/office/drawing/2014/main" id="{69663290-AD07-412A-B4A0-8D1110B060E5}"/>
              </a:ext>
            </a:extLst>
          </p:cNvPr>
          <p:cNvPicPr>
            <a:picLocks noChangeAspect="1"/>
          </p:cNvPicPr>
          <p:nvPr/>
        </p:nvPicPr>
        <p:blipFill>
          <a:blip r:embed="rId2"/>
          <a:stretch>
            <a:fillRect/>
          </a:stretch>
        </p:blipFill>
        <p:spPr>
          <a:xfrm>
            <a:off x="0" y="1911871"/>
            <a:ext cx="9144000" cy="3034258"/>
          </a:xfrm>
          <a:prstGeom prst="rect">
            <a:avLst/>
          </a:prstGeom>
        </p:spPr>
      </p:pic>
      <p:sp>
        <p:nvSpPr>
          <p:cNvPr id="6" name="Oval 5">
            <a:extLst>
              <a:ext uri="{FF2B5EF4-FFF2-40B4-BE49-F238E27FC236}">
                <a16:creationId xmlns:a16="http://schemas.microsoft.com/office/drawing/2014/main" id="{60381E9B-E334-4528-8041-C0C5E7C33C58}"/>
              </a:ext>
            </a:extLst>
          </p:cNvPr>
          <p:cNvSpPr/>
          <p:nvPr/>
        </p:nvSpPr>
        <p:spPr>
          <a:xfrm>
            <a:off x="7596336" y="2492896"/>
            <a:ext cx="79208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6FEFE95-135F-470C-B529-81F8D43FF703}"/>
              </a:ext>
            </a:extLst>
          </p:cNvPr>
          <p:cNvSpPr/>
          <p:nvPr/>
        </p:nvSpPr>
        <p:spPr>
          <a:xfrm>
            <a:off x="7614504" y="4221088"/>
            <a:ext cx="792088"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C46BA83-FA85-4E24-9F1E-106C612126F8}"/>
              </a:ext>
            </a:extLst>
          </p:cNvPr>
          <p:cNvSpPr txBox="1"/>
          <p:nvPr/>
        </p:nvSpPr>
        <p:spPr>
          <a:xfrm>
            <a:off x="2339752" y="4946129"/>
            <a:ext cx="5544616" cy="1200329"/>
          </a:xfrm>
          <a:prstGeom prst="rect">
            <a:avLst/>
          </a:prstGeom>
          <a:noFill/>
        </p:spPr>
        <p:txBody>
          <a:bodyPr wrap="square" rtlCol="0">
            <a:spAutoFit/>
          </a:bodyPr>
          <a:lstStyle/>
          <a:p>
            <a:r>
              <a:rPr lang="fr-FR" sz="2400" b="1"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Indice de KMO &gt;0.6 et</a:t>
            </a:r>
          </a:p>
          <a:p>
            <a:r>
              <a:rPr lang="fr-FR" sz="2400" b="1" dirty="0">
                <a:solidFill>
                  <a:srgbClr val="010205"/>
                </a:solidFill>
                <a:latin typeface="Times New Roman" panose="02020603050405020304" pitchFamily="18" charset="0"/>
                <a:cs typeface="Times New Roman" panose="02020603050405020304" pitchFamily="18" charset="0"/>
              </a:rPr>
              <a:t>Test de sphéricité de Bartlett significatif  </a:t>
            </a:r>
            <a:r>
              <a:rPr lang="fr-FR" sz="2400" b="1" dirty="0">
                <a:solidFill>
                  <a:srgbClr val="010205"/>
                </a:solidFill>
                <a:latin typeface="Times New Roman" panose="02020603050405020304" pitchFamily="18" charset="0"/>
                <a:ea typeface="Calibri" panose="020F0502020204030204" pitchFamily="34" charset="0"/>
                <a:cs typeface="Times New Roman" panose="02020603050405020304" pitchFamily="18" charset="0"/>
              </a:rPr>
              <a:t>Matrice </a:t>
            </a:r>
            <a:r>
              <a:rPr lang="fr-FR" sz="2400" b="1" dirty="0" err="1">
                <a:solidFill>
                  <a:srgbClr val="010205"/>
                </a:solidFill>
                <a:latin typeface="Times New Roman" panose="02020603050405020304" pitchFamily="18" charset="0"/>
                <a:ea typeface="Calibri" panose="020F0502020204030204" pitchFamily="34" charset="0"/>
                <a:cs typeface="Times New Roman" panose="02020603050405020304" pitchFamily="18" charset="0"/>
              </a:rPr>
              <a:t>factorisable</a:t>
            </a:r>
            <a:r>
              <a:rPr lang="fr-FR" sz="2400" b="1" dirty="0">
                <a:solidFill>
                  <a:srgbClr val="010205"/>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00291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ABFBC061-5D17-4DDC-8440-0D3328ACC593}"/>
              </a:ext>
            </a:extLst>
          </p:cNvPr>
          <p:cNvPicPr>
            <a:picLocks noChangeAspect="1"/>
          </p:cNvPicPr>
          <p:nvPr/>
        </p:nvPicPr>
        <p:blipFill>
          <a:blip r:embed="rId2"/>
          <a:stretch>
            <a:fillRect/>
          </a:stretch>
        </p:blipFill>
        <p:spPr>
          <a:xfrm>
            <a:off x="466725" y="1390650"/>
            <a:ext cx="8210550" cy="4076700"/>
          </a:xfrm>
          <a:prstGeom prst="rect">
            <a:avLst/>
          </a:prstGeom>
        </p:spPr>
      </p:pic>
      <p:sp>
        <p:nvSpPr>
          <p:cNvPr id="5" name="Oval 4">
            <a:extLst>
              <a:ext uri="{FF2B5EF4-FFF2-40B4-BE49-F238E27FC236}">
                <a16:creationId xmlns:a16="http://schemas.microsoft.com/office/drawing/2014/main" id="{AE822DE1-79AD-457F-826D-A1A0E3EC0E28}"/>
              </a:ext>
            </a:extLst>
          </p:cNvPr>
          <p:cNvSpPr/>
          <p:nvPr/>
        </p:nvSpPr>
        <p:spPr>
          <a:xfrm>
            <a:off x="3851920" y="3645024"/>
            <a:ext cx="108012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D55E2C5-2518-409D-A1CE-7F7C0FBBB4DD}"/>
              </a:ext>
            </a:extLst>
          </p:cNvPr>
          <p:cNvSpPr/>
          <p:nvPr/>
        </p:nvSpPr>
        <p:spPr>
          <a:xfrm>
            <a:off x="3851920" y="4132540"/>
            <a:ext cx="108012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07DCCCD-F96F-4006-8018-91B07BB8228B}"/>
              </a:ext>
            </a:extLst>
          </p:cNvPr>
          <p:cNvSpPr txBox="1"/>
          <p:nvPr/>
        </p:nvSpPr>
        <p:spPr>
          <a:xfrm>
            <a:off x="1331640" y="5788878"/>
            <a:ext cx="7056784" cy="830997"/>
          </a:xfrm>
          <a:prstGeom prst="rect">
            <a:avLst/>
          </a:prstGeom>
          <a:noFill/>
        </p:spPr>
        <p:txBody>
          <a:bodyPr wrap="square" rtlCol="0">
            <a:spAutoFit/>
          </a:bodyPr>
          <a:lstStyle/>
          <a:p>
            <a:pPr algn="ct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Valeurs</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propres</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initiales</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à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retenir</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doivent</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être</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supérieures</a:t>
            </a:r>
            <a:r>
              <a:rPr lang="en-US" sz="2400" b="1" dirty="0">
                <a:solidFill>
                  <a:srgbClr val="264A60"/>
                </a:solidFill>
                <a:effectLst/>
                <a:latin typeface="Times New Roman" panose="02020603050405020304" pitchFamily="18" charset="0"/>
                <a:ea typeface="Calibri" panose="020F0502020204030204" pitchFamily="34" charset="0"/>
                <a:cs typeface="Times New Roman" panose="02020603050405020304" pitchFamily="18" charset="0"/>
              </a:rPr>
              <a:t> à 1.</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39442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3" name="Picture 2">
            <a:extLst>
              <a:ext uri="{FF2B5EF4-FFF2-40B4-BE49-F238E27FC236}">
                <a16:creationId xmlns:a16="http://schemas.microsoft.com/office/drawing/2014/main" id="{37765AC3-FE4D-40AF-81A8-BA2C5B783C5D}"/>
              </a:ext>
            </a:extLst>
          </p:cNvPr>
          <p:cNvPicPr>
            <a:picLocks noChangeAspect="1"/>
          </p:cNvPicPr>
          <p:nvPr/>
        </p:nvPicPr>
        <p:blipFill>
          <a:blip r:embed="rId2"/>
          <a:stretch>
            <a:fillRect/>
          </a:stretch>
        </p:blipFill>
        <p:spPr>
          <a:xfrm>
            <a:off x="466725" y="1390650"/>
            <a:ext cx="8210550" cy="4076700"/>
          </a:xfrm>
          <a:prstGeom prst="rect">
            <a:avLst/>
          </a:prstGeom>
        </p:spPr>
      </p:pic>
    </p:spTree>
    <p:extLst>
      <p:ext uri="{BB962C8B-B14F-4D97-AF65-F5344CB8AC3E}">
        <p14:creationId xmlns:p14="http://schemas.microsoft.com/office/powerpoint/2010/main" val="5592608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003074DB-337C-4B54-B161-EE2EF10C1D52}"/>
              </a:ext>
            </a:extLst>
          </p:cNvPr>
          <p:cNvPicPr>
            <a:picLocks noChangeAspect="1"/>
          </p:cNvPicPr>
          <p:nvPr/>
        </p:nvPicPr>
        <p:blipFill>
          <a:blip r:embed="rId2"/>
          <a:stretch>
            <a:fillRect/>
          </a:stretch>
        </p:blipFill>
        <p:spPr>
          <a:xfrm>
            <a:off x="683568" y="1628800"/>
            <a:ext cx="8134350" cy="4800600"/>
          </a:xfrm>
          <a:prstGeom prst="rect">
            <a:avLst/>
          </a:prstGeom>
        </p:spPr>
      </p:pic>
      <p:sp>
        <p:nvSpPr>
          <p:cNvPr id="5" name="Oval 4">
            <a:extLst>
              <a:ext uri="{FF2B5EF4-FFF2-40B4-BE49-F238E27FC236}">
                <a16:creationId xmlns:a16="http://schemas.microsoft.com/office/drawing/2014/main" id="{65FF2875-789A-4C09-8A99-627C770A0DB3}"/>
              </a:ext>
            </a:extLst>
          </p:cNvPr>
          <p:cNvSpPr/>
          <p:nvPr/>
        </p:nvSpPr>
        <p:spPr>
          <a:xfrm>
            <a:off x="1763688" y="2132856"/>
            <a:ext cx="36004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EF488FD-B1CC-4D04-9A40-58D3F1299453}"/>
              </a:ext>
            </a:extLst>
          </p:cNvPr>
          <p:cNvSpPr/>
          <p:nvPr/>
        </p:nvSpPr>
        <p:spPr>
          <a:xfrm>
            <a:off x="2483768" y="3014067"/>
            <a:ext cx="360040"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384CF85-674F-4F71-B3EE-F1041B64D708}"/>
              </a:ext>
            </a:extLst>
          </p:cNvPr>
          <p:cNvSpPr txBox="1"/>
          <p:nvPr/>
        </p:nvSpPr>
        <p:spPr>
          <a:xfrm>
            <a:off x="3347864" y="2426803"/>
            <a:ext cx="4680520" cy="1002197"/>
          </a:xfrm>
          <a:prstGeom prst="rect">
            <a:avLst/>
          </a:prstGeom>
          <a:noFill/>
        </p:spPr>
        <p:txBody>
          <a:bodyPr wrap="square" rtlCol="0">
            <a:spAutoFit/>
          </a:bodyPr>
          <a:lstStyle/>
          <a:p>
            <a:pPr>
              <a:lnSpc>
                <a:spcPct val="200000"/>
              </a:lnSpc>
            </a:pPr>
            <a:r>
              <a:rPr lang="en-US" sz="1600" b="1" dirty="0" err="1">
                <a:latin typeface="Times New Roman" panose="02020603050405020304" pitchFamily="18" charset="0"/>
                <a:cs typeface="Times New Roman" panose="02020603050405020304" pitchFamily="18" charset="0"/>
              </a:rPr>
              <a:t>C’est</a:t>
            </a:r>
            <a:r>
              <a:rPr lang="en-US" sz="1600" b="1" dirty="0">
                <a:latin typeface="Times New Roman" panose="02020603050405020304" pitchFamily="18" charset="0"/>
                <a:cs typeface="Times New Roman" panose="02020603050405020304" pitchFamily="18" charset="0"/>
              </a:rPr>
              <a:t> le </a:t>
            </a:r>
            <a:r>
              <a:rPr lang="en-US" sz="1600" b="1" dirty="0" err="1">
                <a:latin typeface="Times New Roman" panose="02020603050405020304" pitchFamily="18" charset="0"/>
                <a:cs typeface="Times New Roman" panose="02020603050405020304" pitchFamily="18" charset="0"/>
              </a:rPr>
              <a:t>diagramme</a:t>
            </a:r>
            <a:r>
              <a:rPr lang="en-US" sz="1600" b="1" dirty="0">
                <a:latin typeface="Times New Roman" panose="02020603050405020304" pitchFamily="18" charset="0"/>
                <a:cs typeface="Times New Roman" panose="02020603050405020304" pitchFamily="18" charset="0"/>
              </a:rPr>
              <a:t> de Cattel :Prendre les </a:t>
            </a:r>
            <a:r>
              <a:rPr lang="en-US" sz="1600" b="1" dirty="0" err="1">
                <a:latin typeface="Times New Roman" panose="02020603050405020304" pitchFamily="18" charset="0"/>
                <a:cs typeface="Times New Roman" panose="02020603050405020304" pitchFamily="18" charset="0"/>
              </a:rPr>
              <a:t>facteurs</a:t>
            </a:r>
            <a:r>
              <a:rPr lang="en-US" sz="1600" b="1" dirty="0">
                <a:latin typeface="Times New Roman" panose="02020603050405020304" pitchFamily="18" charset="0"/>
                <a:cs typeface="Times New Roman" panose="02020603050405020304" pitchFamily="18" charset="0"/>
              </a:rPr>
              <a:t> qui </a:t>
            </a:r>
            <a:r>
              <a:rPr lang="en-US" sz="1600" b="1" dirty="0" err="1">
                <a:latin typeface="Times New Roman" panose="02020603050405020304" pitchFamily="18" charset="0"/>
                <a:cs typeface="Times New Roman" panose="02020603050405020304" pitchFamily="18" charset="0"/>
              </a:rPr>
              <a:t>ont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une</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valeur</a:t>
            </a:r>
            <a:r>
              <a:rPr lang="en-US" sz="1600" b="1" dirty="0">
                <a:latin typeface="Times New Roman" panose="02020603050405020304" pitchFamily="18" charset="0"/>
                <a:cs typeface="Times New Roman" panose="02020603050405020304" pitchFamily="18" charset="0"/>
              </a:rPr>
              <a:t> propre &gt;1.</a:t>
            </a:r>
          </a:p>
        </p:txBody>
      </p:sp>
    </p:spTree>
    <p:extLst>
      <p:ext uri="{BB962C8B-B14F-4D97-AF65-F5344CB8AC3E}">
        <p14:creationId xmlns:p14="http://schemas.microsoft.com/office/powerpoint/2010/main" val="25458622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A48EC717-C00F-4CF6-896C-4CD0A549406E}"/>
              </a:ext>
            </a:extLst>
          </p:cNvPr>
          <p:cNvPicPr>
            <a:picLocks noChangeAspect="1"/>
          </p:cNvPicPr>
          <p:nvPr/>
        </p:nvPicPr>
        <p:blipFill>
          <a:blip r:embed="rId2"/>
          <a:stretch>
            <a:fillRect/>
          </a:stretch>
        </p:blipFill>
        <p:spPr>
          <a:xfrm>
            <a:off x="467544" y="1700808"/>
            <a:ext cx="4830981" cy="4696968"/>
          </a:xfrm>
          <a:prstGeom prst="rect">
            <a:avLst/>
          </a:prstGeom>
        </p:spPr>
      </p:pic>
      <p:sp>
        <p:nvSpPr>
          <p:cNvPr id="5" name="TextBox 4">
            <a:extLst>
              <a:ext uri="{FF2B5EF4-FFF2-40B4-BE49-F238E27FC236}">
                <a16:creationId xmlns:a16="http://schemas.microsoft.com/office/drawing/2014/main" id="{55AEE7C4-1D30-4484-8018-9BE8F2AE0787}"/>
              </a:ext>
            </a:extLst>
          </p:cNvPr>
          <p:cNvSpPr txBox="1"/>
          <p:nvPr/>
        </p:nvSpPr>
        <p:spPr>
          <a:xfrm>
            <a:off x="4427984" y="2204864"/>
            <a:ext cx="4392488" cy="1703030"/>
          </a:xfrm>
          <a:prstGeom prst="rect">
            <a:avLst/>
          </a:prstGeom>
          <a:noFill/>
        </p:spPr>
        <p:txBody>
          <a:bodyPr wrap="square" rtlCol="0">
            <a:spAutoFit/>
          </a:bodyPr>
          <a:lstStyle/>
          <a:p>
            <a:pPr marL="38100" marR="38100" algn="just">
              <a:lnSpc>
                <a:spcPct val="150000"/>
              </a:lnSpc>
              <a:spcBef>
                <a:spcPts val="0"/>
              </a:spcBef>
              <a:spcAft>
                <a:spcPts val="0"/>
              </a:spcAft>
            </a:pPr>
            <a:r>
              <a:rPr lang="fr-FR" sz="1800" dirty="0">
                <a:solidFill>
                  <a:srgbClr val="010205"/>
                </a:solidFill>
                <a:effectLst/>
                <a:latin typeface="Arial" panose="020B0604020202020204" pitchFamily="34" charset="0"/>
                <a:ea typeface="Calibri" panose="020F0502020204030204" pitchFamily="34" charset="0"/>
                <a:cs typeface="Times New Roman" panose="02020603050405020304" pitchFamily="18" charset="0"/>
              </a:rPr>
              <a:t>Méthode d'extraction : Analyse en composantes principales.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fr-FR" sz="1800" dirty="0">
                <a:solidFill>
                  <a:srgbClr val="010205"/>
                </a:solidFill>
                <a:effectLst/>
                <a:latin typeface="Arial" panose="020B0604020202020204" pitchFamily="34" charset="0"/>
                <a:ea typeface="Calibri" panose="020F0502020204030204" pitchFamily="34" charset="0"/>
              </a:rPr>
              <a:t> Méthode de rotation : Vari-max avec normalisation Kaiser.</a:t>
            </a:r>
            <a:endParaRPr lang="en-US" dirty="0"/>
          </a:p>
        </p:txBody>
      </p:sp>
    </p:spTree>
    <p:extLst>
      <p:ext uri="{BB962C8B-B14F-4D97-AF65-F5344CB8AC3E}">
        <p14:creationId xmlns:p14="http://schemas.microsoft.com/office/powerpoint/2010/main" val="25573148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pic>
        <p:nvPicPr>
          <p:cNvPr id="4" name="Picture 3">
            <a:extLst>
              <a:ext uri="{FF2B5EF4-FFF2-40B4-BE49-F238E27FC236}">
                <a16:creationId xmlns:a16="http://schemas.microsoft.com/office/drawing/2014/main" id="{E6800E42-F0E5-4637-BEE0-D702D399024D}"/>
              </a:ext>
            </a:extLst>
          </p:cNvPr>
          <p:cNvPicPr>
            <a:picLocks noChangeAspect="1"/>
          </p:cNvPicPr>
          <p:nvPr/>
        </p:nvPicPr>
        <p:blipFill>
          <a:blip r:embed="rId2"/>
          <a:stretch>
            <a:fillRect/>
          </a:stretch>
        </p:blipFill>
        <p:spPr>
          <a:xfrm>
            <a:off x="323528" y="1556792"/>
            <a:ext cx="4801553" cy="4977384"/>
          </a:xfrm>
          <a:prstGeom prst="rect">
            <a:avLst/>
          </a:prstGeom>
        </p:spPr>
      </p:pic>
      <p:sp>
        <p:nvSpPr>
          <p:cNvPr id="5" name="TextBox 4">
            <a:extLst>
              <a:ext uri="{FF2B5EF4-FFF2-40B4-BE49-F238E27FC236}">
                <a16:creationId xmlns:a16="http://schemas.microsoft.com/office/drawing/2014/main" id="{D8A8F207-C74D-4809-A766-D4C7D8360430}"/>
              </a:ext>
            </a:extLst>
          </p:cNvPr>
          <p:cNvSpPr txBox="1"/>
          <p:nvPr/>
        </p:nvSpPr>
        <p:spPr>
          <a:xfrm>
            <a:off x="4427984" y="1916832"/>
            <a:ext cx="4392488" cy="2241960"/>
          </a:xfrm>
          <a:prstGeom prst="rect">
            <a:avLst/>
          </a:prstGeom>
          <a:noFill/>
        </p:spPr>
        <p:txBody>
          <a:bodyPr wrap="square" rtlCol="0">
            <a:spAutoFit/>
          </a:bodyPr>
          <a:lstStyle/>
          <a:p>
            <a:pPr marL="38100" marR="38100" algn="just">
              <a:lnSpc>
                <a:spcPct val="150000"/>
              </a:lnSpc>
              <a:spcBef>
                <a:spcPts val="0"/>
              </a:spcBef>
              <a:spcAft>
                <a:spcPts val="0"/>
              </a:spcAft>
            </a:pPr>
            <a:r>
              <a:rPr lang="fr-FR" sz="24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Méthode d'extraction : Moindres carrés non pondérés.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fr-FR" sz="24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 Méthode de rotation : </a:t>
            </a:r>
            <a:r>
              <a:rPr lang="fr-FR" sz="2400" dirty="0" err="1">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Oblimin</a:t>
            </a:r>
            <a:r>
              <a:rPr lang="fr-FR" sz="2400" dirty="0">
                <a:solidFill>
                  <a:srgbClr val="010205"/>
                </a:solidFill>
                <a:effectLst/>
                <a:latin typeface="Times New Roman" panose="02020603050405020304" pitchFamily="18" charset="0"/>
                <a:ea typeface="Calibri" panose="020F0502020204030204" pitchFamily="34" charset="0"/>
                <a:cs typeface="Times New Roman" panose="02020603050405020304" pitchFamily="18" charset="0"/>
              </a:rPr>
              <a:t> avec normalisation Kaiser.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957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F46EF2-45AC-4BD8-890E-A94BF108D05F}"/>
              </a:ext>
            </a:extLst>
          </p:cNvPr>
          <p:cNvGrpSpPr/>
          <p:nvPr/>
        </p:nvGrpSpPr>
        <p:grpSpPr>
          <a:xfrm>
            <a:off x="190500" y="-19292"/>
            <a:ext cx="8763000" cy="6729412"/>
            <a:chOff x="228600" y="52388"/>
            <a:chExt cx="8763000" cy="6729412"/>
          </a:xfrm>
        </p:grpSpPr>
        <p:sp>
          <p:nvSpPr>
            <p:cNvPr id="284674" name="Text Box 2"/>
            <p:cNvSpPr txBox="1">
              <a:spLocks noChangeArrowheads="1"/>
            </p:cNvSpPr>
            <p:nvPr>
              <p:custDataLst>
                <p:tags r:id="rId1"/>
              </p:custDataLst>
            </p:nvPr>
          </p:nvSpPr>
          <p:spPr bwMode="auto">
            <a:xfrm>
              <a:off x="665721" y="52388"/>
              <a:ext cx="560859" cy="738664"/>
            </a:xfrm>
            <a:prstGeom prst="rect">
              <a:avLst/>
            </a:prstGeom>
            <a:noFill/>
            <a:ln w="9525">
              <a:noFill/>
              <a:miter lim="800000"/>
              <a:headEnd/>
              <a:tailEnd/>
            </a:ln>
            <a:effectLst/>
          </p:spPr>
          <p:txBody>
            <a:bodyPr wrap="none">
              <a:spAutoFit/>
            </a:bodyPr>
            <a:lstStyle/>
            <a:p>
              <a:pPr algn="ctr" eaLnBrk="0" hangingPunct="0"/>
              <a:r>
                <a:rPr lang="fr-FR" altLang="fr-FR" sz="1400" b="1" u="sng" dirty="0">
                  <a:latin typeface="Times" charset="0"/>
                </a:rPr>
                <a:t>Type</a:t>
              </a:r>
            </a:p>
            <a:p>
              <a:pPr algn="ctr" eaLnBrk="0" hangingPunct="0"/>
              <a:r>
                <a:rPr lang="fr-FR" altLang="fr-FR" sz="1400" b="1" u="sng" dirty="0">
                  <a:latin typeface="Times" charset="0"/>
                </a:rPr>
                <a:t>De</a:t>
              </a:r>
            </a:p>
            <a:p>
              <a:pPr algn="ctr" eaLnBrk="0" hangingPunct="0"/>
              <a:r>
                <a:rPr lang="fr-FR" altLang="fr-FR" sz="1400" b="1" u="sng" dirty="0">
                  <a:latin typeface="Times" charset="0"/>
                </a:rPr>
                <a:t>Test </a:t>
              </a:r>
            </a:p>
          </p:txBody>
        </p:sp>
        <p:sp>
          <p:nvSpPr>
            <p:cNvPr id="284675" name="Text Box 3"/>
            <p:cNvSpPr txBox="1">
              <a:spLocks noChangeArrowheads="1"/>
            </p:cNvSpPr>
            <p:nvPr>
              <p:custDataLst>
                <p:tags r:id="rId2"/>
              </p:custDataLst>
            </p:nvPr>
          </p:nvSpPr>
          <p:spPr bwMode="auto">
            <a:xfrm>
              <a:off x="1752600" y="52388"/>
              <a:ext cx="1282700" cy="942975"/>
            </a:xfrm>
            <a:prstGeom prst="rect">
              <a:avLst/>
            </a:prstGeom>
            <a:noFill/>
            <a:ln w="9525">
              <a:noFill/>
              <a:miter lim="800000"/>
              <a:headEnd/>
              <a:tailEnd/>
            </a:ln>
            <a:effectLst/>
          </p:spPr>
          <p:txBody>
            <a:bodyPr wrap="none">
              <a:spAutoFit/>
            </a:bodyPr>
            <a:lstStyle/>
            <a:p>
              <a:pPr algn="ctr" eaLnBrk="0" hangingPunct="0"/>
              <a:r>
                <a:rPr lang="fr-FR" altLang="fr-FR" sz="1400" b="1" u="sng" dirty="0">
                  <a:latin typeface="Times" charset="0"/>
                </a:rPr>
                <a:t>Type</a:t>
              </a:r>
            </a:p>
            <a:p>
              <a:pPr algn="ctr" eaLnBrk="0" hangingPunct="0"/>
              <a:r>
                <a:rPr lang="fr-FR" altLang="fr-FR" sz="1400" b="1" u="sng" dirty="0">
                  <a:latin typeface="Times" charset="0"/>
                </a:rPr>
                <a:t>De mesure des</a:t>
              </a:r>
            </a:p>
            <a:p>
              <a:pPr algn="ctr" eaLnBrk="0" hangingPunct="0"/>
              <a:r>
                <a:rPr lang="fr-FR" altLang="fr-FR" sz="1400" b="1" u="sng" dirty="0">
                  <a:latin typeface="Times" charset="0"/>
                </a:rPr>
                <a:t>Variables</a:t>
              </a:r>
            </a:p>
            <a:p>
              <a:pPr algn="ctr" eaLnBrk="0" hangingPunct="0"/>
              <a:r>
                <a:rPr lang="fr-FR" altLang="fr-FR" sz="1400" b="1" u="sng" dirty="0">
                  <a:latin typeface="Times" charset="0"/>
                </a:rPr>
                <a:t>Dépendantes</a:t>
              </a:r>
            </a:p>
          </p:txBody>
        </p:sp>
        <p:sp>
          <p:nvSpPr>
            <p:cNvPr id="284676" name="Text Box 4"/>
            <p:cNvSpPr txBox="1">
              <a:spLocks noChangeArrowheads="1"/>
            </p:cNvSpPr>
            <p:nvPr>
              <p:custDataLst>
                <p:tags r:id="rId3"/>
              </p:custDataLst>
            </p:nvPr>
          </p:nvSpPr>
          <p:spPr bwMode="auto">
            <a:xfrm>
              <a:off x="3303588" y="52388"/>
              <a:ext cx="1162050"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Nombre De</a:t>
              </a:r>
            </a:p>
            <a:p>
              <a:pPr algn="ctr" eaLnBrk="0" hangingPunct="0"/>
              <a:r>
                <a:rPr lang="fr-FR" altLang="fr-FR" sz="1400" b="1" u="sng">
                  <a:latin typeface="Times" charset="0"/>
                </a:rPr>
                <a:t>Variables</a:t>
              </a:r>
            </a:p>
            <a:p>
              <a:pPr algn="ctr" eaLnBrk="0" hangingPunct="0"/>
              <a:r>
                <a:rPr lang="fr-FR" altLang="fr-FR" sz="1400" b="1" u="sng">
                  <a:latin typeface="Times" charset="0"/>
                </a:rPr>
                <a:t>Dépendantes</a:t>
              </a:r>
            </a:p>
          </p:txBody>
        </p:sp>
        <p:sp>
          <p:nvSpPr>
            <p:cNvPr id="284677" name="Text Box 5"/>
            <p:cNvSpPr txBox="1">
              <a:spLocks noChangeArrowheads="1"/>
            </p:cNvSpPr>
            <p:nvPr>
              <p:custDataLst>
                <p:tags r:id="rId4"/>
              </p:custDataLst>
            </p:nvPr>
          </p:nvSpPr>
          <p:spPr bwMode="auto">
            <a:xfrm>
              <a:off x="4492625" y="52388"/>
              <a:ext cx="1503363"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Nombre</a:t>
              </a:r>
            </a:p>
            <a:p>
              <a:pPr algn="ctr" eaLnBrk="0" hangingPunct="0"/>
              <a:r>
                <a:rPr lang="fr-FR" altLang="fr-FR" sz="1400" b="1" u="sng">
                  <a:latin typeface="Times" charset="0"/>
                </a:rPr>
                <a:t>De</a:t>
              </a:r>
            </a:p>
            <a:p>
              <a:pPr algn="ctr" eaLnBrk="0" hangingPunct="0"/>
              <a:r>
                <a:rPr lang="fr-FR" altLang="fr-FR" sz="1400" b="1" u="sng">
                  <a:latin typeface="Times" charset="0"/>
                </a:rPr>
                <a:t>Niveaux ou de VI</a:t>
              </a:r>
            </a:p>
          </p:txBody>
        </p:sp>
        <p:sp>
          <p:nvSpPr>
            <p:cNvPr id="284678" name="Text Box 6"/>
            <p:cNvSpPr txBox="1">
              <a:spLocks noChangeArrowheads="1"/>
            </p:cNvSpPr>
            <p:nvPr>
              <p:custDataLst>
                <p:tags r:id="rId5"/>
              </p:custDataLst>
            </p:nvPr>
          </p:nvSpPr>
          <p:spPr bwMode="auto">
            <a:xfrm>
              <a:off x="5951538" y="52388"/>
              <a:ext cx="1314450" cy="730250"/>
            </a:xfrm>
            <a:prstGeom prst="rect">
              <a:avLst/>
            </a:prstGeom>
            <a:noFill/>
            <a:ln w="9525">
              <a:noFill/>
              <a:miter lim="800000"/>
              <a:headEnd/>
              <a:tailEnd/>
            </a:ln>
            <a:effectLst/>
          </p:spPr>
          <p:txBody>
            <a:bodyPr wrap="none">
              <a:spAutoFit/>
            </a:bodyPr>
            <a:lstStyle/>
            <a:p>
              <a:pPr algn="ctr" eaLnBrk="0" hangingPunct="0"/>
              <a:r>
                <a:rPr lang="fr-FR" altLang="fr-FR" sz="1400" b="1" u="sng">
                  <a:latin typeface="Times" charset="0"/>
                </a:rPr>
                <a:t>Échantillons</a:t>
              </a:r>
            </a:p>
            <a:p>
              <a:pPr algn="ctr" eaLnBrk="0" hangingPunct="0"/>
              <a:r>
                <a:rPr lang="fr-FR" altLang="fr-FR" sz="1400" b="1" u="sng">
                  <a:latin typeface="Times" charset="0"/>
                </a:rPr>
                <a:t>Dépendants ou</a:t>
              </a:r>
            </a:p>
            <a:p>
              <a:pPr algn="ctr" eaLnBrk="0" hangingPunct="0"/>
              <a:r>
                <a:rPr lang="fr-FR" altLang="fr-FR" sz="1400" b="1" u="sng">
                  <a:latin typeface="Times" charset="0"/>
                </a:rPr>
                <a:t>indépendants</a:t>
              </a:r>
            </a:p>
          </p:txBody>
        </p:sp>
        <p:sp>
          <p:nvSpPr>
            <p:cNvPr id="284679" name="Text Box 7"/>
            <p:cNvSpPr txBox="1">
              <a:spLocks noChangeArrowheads="1"/>
            </p:cNvSpPr>
            <p:nvPr>
              <p:custDataLst>
                <p:tags r:id="rId6"/>
              </p:custDataLst>
            </p:nvPr>
          </p:nvSpPr>
          <p:spPr bwMode="auto">
            <a:xfrm>
              <a:off x="7607300" y="52388"/>
              <a:ext cx="1003300" cy="517525"/>
            </a:xfrm>
            <a:prstGeom prst="rect">
              <a:avLst/>
            </a:prstGeom>
            <a:noFill/>
            <a:ln w="9525">
              <a:noFill/>
              <a:miter lim="800000"/>
              <a:headEnd/>
              <a:tailEnd/>
            </a:ln>
            <a:effectLst/>
          </p:spPr>
          <p:txBody>
            <a:bodyPr wrap="none">
              <a:spAutoFit/>
            </a:bodyPr>
            <a:lstStyle/>
            <a:p>
              <a:pPr algn="ctr" eaLnBrk="0" hangingPunct="0"/>
              <a:endParaRPr lang="fr-FR" altLang="fr-FR" sz="1400" b="1" u="sng">
                <a:latin typeface="Times" charset="0"/>
              </a:endParaRPr>
            </a:p>
            <a:p>
              <a:pPr algn="ctr" eaLnBrk="0" hangingPunct="0"/>
              <a:r>
                <a:rPr lang="fr-FR" altLang="fr-FR" sz="1400" b="1" u="sng">
                  <a:latin typeface="Times" charset="0"/>
                </a:rPr>
                <a:t>Satistiques</a:t>
              </a:r>
            </a:p>
          </p:txBody>
        </p:sp>
        <p:sp>
          <p:nvSpPr>
            <p:cNvPr id="284680" name="Rectangle 8"/>
            <p:cNvSpPr>
              <a:spLocks noChangeArrowheads="1"/>
            </p:cNvSpPr>
            <p:nvPr>
              <p:custDataLst>
                <p:tags r:id="rId7"/>
              </p:custDataLst>
            </p:nvPr>
          </p:nvSpPr>
          <p:spPr bwMode="auto">
            <a:xfrm>
              <a:off x="5943600" y="8382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1" name="Rectangle 9"/>
            <p:cNvSpPr>
              <a:spLocks noChangeArrowheads="1"/>
            </p:cNvSpPr>
            <p:nvPr>
              <p:custDataLst>
                <p:tags r:id="rId8"/>
              </p:custDataLst>
            </p:nvPr>
          </p:nvSpPr>
          <p:spPr bwMode="auto">
            <a:xfrm>
              <a:off x="5943600" y="1143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dépendants</a:t>
              </a:r>
            </a:p>
          </p:txBody>
        </p:sp>
        <p:sp>
          <p:nvSpPr>
            <p:cNvPr id="284682" name="Rectangle 10"/>
            <p:cNvSpPr>
              <a:spLocks noChangeArrowheads="1"/>
            </p:cNvSpPr>
            <p:nvPr>
              <p:custDataLst>
                <p:tags r:id="rId9"/>
              </p:custDataLst>
            </p:nvPr>
          </p:nvSpPr>
          <p:spPr bwMode="auto">
            <a:xfrm>
              <a:off x="5943600" y="1905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3" name="Rectangle 11"/>
            <p:cNvSpPr>
              <a:spLocks noChangeArrowheads="1"/>
            </p:cNvSpPr>
            <p:nvPr>
              <p:custDataLst>
                <p:tags r:id="rId10"/>
              </p:custDataLst>
            </p:nvPr>
          </p:nvSpPr>
          <p:spPr bwMode="auto">
            <a:xfrm>
              <a:off x="5943600" y="22860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a:latin typeface="Times" charset="0"/>
                </a:rPr>
                <a:t>dépendants</a:t>
              </a:r>
            </a:p>
          </p:txBody>
        </p:sp>
        <p:sp>
          <p:nvSpPr>
            <p:cNvPr id="284684" name="Rectangle 12"/>
            <p:cNvSpPr>
              <a:spLocks noChangeArrowheads="1"/>
            </p:cNvSpPr>
            <p:nvPr>
              <p:custDataLst>
                <p:tags r:id="rId11"/>
              </p:custDataLst>
            </p:nvPr>
          </p:nvSpPr>
          <p:spPr bwMode="auto">
            <a:xfrm>
              <a:off x="5943600" y="266700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a:latin typeface="Times" charset="0"/>
                </a:rPr>
                <a:t>indépendants</a:t>
              </a:r>
            </a:p>
          </p:txBody>
        </p:sp>
        <p:sp>
          <p:nvSpPr>
            <p:cNvPr id="284685" name="Rectangle 13"/>
            <p:cNvSpPr>
              <a:spLocks noChangeArrowheads="1"/>
            </p:cNvSpPr>
            <p:nvPr>
              <p:custDataLst>
                <p:tags r:id="rId12"/>
              </p:custDataLst>
            </p:nvPr>
          </p:nvSpPr>
          <p:spPr bwMode="auto">
            <a:xfrm>
              <a:off x="5943600" y="309245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dirty="0">
                  <a:latin typeface="Times" charset="0"/>
                </a:rPr>
                <a:t>dépendants</a:t>
              </a:r>
            </a:p>
          </p:txBody>
        </p:sp>
        <p:sp>
          <p:nvSpPr>
            <p:cNvPr id="284686" name="Rectangle 14"/>
            <p:cNvSpPr>
              <a:spLocks noChangeArrowheads="1"/>
            </p:cNvSpPr>
            <p:nvPr>
              <p:custDataLst>
                <p:tags r:id="rId13"/>
              </p:custDataLst>
            </p:nvPr>
          </p:nvSpPr>
          <p:spPr bwMode="auto">
            <a:xfrm>
              <a:off x="5943600" y="3505200"/>
              <a:ext cx="1295400" cy="228600"/>
            </a:xfrm>
            <a:prstGeom prst="rect">
              <a:avLst/>
            </a:prstGeom>
            <a:noFill/>
            <a:ln w="9525">
              <a:solidFill>
                <a:schemeClr val="tx1"/>
              </a:solidFill>
              <a:miter lim="800000"/>
              <a:headEnd/>
              <a:tailEnd/>
            </a:ln>
            <a:effectLst/>
          </p:spPr>
          <p:txBody>
            <a:bodyPr wrap="none" anchor="ctr"/>
            <a:lstStyle/>
            <a:p>
              <a:pPr algn="ctr" eaLnBrk="0" hangingPunct="0"/>
              <a:r>
                <a:rPr lang="fr-FR" altLang="fr-FR" sz="1400">
                  <a:latin typeface="Times" charset="0"/>
                </a:rPr>
                <a:t>Ind &amp; dép</a:t>
              </a:r>
            </a:p>
          </p:txBody>
        </p:sp>
        <p:sp>
          <p:nvSpPr>
            <p:cNvPr id="284687" name="Rectangle 15"/>
            <p:cNvSpPr>
              <a:spLocks noChangeArrowheads="1"/>
            </p:cNvSpPr>
            <p:nvPr>
              <p:custDataLst>
                <p:tags r:id="rId14"/>
              </p:custDataLst>
            </p:nvPr>
          </p:nvSpPr>
          <p:spPr bwMode="auto">
            <a:xfrm>
              <a:off x="5943600" y="4000500"/>
              <a:ext cx="1295400" cy="228600"/>
            </a:xfrm>
            <a:prstGeom prst="rect">
              <a:avLst/>
            </a:prstGeom>
            <a:solidFill>
              <a:schemeClr val="bg1"/>
            </a:solidFill>
            <a:ln w="9525">
              <a:solidFill>
                <a:schemeClr val="tx1"/>
              </a:solidFill>
              <a:miter lim="800000"/>
              <a:headEnd/>
              <a:tailEnd/>
            </a:ln>
            <a:effectLst/>
          </p:spPr>
          <p:txBody>
            <a:bodyPr wrap="none" anchor="ctr"/>
            <a:lstStyle/>
            <a:p>
              <a:pPr algn="ctr" eaLnBrk="0" hangingPunct="0"/>
              <a:r>
                <a:rPr lang="fr-FR" altLang="fr-FR" sz="1400" dirty="0" err="1">
                  <a:latin typeface="Times" charset="0"/>
                </a:rPr>
                <a:t>Ind</a:t>
              </a:r>
              <a:r>
                <a:rPr lang="fr-FR" altLang="fr-FR" sz="1400" dirty="0">
                  <a:latin typeface="Times" charset="0"/>
                </a:rPr>
                <a:t> &amp; </a:t>
              </a:r>
              <a:r>
                <a:rPr lang="fr-FR" altLang="fr-FR" sz="1400" dirty="0" err="1">
                  <a:latin typeface="Times" charset="0"/>
                </a:rPr>
                <a:t>dép</a:t>
              </a:r>
              <a:endParaRPr lang="fr-FR" altLang="fr-FR" sz="1400" dirty="0">
                <a:latin typeface="Times" charset="0"/>
              </a:endParaRPr>
            </a:p>
          </p:txBody>
        </p:sp>
        <p:sp>
          <p:nvSpPr>
            <p:cNvPr id="284688" name="AutoShape 16"/>
            <p:cNvSpPr>
              <a:spLocks noChangeArrowheads="1"/>
            </p:cNvSpPr>
            <p:nvPr>
              <p:custDataLst>
                <p:tags r:id="rId15"/>
              </p:custDataLst>
            </p:nvPr>
          </p:nvSpPr>
          <p:spPr bwMode="auto">
            <a:xfrm>
              <a:off x="7467600" y="1143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McNemar</a:t>
              </a:r>
            </a:p>
          </p:txBody>
        </p:sp>
        <p:sp>
          <p:nvSpPr>
            <p:cNvPr id="284689" name="AutoShape 17"/>
            <p:cNvSpPr>
              <a:spLocks noChangeArrowheads="1"/>
            </p:cNvSpPr>
            <p:nvPr>
              <p:custDataLst>
                <p:tags r:id="rId16"/>
              </p:custDataLst>
            </p:nvPr>
          </p:nvSpPr>
          <p:spPr bwMode="auto">
            <a:xfrm>
              <a:off x="7467600" y="1905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Test t (ind)</a:t>
              </a:r>
            </a:p>
          </p:txBody>
        </p:sp>
        <p:sp>
          <p:nvSpPr>
            <p:cNvPr id="284690" name="AutoShape 18"/>
            <p:cNvSpPr>
              <a:spLocks noChangeArrowheads="1"/>
            </p:cNvSpPr>
            <p:nvPr>
              <p:custDataLst>
                <p:tags r:id="rId17"/>
              </p:custDataLst>
            </p:nvPr>
          </p:nvSpPr>
          <p:spPr bwMode="auto">
            <a:xfrm>
              <a:off x="7467600" y="22860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Test t (dép)</a:t>
              </a:r>
            </a:p>
          </p:txBody>
        </p:sp>
        <p:sp>
          <p:nvSpPr>
            <p:cNvPr id="284691" name="AutoShape 19"/>
            <p:cNvSpPr>
              <a:spLocks noChangeArrowheads="1"/>
            </p:cNvSpPr>
            <p:nvPr>
              <p:custDataLst>
                <p:tags r:id="rId18"/>
              </p:custDataLst>
            </p:nvPr>
          </p:nvSpPr>
          <p:spPr bwMode="auto">
            <a:xfrm>
              <a:off x="7467600" y="2667000"/>
              <a:ext cx="1524000" cy="2286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ANOVA/ANCOVA</a:t>
              </a:r>
            </a:p>
          </p:txBody>
        </p:sp>
        <p:sp>
          <p:nvSpPr>
            <p:cNvPr id="284692" name="AutoShape 20"/>
            <p:cNvSpPr>
              <a:spLocks noChangeArrowheads="1"/>
            </p:cNvSpPr>
            <p:nvPr>
              <p:custDataLst>
                <p:tags r:id="rId19"/>
              </p:custDataLst>
            </p:nvPr>
          </p:nvSpPr>
          <p:spPr bwMode="auto">
            <a:xfrm>
              <a:off x="7467600" y="2971800"/>
              <a:ext cx="1524000" cy="4572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ANOVA/ANCOVA </a:t>
              </a:r>
            </a:p>
            <a:p>
              <a:pPr algn="ctr" eaLnBrk="0" hangingPunct="0"/>
              <a:r>
                <a:rPr lang="fr-FR" altLang="fr-FR" sz="1400" dirty="0">
                  <a:latin typeface="Times" charset="0"/>
                </a:rPr>
                <a:t>mesures répétées</a:t>
              </a:r>
            </a:p>
          </p:txBody>
        </p:sp>
        <p:sp>
          <p:nvSpPr>
            <p:cNvPr id="284693" name="AutoShape 21"/>
            <p:cNvSpPr>
              <a:spLocks noChangeArrowheads="1"/>
            </p:cNvSpPr>
            <p:nvPr>
              <p:custDataLst>
                <p:tags r:id="rId20"/>
              </p:custDataLst>
            </p:nvPr>
          </p:nvSpPr>
          <p:spPr bwMode="auto">
            <a:xfrm>
              <a:off x="7467600" y="3505200"/>
              <a:ext cx="15240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ANOVA/</a:t>
              </a:r>
            </a:p>
            <a:p>
              <a:pPr algn="ctr" eaLnBrk="0" hangingPunct="0"/>
              <a:r>
                <a:rPr lang="fr-FR" altLang="fr-FR" sz="1400" dirty="0">
                  <a:latin typeface="Times" charset="0"/>
                </a:rPr>
                <a:t>ANCOVA (mixte)</a:t>
              </a:r>
            </a:p>
          </p:txBody>
        </p:sp>
        <p:sp>
          <p:nvSpPr>
            <p:cNvPr id="284694" name="AutoShape 22"/>
            <p:cNvSpPr>
              <a:spLocks noChangeArrowheads="1"/>
            </p:cNvSpPr>
            <p:nvPr>
              <p:custDataLst>
                <p:tags r:id="rId21"/>
              </p:custDataLst>
            </p:nvPr>
          </p:nvSpPr>
          <p:spPr bwMode="auto">
            <a:xfrm>
              <a:off x="7467600" y="3924300"/>
              <a:ext cx="1524000" cy="4191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MANOVA/</a:t>
              </a:r>
            </a:p>
            <a:p>
              <a:pPr algn="ctr" eaLnBrk="0" hangingPunct="0"/>
              <a:r>
                <a:rPr lang="fr-FR" altLang="fr-FR" sz="1400" dirty="0">
                  <a:latin typeface="Times" charset="0"/>
                </a:rPr>
                <a:t>MANCOVA</a:t>
              </a:r>
            </a:p>
          </p:txBody>
        </p:sp>
        <p:sp>
          <p:nvSpPr>
            <p:cNvPr id="284695" name="AutoShape 23"/>
            <p:cNvSpPr>
              <a:spLocks noChangeArrowheads="1"/>
            </p:cNvSpPr>
            <p:nvPr>
              <p:custDataLst>
                <p:tags r:id="rId22"/>
              </p:custDataLst>
            </p:nvPr>
          </p:nvSpPr>
          <p:spPr bwMode="auto">
            <a:xfrm>
              <a:off x="7467600" y="8382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sym typeface="Symbol" pitchFamily="18" charset="2"/>
                </a:rPr>
                <a:t></a:t>
              </a:r>
              <a:r>
                <a:rPr lang="fr-FR" altLang="fr-FR" sz="1400" baseline="30000">
                  <a:latin typeface="Times" charset="0"/>
                  <a:sym typeface="Symbol" pitchFamily="18" charset="2"/>
                </a:rPr>
                <a:t>2</a:t>
              </a:r>
              <a:endParaRPr lang="fr-FR" altLang="fr-FR" sz="1400">
                <a:latin typeface="Times" charset="0"/>
              </a:endParaRPr>
            </a:p>
          </p:txBody>
        </p:sp>
        <p:sp>
          <p:nvSpPr>
            <p:cNvPr id="284696" name="AutoShape 24"/>
            <p:cNvSpPr>
              <a:spLocks noChangeArrowheads="1"/>
            </p:cNvSpPr>
            <p:nvPr>
              <p:custDataLst>
                <p:tags r:id="rId23"/>
              </p:custDataLst>
            </p:nvPr>
          </p:nvSpPr>
          <p:spPr bwMode="auto">
            <a:xfrm>
              <a:off x="7467600" y="4419600"/>
              <a:ext cx="1524000" cy="2286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a:latin typeface="Times" charset="0"/>
                </a:rPr>
                <a:t>Phi</a:t>
              </a:r>
            </a:p>
          </p:txBody>
        </p:sp>
        <p:sp>
          <p:nvSpPr>
            <p:cNvPr id="284697" name="AutoShape 25" descr="Treillis blanc"/>
            <p:cNvSpPr>
              <a:spLocks noChangeArrowheads="1"/>
            </p:cNvSpPr>
            <p:nvPr>
              <p:custDataLst>
                <p:tags r:id="rId24"/>
              </p:custDataLst>
            </p:nvPr>
          </p:nvSpPr>
          <p:spPr bwMode="auto">
            <a:xfrm>
              <a:off x="7467600" y="5257800"/>
              <a:ext cx="1524000" cy="4572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dirty="0">
                  <a:latin typeface="Times" charset="0"/>
                </a:rPr>
                <a:t>Corrélation /</a:t>
              </a:r>
            </a:p>
            <a:p>
              <a:pPr algn="ctr" eaLnBrk="0" hangingPunct="0"/>
              <a:r>
                <a:rPr lang="fr-FR" altLang="fr-FR" sz="1400" dirty="0">
                  <a:latin typeface="Times" charset="0"/>
                </a:rPr>
                <a:t>Régression Simple</a:t>
              </a:r>
            </a:p>
          </p:txBody>
        </p:sp>
        <p:sp>
          <p:nvSpPr>
            <p:cNvPr id="284698" name="AutoShape 26" descr="Treillis blanc"/>
            <p:cNvSpPr>
              <a:spLocks noChangeArrowheads="1"/>
            </p:cNvSpPr>
            <p:nvPr>
              <p:custDataLst>
                <p:tags r:id="rId25"/>
              </p:custDataLst>
            </p:nvPr>
          </p:nvSpPr>
          <p:spPr bwMode="auto">
            <a:xfrm>
              <a:off x="7467600" y="5791200"/>
              <a:ext cx="1524000" cy="4572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a:latin typeface="Times" charset="0"/>
                </a:rPr>
                <a:t>Régression</a:t>
              </a:r>
            </a:p>
            <a:p>
              <a:pPr algn="ctr" eaLnBrk="0" hangingPunct="0"/>
              <a:r>
                <a:rPr lang="fr-FR" altLang="fr-FR" sz="1400">
                  <a:latin typeface="Times" charset="0"/>
                </a:rPr>
                <a:t>Multiple</a:t>
              </a:r>
            </a:p>
          </p:txBody>
        </p:sp>
        <p:sp>
          <p:nvSpPr>
            <p:cNvPr id="284699" name="AutoShape 27"/>
            <p:cNvSpPr>
              <a:spLocks noChangeArrowheads="1"/>
            </p:cNvSpPr>
            <p:nvPr>
              <p:custDataLst>
                <p:tags r:id="rId26"/>
              </p:custDataLst>
            </p:nvPr>
          </p:nvSpPr>
          <p:spPr bwMode="auto">
            <a:xfrm>
              <a:off x="7467600" y="6324600"/>
              <a:ext cx="1524000" cy="4572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Corrélation</a:t>
              </a:r>
            </a:p>
            <a:p>
              <a:pPr algn="ctr" eaLnBrk="0" hangingPunct="0"/>
              <a:r>
                <a:rPr lang="fr-FR" altLang="fr-FR" sz="1400" dirty="0">
                  <a:latin typeface="Times" charset="0"/>
                </a:rPr>
                <a:t>Canonique</a:t>
              </a:r>
            </a:p>
          </p:txBody>
        </p:sp>
        <p:sp>
          <p:nvSpPr>
            <p:cNvPr id="284700" name="Rectangle 28"/>
            <p:cNvSpPr>
              <a:spLocks noChangeArrowheads="1"/>
            </p:cNvSpPr>
            <p:nvPr>
              <p:custDataLst>
                <p:tags r:id="rId27"/>
              </p:custDataLst>
            </p:nvPr>
          </p:nvSpPr>
          <p:spPr bwMode="auto">
            <a:xfrm>
              <a:off x="4800600" y="989013"/>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1" name="Rectangle 29"/>
            <p:cNvSpPr>
              <a:spLocks noChangeArrowheads="1"/>
            </p:cNvSpPr>
            <p:nvPr>
              <p:custDataLst>
                <p:tags r:id="rId28"/>
              </p:custDataLst>
            </p:nvPr>
          </p:nvSpPr>
          <p:spPr bwMode="auto">
            <a:xfrm>
              <a:off x="4800600" y="21336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2" name="Rectangle 30"/>
            <p:cNvSpPr>
              <a:spLocks noChangeArrowheads="1"/>
            </p:cNvSpPr>
            <p:nvPr>
              <p:custDataLst>
                <p:tags r:id="rId29"/>
              </p:custDataLst>
            </p:nvPr>
          </p:nvSpPr>
          <p:spPr bwMode="auto">
            <a:xfrm>
              <a:off x="4800600" y="43815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Deux</a:t>
              </a:r>
            </a:p>
          </p:txBody>
        </p:sp>
        <p:sp>
          <p:nvSpPr>
            <p:cNvPr id="284703" name="Rectangle 31"/>
            <p:cNvSpPr>
              <a:spLocks noChangeArrowheads="1"/>
            </p:cNvSpPr>
            <p:nvPr>
              <p:custDataLst>
                <p:tags r:id="rId30"/>
              </p:custDataLst>
            </p:nvPr>
          </p:nvSpPr>
          <p:spPr bwMode="auto">
            <a:xfrm>
              <a:off x="4800600" y="53340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04" name="Rectangle 32"/>
            <p:cNvSpPr>
              <a:spLocks noChangeArrowheads="1"/>
            </p:cNvSpPr>
            <p:nvPr>
              <p:custDataLst>
                <p:tags r:id="rId31"/>
              </p:custDataLst>
            </p:nvPr>
          </p:nvSpPr>
          <p:spPr bwMode="auto">
            <a:xfrm>
              <a:off x="4800600" y="640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5" name="Rectangle 33"/>
            <p:cNvSpPr>
              <a:spLocks noChangeArrowheads="1"/>
            </p:cNvSpPr>
            <p:nvPr>
              <p:custDataLst>
                <p:tags r:id="rId32"/>
              </p:custDataLst>
            </p:nvPr>
          </p:nvSpPr>
          <p:spPr bwMode="auto">
            <a:xfrm>
              <a:off x="4800600" y="5867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6" name="Rectangle 34"/>
            <p:cNvSpPr>
              <a:spLocks noChangeArrowheads="1"/>
            </p:cNvSpPr>
            <p:nvPr>
              <p:custDataLst>
                <p:tags r:id="rId33"/>
              </p:custDataLst>
            </p:nvPr>
          </p:nvSpPr>
          <p:spPr bwMode="auto">
            <a:xfrm>
              <a:off x="4800600" y="3962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7" name="Rectangle 35"/>
            <p:cNvSpPr>
              <a:spLocks noChangeArrowheads="1"/>
            </p:cNvSpPr>
            <p:nvPr>
              <p:custDataLst>
                <p:tags r:id="rId34"/>
              </p:custDataLst>
            </p:nvPr>
          </p:nvSpPr>
          <p:spPr bwMode="auto">
            <a:xfrm>
              <a:off x="4800600" y="30480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08" name="Rectangle 36"/>
            <p:cNvSpPr>
              <a:spLocks noChangeArrowheads="1"/>
            </p:cNvSpPr>
            <p:nvPr>
              <p:custDataLst>
                <p:tags r:id="rId35"/>
              </p:custDataLst>
            </p:nvPr>
          </p:nvSpPr>
          <p:spPr bwMode="auto">
            <a:xfrm>
              <a:off x="3429000" y="9906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dirty="0">
                  <a:latin typeface="Times" charset="0"/>
                </a:rPr>
                <a:t>Une</a:t>
              </a:r>
            </a:p>
          </p:txBody>
        </p:sp>
        <p:sp>
          <p:nvSpPr>
            <p:cNvPr id="284709" name="Rectangle 37"/>
            <p:cNvSpPr>
              <a:spLocks noChangeArrowheads="1"/>
            </p:cNvSpPr>
            <p:nvPr>
              <p:custDataLst>
                <p:tags r:id="rId36"/>
              </p:custDataLst>
            </p:nvPr>
          </p:nvSpPr>
          <p:spPr bwMode="auto">
            <a:xfrm>
              <a:off x="3429000" y="259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dirty="0">
                  <a:latin typeface="Times" charset="0"/>
                </a:rPr>
                <a:t>Une</a:t>
              </a:r>
            </a:p>
          </p:txBody>
        </p:sp>
        <p:sp>
          <p:nvSpPr>
            <p:cNvPr id="284710" name="Rectangle 38"/>
            <p:cNvSpPr>
              <a:spLocks noChangeArrowheads="1"/>
            </p:cNvSpPr>
            <p:nvPr>
              <p:custDataLst>
                <p:tags r:id="rId37"/>
              </p:custDataLst>
            </p:nvPr>
          </p:nvSpPr>
          <p:spPr bwMode="auto">
            <a:xfrm>
              <a:off x="3429000" y="39624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11" name="Rectangle 39"/>
            <p:cNvSpPr>
              <a:spLocks noChangeArrowheads="1"/>
            </p:cNvSpPr>
            <p:nvPr>
              <p:custDataLst>
                <p:tags r:id="rId38"/>
              </p:custDataLst>
            </p:nvPr>
          </p:nvSpPr>
          <p:spPr bwMode="auto">
            <a:xfrm>
              <a:off x="3429000" y="43815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12" name="Rectangle 40"/>
            <p:cNvSpPr>
              <a:spLocks noChangeArrowheads="1"/>
            </p:cNvSpPr>
            <p:nvPr>
              <p:custDataLst>
                <p:tags r:id="rId39"/>
              </p:custDataLst>
            </p:nvPr>
          </p:nvSpPr>
          <p:spPr bwMode="auto">
            <a:xfrm>
              <a:off x="3429000" y="56007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Une</a:t>
              </a:r>
            </a:p>
          </p:txBody>
        </p:sp>
        <p:sp>
          <p:nvSpPr>
            <p:cNvPr id="284713" name="Rectangle 41"/>
            <p:cNvSpPr>
              <a:spLocks noChangeArrowheads="1"/>
            </p:cNvSpPr>
            <p:nvPr>
              <p:custDataLst>
                <p:tags r:id="rId40"/>
              </p:custDataLst>
            </p:nvPr>
          </p:nvSpPr>
          <p:spPr bwMode="auto">
            <a:xfrm>
              <a:off x="3429000" y="6400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sp>
          <p:nvSpPr>
            <p:cNvPr id="284714" name="AutoShape 42"/>
            <p:cNvSpPr>
              <a:spLocks noChangeArrowheads="1"/>
            </p:cNvSpPr>
            <p:nvPr>
              <p:custDataLst>
                <p:tags r:id="rId41"/>
              </p:custDataLst>
            </p:nvPr>
          </p:nvSpPr>
          <p:spPr bwMode="auto">
            <a:xfrm>
              <a:off x="1752600" y="12192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Qualitatives</a:t>
              </a:r>
            </a:p>
          </p:txBody>
        </p:sp>
        <p:sp>
          <p:nvSpPr>
            <p:cNvPr id="284715" name="AutoShape 43"/>
            <p:cNvSpPr>
              <a:spLocks noChangeArrowheads="1"/>
            </p:cNvSpPr>
            <p:nvPr>
              <p:custDataLst>
                <p:tags r:id="rId42"/>
              </p:custDataLst>
            </p:nvPr>
          </p:nvSpPr>
          <p:spPr bwMode="auto">
            <a:xfrm>
              <a:off x="1752600" y="3124200"/>
              <a:ext cx="13716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a:latin typeface="Times" charset="0"/>
                </a:rPr>
                <a:t>Quantitatives</a:t>
              </a:r>
            </a:p>
          </p:txBody>
        </p:sp>
        <p:sp>
          <p:nvSpPr>
            <p:cNvPr id="284716" name="AutoShape 44"/>
            <p:cNvSpPr>
              <a:spLocks noChangeArrowheads="1"/>
            </p:cNvSpPr>
            <p:nvPr>
              <p:custDataLst>
                <p:tags r:id="rId43"/>
              </p:custDataLst>
            </p:nvPr>
          </p:nvSpPr>
          <p:spPr bwMode="auto">
            <a:xfrm>
              <a:off x="1752600" y="43434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Qualitatives</a:t>
              </a:r>
            </a:p>
          </p:txBody>
        </p:sp>
        <p:sp>
          <p:nvSpPr>
            <p:cNvPr id="284717" name="AutoShape 45"/>
            <p:cNvSpPr>
              <a:spLocks noChangeArrowheads="1"/>
            </p:cNvSpPr>
            <p:nvPr>
              <p:custDataLst>
                <p:tags r:id="rId44"/>
              </p:custDataLst>
            </p:nvPr>
          </p:nvSpPr>
          <p:spPr bwMode="auto">
            <a:xfrm>
              <a:off x="1752600" y="5562600"/>
              <a:ext cx="1371600" cy="381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0" hangingPunct="0"/>
              <a:r>
                <a:rPr lang="fr-FR" altLang="fr-FR" sz="1400" dirty="0">
                  <a:latin typeface="Times" charset="0"/>
                </a:rPr>
                <a:t>Quantitatives</a:t>
              </a:r>
            </a:p>
          </p:txBody>
        </p:sp>
        <p:sp>
          <p:nvSpPr>
            <p:cNvPr id="284718" name="AutoShape 46"/>
            <p:cNvSpPr>
              <a:spLocks noChangeArrowheads="1"/>
            </p:cNvSpPr>
            <p:nvPr>
              <p:custDataLst>
                <p:tags r:id="rId45"/>
              </p:custDataLst>
            </p:nvPr>
          </p:nvSpPr>
          <p:spPr bwMode="auto">
            <a:xfrm>
              <a:off x="304800" y="2133600"/>
              <a:ext cx="1371600" cy="533400"/>
            </a:xfrm>
            <a:prstGeom prst="hexagon">
              <a:avLst>
                <a:gd name="adj" fmla="val 64286"/>
                <a:gd name="vf" fmla="val 115470"/>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Différences</a:t>
              </a:r>
              <a:endParaRPr lang="fr-FR" altLang="fr-FR" sz="2400">
                <a:latin typeface="Times" charset="0"/>
              </a:endParaRPr>
            </a:p>
          </p:txBody>
        </p:sp>
        <p:sp>
          <p:nvSpPr>
            <p:cNvPr id="284719" name="AutoShape 47"/>
            <p:cNvSpPr>
              <a:spLocks noChangeArrowheads="1"/>
            </p:cNvSpPr>
            <p:nvPr>
              <p:custDataLst>
                <p:tags r:id="rId46"/>
              </p:custDataLst>
            </p:nvPr>
          </p:nvSpPr>
          <p:spPr bwMode="auto">
            <a:xfrm>
              <a:off x="228600" y="4876800"/>
              <a:ext cx="1371600" cy="533400"/>
            </a:xfrm>
            <a:prstGeom prst="hexagon">
              <a:avLst>
                <a:gd name="adj" fmla="val 64286"/>
                <a:gd name="vf" fmla="val 115470"/>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Relations</a:t>
              </a:r>
              <a:endParaRPr lang="fr-FR" altLang="fr-FR" sz="2400">
                <a:latin typeface="Times" charset="0"/>
              </a:endParaRPr>
            </a:p>
          </p:txBody>
        </p:sp>
        <p:cxnSp>
          <p:nvCxnSpPr>
            <p:cNvPr id="284720" name="AutoShape 48"/>
            <p:cNvCxnSpPr>
              <a:cxnSpLocks noChangeShapeType="1"/>
              <a:stCxn id="284718" idx="0"/>
              <a:endCxn id="284714" idx="1"/>
            </p:cNvCxnSpPr>
            <p:nvPr>
              <p:custDataLst>
                <p:tags r:id="rId47"/>
              </p:custDataLst>
            </p:nvPr>
          </p:nvCxnSpPr>
          <p:spPr bwMode="auto">
            <a:xfrm flipV="1">
              <a:off x="990600" y="1409700"/>
              <a:ext cx="762000" cy="723900"/>
            </a:xfrm>
            <a:prstGeom prst="straightConnector1">
              <a:avLst/>
            </a:prstGeom>
            <a:noFill/>
            <a:ln w="9525">
              <a:solidFill>
                <a:schemeClr val="tx1"/>
              </a:solidFill>
              <a:round/>
              <a:headEnd/>
              <a:tailEnd/>
            </a:ln>
            <a:effectLst/>
          </p:spPr>
        </p:cxnSp>
        <p:cxnSp>
          <p:nvCxnSpPr>
            <p:cNvPr id="284721" name="AutoShape 49"/>
            <p:cNvCxnSpPr>
              <a:cxnSpLocks noChangeShapeType="1"/>
              <a:stCxn id="284718" idx="2"/>
              <a:endCxn id="284715" idx="1"/>
            </p:cNvCxnSpPr>
            <p:nvPr>
              <p:custDataLst>
                <p:tags r:id="rId48"/>
              </p:custDataLst>
            </p:nvPr>
          </p:nvCxnSpPr>
          <p:spPr bwMode="auto">
            <a:xfrm>
              <a:off x="990600" y="2667000"/>
              <a:ext cx="762000" cy="647700"/>
            </a:xfrm>
            <a:prstGeom prst="straightConnector1">
              <a:avLst/>
            </a:prstGeom>
            <a:noFill/>
            <a:ln w="9525">
              <a:solidFill>
                <a:schemeClr val="tx1"/>
              </a:solidFill>
              <a:round/>
              <a:headEnd/>
              <a:tailEnd/>
            </a:ln>
            <a:effectLst/>
          </p:spPr>
        </p:cxnSp>
        <p:cxnSp>
          <p:nvCxnSpPr>
            <p:cNvPr id="284722" name="AutoShape 50"/>
            <p:cNvCxnSpPr>
              <a:cxnSpLocks noChangeShapeType="1"/>
              <a:stCxn id="284715" idx="3"/>
              <a:endCxn id="284709" idx="1"/>
            </p:cNvCxnSpPr>
            <p:nvPr>
              <p:custDataLst>
                <p:tags r:id="rId49"/>
              </p:custDataLst>
            </p:nvPr>
          </p:nvCxnSpPr>
          <p:spPr bwMode="auto">
            <a:xfrm flipV="1">
              <a:off x="3124200" y="2743200"/>
              <a:ext cx="304800" cy="571500"/>
            </a:xfrm>
            <a:prstGeom prst="straightConnector1">
              <a:avLst/>
            </a:prstGeom>
            <a:noFill/>
            <a:ln w="9525">
              <a:solidFill>
                <a:schemeClr val="tx1"/>
              </a:solidFill>
              <a:round/>
              <a:headEnd/>
              <a:tailEnd/>
            </a:ln>
            <a:effectLst/>
          </p:spPr>
        </p:cxnSp>
        <p:cxnSp>
          <p:nvCxnSpPr>
            <p:cNvPr id="284723" name="AutoShape 51"/>
            <p:cNvCxnSpPr>
              <a:cxnSpLocks noChangeShapeType="1"/>
              <a:stCxn id="284715" idx="3"/>
              <a:endCxn id="284710" idx="1"/>
            </p:cNvCxnSpPr>
            <p:nvPr>
              <p:custDataLst>
                <p:tags r:id="rId50"/>
              </p:custDataLst>
            </p:nvPr>
          </p:nvCxnSpPr>
          <p:spPr bwMode="auto">
            <a:xfrm>
              <a:off x="3124200" y="3314700"/>
              <a:ext cx="304800" cy="800100"/>
            </a:xfrm>
            <a:prstGeom prst="straightConnector1">
              <a:avLst/>
            </a:prstGeom>
            <a:noFill/>
            <a:ln w="9525">
              <a:solidFill>
                <a:schemeClr val="tx1"/>
              </a:solidFill>
              <a:round/>
              <a:headEnd/>
              <a:tailEnd/>
            </a:ln>
            <a:effectLst/>
          </p:spPr>
        </p:cxnSp>
        <p:cxnSp>
          <p:nvCxnSpPr>
            <p:cNvPr id="284724" name="AutoShape 52"/>
            <p:cNvCxnSpPr>
              <a:cxnSpLocks noChangeShapeType="1"/>
              <a:stCxn id="284714" idx="3"/>
              <a:endCxn id="284708" idx="1"/>
            </p:cNvCxnSpPr>
            <p:nvPr>
              <p:custDataLst>
                <p:tags r:id="rId51"/>
              </p:custDataLst>
            </p:nvPr>
          </p:nvCxnSpPr>
          <p:spPr bwMode="auto">
            <a:xfrm flipV="1">
              <a:off x="3124200" y="1143000"/>
              <a:ext cx="304800" cy="266700"/>
            </a:xfrm>
            <a:prstGeom prst="straightConnector1">
              <a:avLst/>
            </a:prstGeom>
            <a:noFill/>
            <a:ln w="9525">
              <a:solidFill>
                <a:schemeClr val="tx1"/>
              </a:solidFill>
              <a:round/>
              <a:headEnd/>
              <a:tailEnd/>
            </a:ln>
            <a:effectLst/>
          </p:spPr>
        </p:cxnSp>
        <p:cxnSp>
          <p:nvCxnSpPr>
            <p:cNvPr id="284725" name="AutoShape 53"/>
            <p:cNvCxnSpPr>
              <a:cxnSpLocks noChangeShapeType="1"/>
              <a:stCxn id="284708" idx="3"/>
              <a:endCxn id="284700" idx="1"/>
            </p:cNvCxnSpPr>
            <p:nvPr>
              <p:custDataLst>
                <p:tags r:id="rId52"/>
              </p:custDataLst>
            </p:nvPr>
          </p:nvCxnSpPr>
          <p:spPr bwMode="auto">
            <a:xfrm flipV="1">
              <a:off x="4343400" y="1141413"/>
              <a:ext cx="457200" cy="1587"/>
            </a:xfrm>
            <a:prstGeom prst="straightConnector1">
              <a:avLst/>
            </a:prstGeom>
            <a:noFill/>
            <a:ln w="9525">
              <a:solidFill>
                <a:schemeClr val="tx1"/>
              </a:solidFill>
              <a:round/>
              <a:headEnd/>
              <a:tailEnd/>
            </a:ln>
            <a:effectLst/>
          </p:spPr>
        </p:cxnSp>
        <p:cxnSp>
          <p:nvCxnSpPr>
            <p:cNvPr id="284726" name="AutoShape 54"/>
            <p:cNvCxnSpPr>
              <a:cxnSpLocks noChangeShapeType="1"/>
              <a:stCxn id="284700" idx="3"/>
              <a:endCxn id="284680" idx="1"/>
            </p:cNvCxnSpPr>
            <p:nvPr>
              <p:custDataLst>
                <p:tags r:id="rId53"/>
              </p:custDataLst>
            </p:nvPr>
          </p:nvCxnSpPr>
          <p:spPr bwMode="auto">
            <a:xfrm flipV="1">
              <a:off x="5715000" y="952500"/>
              <a:ext cx="228600" cy="188913"/>
            </a:xfrm>
            <a:prstGeom prst="straightConnector1">
              <a:avLst/>
            </a:prstGeom>
            <a:noFill/>
            <a:ln w="9525">
              <a:solidFill>
                <a:schemeClr val="tx1"/>
              </a:solidFill>
              <a:round/>
              <a:headEnd/>
              <a:tailEnd/>
            </a:ln>
            <a:effectLst/>
          </p:spPr>
        </p:cxnSp>
        <p:cxnSp>
          <p:nvCxnSpPr>
            <p:cNvPr id="284727" name="AutoShape 55"/>
            <p:cNvCxnSpPr>
              <a:cxnSpLocks noChangeShapeType="1"/>
              <a:stCxn id="284700" idx="3"/>
              <a:endCxn id="284681" idx="1"/>
            </p:cNvCxnSpPr>
            <p:nvPr>
              <p:custDataLst>
                <p:tags r:id="rId54"/>
              </p:custDataLst>
            </p:nvPr>
          </p:nvCxnSpPr>
          <p:spPr bwMode="auto">
            <a:xfrm>
              <a:off x="5715000" y="1141413"/>
              <a:ext cx="228600" cy="115887"/>
            </a:xfrm>
            <a:prstGeom prst="straightConnector1">
              <a:avLst/>
            </a:prstGeom>
            <a:noFill/>
            <a:ln w="9525">
              <a:solidFill>
                <a:schemeClr val="tx1"/>
              </a:solidFill>
              <a:round/>
              <a:headEnd/>
              <a:tailEnd/>
            </a:ln>
            <a:effectLst/>
          </p:spPr>
        </p:cxnSp>
        <p:cxnSp>
          <p:nvCxnSpPr>
            <p:cNvPr id="284728" name="AutoShape 56"/>
            <p:cNvCxnSpPr>
              <a:cxnSpLocks noChangeShapeType="1"/>
              <a:stCxn id="284680" idx="3"/>
              <a:endCxn id="284695" idx="1"/>
            </p:cNvCxnSpPr>
            <p:nvPr>
              <p:custDataLst>
                <p:tags r:id="rId55"/>
              </p:custDataLst>
            </p:nvPr>
          </p:nvCxnSpPr>
          <p:spPr bwMode="auto">
            <a:xfrm>
              <a:off x="7239000" y="952500"/>
              <a:ext cx="228600" cy="0"/>
            </a:xfrm>
            <a:prstGeom prst="straightConnector1">
              <a:avLst/>
            </a:prstGeom>
            <a:noFill/>
            <a:ln w="9525">
              <a:solidFill>
                <a:schemeClr val="tx1"/>
              </a:solidFill>
              <a:round/>
              <a:headEnd/>
              <a:tailEnd/>
            </a:ln>
            <a:effectLst/>
          </p:spPr>
        </p:cxnSp>
        <p:cxnSp>
          <p:nvCxnSpPr>
            <p:cNvPr id="284729" name="AutoShape 57"/>
            <p:cNvCxnSpPr>
              <a:cxnSpLocks noChangeShapeType="1"/>
              <a:stCxn id="284681" idx="3"/>
              <a:endCxn id="284688" idx="1"/>
            </p:cNvCxnSpPr>
            <p:nvPr>
              <p:custDataLst>
                <p:tags r:id="rId56"/>
              </p:custDataLst>
            </p:nvPr>
          </p:nvCxnSpPr>
          <p:spPr bwMode="auto">
            <a:xfrm>
              <a:off x="7239000" y="1257300"/>
              <a:ext cx="228600" cy="0"/>
            </a:xfrm>
            <a:prstGeom prst="straightConnector1">
              <a:avLst/>
            </a:prstGeom>
            <a:noFill/>
            <a:ln w="9525">
              <a:solidFill>
                <a:schemeClr val="tx1"/>
              </a:solidFill>
              <a:round/>
              <a:headEnd/>
              <a:tailEnd/>
            </a:ln>
            <a:effectLst/>
          </p:spPr>
        </p:cxnSp>
        <p:cxnSp>
          <p:nvCxnSpPr>
            <p:cNvPr id="284730" name="AutoShape 58"/>
            <p:cNvCxnSpPr>
              <a:cxnSpLocks noChangeShapeType="1"/>
              <a:stCxn id="284701" idx="3"/>
              <a:endCxn id="284682" idx="1"/>
            </p:cNvCxnSpPr>
            <p:nvPr>
              <p:custDataLst>
                <p:tags r:id="rId57"/>
              </p:custDataLst>
            </p:nvPr>
          </p:nvCxnSpPr>
          <p:spPr bwMode="auto">
            <a:xfrm flipV="1">
              <a:off x="5715000" y="2019300"/>
              <a:ext cx="228600" cy="266700"/>
            </a:xfrm>
            <a:prstGeom prst="straightConnector1">
              <a:avLst/>
            </a:prstGeom>
            <a:noFill/>
            <a:ln w="9525">
              <a:solidFill>
                <a:schemeClr val="tx1"/>
              </a:solidFill>
              <a:round/>
              <a:headEnd/>
              <a:tailEnd/>
            </a:ln>
            <a:effectLst/>
          </p:spPr>
        </p:cxnSp>
        <p:cxnSp>
          <p:nvCxnSpPr>
            <p:cNvPr id="284731" name="AutoShape 59"/>
            <p:cNvCxnSpPr>
              <a:cxnSpLocks noChangeShapeType="1"/>
              <a:stCxn id="284701" idx="3"/>
              <a:endCxn id="284683" idx="1"/>
            </p:cNvCxnSpPr>
            <p:nvPr>
              <p:custDataLst>
                <p:tags r:id="rId58"/>
              </p:custDataLst>
            </p:nvPr>
          </p:nvCxnSpPr>
          <p:spPr bwMode="auto">
            <a:xfrm>
              <a:off x="5715000" y="2286000"/>
              <a:ext cx="228600" cy="114300"/>
            </a:xfrm>
            <a:prstGeom prst="straightConnector1">
              <a:avLst/>
            </a:prstGeom>
            <a:noFill/>
            <a:ln w="9525">
              <a:solidFill>
                <a:schemeClr val="tx1"/>
              </a:solidFill>
              <a:round/>
              <a:headEnd/>
              <a:tailEnd/>
            </a:ln>
            <a:effectLst/>
          </p:spPr>
        </p:cxnSp>
        <p:cxnSp>
          <p:nvCxnSpPr>
            <p:cNvPr id="284732" name="AutoShape 60"/>
            <p:cNvCxnSpPr>
              <a:cxnSpLocks noChangeShapeType="1"/>
              <a:stCxn id="284707" idx="3"/>
              <a:endCxn id="284684" idx="1"/>
            </p:cNvCxnSpPr>
            <p:nvPr>
              <p:custDataLst>
                <p:tags r:id="rId59"/>
              </p:custDataLst>
            </p:nvPr>
          </p:nvCxnSpPr>
          <p:spPr bwMode="auto">
            <a:xfrm flipV="1">
              <a:off x="5715000" y="2781300"/>
              <a:ext cx="228600" cy="419100"/>
            </a:xfrm>
            <a:prstGeom prst="straightConnector1">
              <a:avLst/>
            </a:prstGeom>
            <a:noFill/>
            <a:ln w="9525">
              <a:solidFill>
                <a:schemeClr val="tx1"/>
              </a:solidFill>
              <a:round/>
              <a:headEnd/>
              <a:tailEnd/>
            </a:ln>
            <a:effectLst/>
          </p:spPr>
        </p:cxnSp>
        <p:cxnSp>
          <p:nvCxnSpPr>
            <p:cNvPr id="284733" name="AutoShape 61"/>
            <p:cNvCxnSpPr>
              <a:cxnSpLocks noChangeShapeType="1"/>
              <a:stCxn id="284707" idx="3"/>
              <a:endCxn id="284685" idx="1"/>
            </p:cNvCxnSpPr>
            <p:nvPr>
              <p:custDataLst>
                <p:tags r:id="rId60"/>
              </p:custDataLst>
            </p:nvPr>
          </p:nvCxnSpPr>
          <p:spPr bwMode="auto">
            <a:xfrm>
              <a:off x="5715000" y="3200400"/>
              <a:ext cx="228600" cy="6350"/>
            </a:xfrm>
            <a:prstGeom prst="straightConnector1">
              <a:avLst/>
            </a:prstGeom>
            <a:noFill/>
            <a:ln w="9525">
              <a:solidFill>
                <a:schemeClr val="tx1"/>
              </a:solidFill>
              <a:round/>
              <a:headEnd/>
              <a:tailEnd/>
            </a:ln>
            <a:effectLst/>
          </p:spPr>
        </p:cxnSp>
        <p:cxnSp>
          <p:nvCxnSpPr>
            <p:cNvPr id="284734" name="AutoShape 62"/>
            <p:cNvCxnSpPr>
              <a:cxnSpLocks noChangeShapeType="1"/>
              <a:stCxn id="284707" idx="3"/>
              <a:endCxn id="284686" idx="1"/>
            </p:cNvCxnSpPr>
            <p:nvPr>
              <p:custDataLst>
                <p:tags r:id="rId61"/>
              </p:custDataLst>
            </p:nvPr>
          </p:nvCxnSpPr>
          <p:spPr bwMode="auto">
            <a:xfrm>
              <a:off x="5715000" y="3200400"/>
              <a:ext cx="228600" cy="419100"/>
            </a:xfrm>
            <a:prstGeom prst="straightConnector1">
              <a:avLst/>
            </a:prstGeom>
            <a:noFill/>
            <a:ln w="9525">
              <a:solidFill>
                <a:schemeClr val="tx1"/>
              </a:solidFill>
              <a:round/>
              <a:headEnd/>
              <a:tailEnd/>
            </a:ln>
            <a:effectLst/>
          </p:spPr>
        </p:cxnSp>
        <p:cxnSp>
          <p:nvCxnSpPr>
            <p:cNvPr id="284735" name="AutoShape 63"/>
            <p:cNvCxnSpPr>
              <a:cxnSpLocks noChangeShapeType="1"/>
              <a:stCxn id="284682" idx="3"/>
              <a:endCxn id="284689" idx="1"/>
            </p:cNvCxnSpPr>
            <p:nvPr>
              <p:custDataLst>
                <p:tags r:id="rId62"/>
              </p:custDataLst>
            </p:nvPr>
          </p:nvCxnSpPr>
          <p:spPr bwMode="auto">
            <a:xfrm>
              <a:off x="7239000" y="2019300"/>
              <a:ext cx="228600" cy="0"/>
            </a:xfrm>
            <a:prstGeom prst="straightConnector1">
              <a:avLst/>
            </a:prstGeom>
            <a:noFill/>
            <a:ln w="9525">
              <a:solidFill>
                <a:schemeClr val="tx1"/>
              </a:solidFill>
              <a:round/>
              <a:headEnd/>
              <a:tailEnd/>
            </a:ln>
            <a:effectLst/>
          </p:spPr>
        </p:cxnSp>
        <p:cxnSp>
          <p:nvCxnSpPr>
            <p:cNvPr id="284736" name="AutoShape 64"/>
            <p:cNvCxnSpPr>
              <a:cxnSpLocks noChangeShapeType="1"/>
              <a:stCxn id="284683" idx="3"/>
              <a:endCxn id="284690" idx="1"/>
            </p:cNvCxnSpPr>
            <p:nvPr>
              <p:custDataLst>
                <p:tags r:id="rId63"/>
              </p:custDataLst>
            </p:nvPr>
          </p:nvCxnSpPr>
          <p:spPr bwMode="auto">
            <a:xfrm>
              <a:off x="7239000" y="2400300"/>
              <a:ext cx="228600" cy="0"/>
            </a:xfrm>
            <a:prstGeom prst="straightConnector1">
              <a:avLst/>
            </a:prstGeom>
            <a:noFill/>
            <a:ln w="9525">
              <a:solidFill>
                <a:schemeClr val="tx1"/>
              </a:solidFill>
              <a:round/>
              <a:headEnd/>
              <a:tailEnd/>
            </a:ln>
            <a:effectLst/>
          </p:spPr>
        </p:cxnSp>
        <p:cxnSp>
          <p:nvCxnSpPr>
            <p:cNvPr id="284737" name="AutoShape 65"/>
            <p:cNvCxnSpPr>
              <a:cxnSpLocks noChangeShapeType="1"/>
              <a:stCxn id="284684" idx="3"/>
              <a:endCxn id="284691" idx="1"/>
            </p:cNvCxnSpPr>
            <p:nvPr>
              <p:custDataLst>
                <p:tags r:id="rId64"/>
              </p:custDataLst>
            </p:nvPr>
          </p:nvCxnSpPr>
          <p:spPr bwMode="auto">
            <a:xfrm>
              <a:off x="7239000" y="2781300"/>
              <a:ext cx="228600" cy="0"/>
            </a:xfrm>
            <a:prstGeom prst="straightConnector1">
              <a:avLst/>
            </a:prstGeom>
            <a:noFill/>
            <a:ln w="9525">
              <a:solidFill>
                <a:schemeClr val="tx1"/>
              </a:solidFill>
              <a:round/>
              <a:headEnd/>
              <a:tailEnd/>
            </a:ln>
            <a:effectLst/>
          </p:spPr>
        </p:cxnSp>
        <p:cxnSp>
          <p:nvCxnSpPr>
            <p:cNvPr id="284738" name="AutoShape 66"/>
            <p:cNvCxnSpPr>
              <a:cxnSpLocks noChangeShapeType="1"/>
              <a:stCxn id="284685" idx="3"/>
              <a:endCxn id="284692" idx="1"/>
            </p:cNvCxnSpPr>
            <p:nvPr>
              <p:custDataLst>
                <p:tags r:id="rId65"/>
              </p:custDataLst>
            </p:nvPr>
          </p:nvCxnSpPr>
          <p:spPr bwMode="auto">
            <a:xfrm flipV="1">
              <a:off x="7239000" y="3200400"/>
              <a:ext cx="228600" cy="6350"/>
            </a:xfrm>
            <a:prstGeom prst="straightConnector1">
              <a:avLst/>
            </a:prstGeom>
            <a:noFill/>
            <a:ln w="9525">
              <a:solidFill>
                <a:schemeClr val="tx1"/>
              </a:solidFill>
              <a:round/>
              <a:headEnd/>
              <a:tailEnd/>
            </a:ln>
            <a:effectLst/>
          </p:spPr>
        </p:cxnSp>
        <p:cxnSp>
          <p:nvCxnSpPr>
            <p:cNvPr id="284739" name="AutoShape 67"/>
            <p:cNvCxnSpPr>
              <a:cxnSpLocks noChangeShapeType="1"/>
              <a:stCxn id="284686" idx="3"/>
              <a:endCxn id="284693" idx="1"/>
            </p:cNvCxnSpPr>
            <p:nvPr>
              <p:custDataLst>
                <p:tags r:id="rId66"/>
              </p:custDataLst>
            </p:nvPr>
          </p:nvCxnSpPr>
          <p:spPr bwMode="auto">
            <a:xfrm>
              <a:off x="7239000" y="3619500"/>
              <a:ext cx="228600" cy="76200"/>
            </a:xfrm>
            <a:prstGeom prst="straightConnector1">
              <a:avLst/>
            </a:prstGeom>
            <a:noFill/>
            <a:ln w="9525">
              <a:solidFill>
                <a:schemeClr val="tx1"/>
              </a:solidFill>
              <a:round/>
              <a:headEnd/>
              <a:tailEnd/>
            </a:ln>
            <a:effectLst/>
          </p:spPr>
        </p:cxnSp>
        <p:cxnSp>
          <p:nvCxnSpPr>
            <p:cNvPr id="284740" name="AutoShape 68"/>
            <p:cNvCxnSpPr>
              <a:cxnSpLocks noChangeShapeType="1"/>
              <a:stCxn id="284687" idx="3"/>
              <a:endCxn id="284694" idx="1"/>
            </p:cNvCxnSpPr>
            <p:nvPr>
              <p:custDataLst>
                <p:tags r:id="rId67"/>
              </p:custDataLst>
            </p:nvPr>
          </p:nvCxnSpPr>
          <p:spPr bwMode="auto">
            <a:xfrm>
              <a:off x="7239000" y="4114800"/>
              <a:ext cx="228600" cy="19050"/>
            </a:xfrm>
            <a:prstGeom prst="straightConnector1">
              <a:avLst/>
            </a:prstGeom>
            <a:noFill/>
            <a:ln w="9525">
              <a:solidFill>
                <a:schemeClr val="tx1"/>
              </a:solidFill>
              <a:round/>
              <a:headEnd/>
              <a:tailEnd/>
            </a:ln>
            <a:effectLst/>
          </p:spPr>
        </p:cxnSp>
        <p:cxnSp>
          <p:nvCxnSpPr>
            <p:cNvPr id="284741" name="AutoShape 69"/>
            <p:cNvCxnSpPr>
              <a:cxnSpLocks noChangeShapeType="1"/>
              <a:stCxn id="284696" idx="1"/>
              <a:endCxn id="284702" idx="3"/>
            </p:cNvCxnSpPr>
            <p:nvPr>
              <p:custDataLst>
                <p:tags r:id="rId68"/>
              </p:custDataLst>
            </p:nvPr>
          </p:nvCxnSpPr>
          <p:spPr bwMode="auto">
            <a:xfrm flipH="1">
              <a:off x="5715000" y="4533900"/>
              <a:ext cx="1752600" cy="0"/>
            </a:xfrm>
            <a:prstGeom prst="straightConnector1">
              <a:avLst/>
            </a:prstGeom>
            <a:noFill/>
            <a:ln w="9525">
              <a:solidFill>
                <a:schemeClr val="tx1"/>
              </a:solidFill>
              <a:round/>
              <a:headEnd/>
              <a:tailEnd/>
            </a:ln>
            <a:effectLst/>
          </p:spPr>
        </p:cxnSp>
        <p:cxnSp>
          <p:nvCxnSpPr>
            <p:cNvPr id="284742" name="AutoShape 70"/>
            <p:cNvCxnSpPr>
              <a:cxnSpLocks noChangeShapeType="1"/>
              <a:stCxn id="284697" idx="1"/>
              <a:endCxn id="284703" idx="3"/>
            </p:cNvCxnSpPr>
            <p:nvPr>
              <p:custDataLst>
                <p:tags r:id="rId69"/>
              </p:custDataLst>
            </p:nvPr>
          </p:nvCxnSpPr>
          <p:spPr bwMode="auto">
            <a:xfrm flipH="1">
              <a:off x="5715000" y="5486400"/>
              <a:ext cx="1752600" cy="0"/>
            </a:xfrm>
            <a:prstGeom prst="straightConnector1">
              <a:avLst/>
            </a:prstGeom>
            <a:noFill/>
            <a:ln w="9525">
              <a:solidFill>
                <a:schemeClr val="tx1"/>
              </a:solidFill>
              <a:round/>
              <a:headEnd/>
              <a:tailEnd/>
            </a:ln>
            <a:effectLst/>
          </p:spPr>
        </p:cxnSp>
        <p:cxnSp>
          <p:nvCxnSpPr>
            <p:cNvPr id="284743" name="AutoShape 71"/>
            <p:cNvCxnSpPr>
              <a:cxnSpLocks noChangeShapeType="1"/>
              <a:stCxn id="284698" idx="1"/>
              <a:endCxn id="284705" idx="3"/>
            </p:cNvCxnSpPr>
            <p:nvPr>
              <p:custDataLst>
                <p:tags r:id="rId70"/>
              </p:custDataLst>
            </p:nvPr>
          </p:nvCxnSpPr>
          <p:spPr bwMode="auto">
            <a:xfrm flipH="1">
              <a:off x="5715000" y="6019800"/>
              <a:ext cx="1752600" cy="0"/>
            </a:xfrm>
            <a:prstGeom prst="straightConnector1">
              <a:avLst/>
            </a:prstGeom>
            <a:noFill/>
            <a:ln w="9525">
              <a:solidFill>
                <a:schemeClr val="tx1"/>
              </a:solidFill>
              <a:round/>
              <a:headEnd/>
              <a:tailEnd/>
            </a:ln>
            <a:effectLst/>
          </p:spPr>
        </p:cxnSp>
        <p:cxnSp>
          <p:nvCxnSpPr>
            <p:cNvPr id="284744" name="AutoShape 72"/>
            <p:cNvCxnSpPr>
              <a:cxnSpLocks noChangeShapeType="1"/>
              <a:stCxn id="284699" idx="1"/>
              <a:endCxn id="284704" idx="3"/>
            </p:cNvCxnSpPr>
            <p:nvPr>
              <p:custDataLst>
                <p:tags r:id="rId71"/>
              </p:custDataLst>
            </p:nvPr>
          </p:nvCxnSpPr>
          <p:spPr bwMode="auto">
            <a:xfrm flipH="1">
              <a:off x="5715000" y="6553200"/>
              <a:ext cx="1752600" cy="0"/>
            </a:xfrm>
            <a:prstGeom prst="straightConnector1">
              <a:avLst/>
            </a:prstGeom>
            <a:noFill/>
            <a:ln w="9525">
              <a:solidFill>
                <a:schemeClr val="tx1"/>
              </a:solidFill>
              <a:round/>
              <a:headEnd/>
              <a:tailEnd/>
            </a:ln>
            <a:effectLst/>
          </p:spPr>
        </p:cxnSp>
        <p:cxnSp>
          <p:nvCxnSpPr>
            <p:cNvPr id="284745" name="AutoShape 73"/>
            <p:cNvCxnSpPr>
              <a:cxnSpLocks noChangeShapeType="1"/>
              <a:stCxn id="284702" idx="1"/>
              <a:endCxn id="284711" idx="3"/>
            </p:cNvCxnSpPr>
            <p:nvPr>
              <p:custDataLst>
                <p:tags r:id="rId72"/>
              </p:custDataLst>
            </p:nvPr>
          </p:nvCxnSpPr>
          <p:spPr bwMode="auto">
            <a:xfrm flipH="1">
              <a:off x="4343400" y="4533900"/>
              <a:ext cx="457200" cy="0"/>
            </a:xfrm>
            <a:prstGeom prst="straightConnector1">
              <a:avLst/>
            </a:prstGeom>
            <a:noFill/>
            <a:ln w="9525">
              <a:solidFill>
                <a:schemeClr val="tx1"/>
              </a:solidFill>
              <a:round/>
              <a:headEnd/>
              <a:tailEnd/>
            </a:ln>
            <a:effectLst/>
          </p:spPr>
        </p:cxnSp>
        <p:cxnSp>
          <p:nvCxnSpPr>
            <p:cNvPr id="284746" name="AutoShape 74"/>
            <p:cNvCxnSpPr>
              <a:cxnSpLocks noChangeShapeType="1"/>
              <a:stCxn id="284703" idx="1"/>
              <a:endCxn id="284712" idx="3"/>
            </p:cNvCxnSpPr>
            <p:nvPr>
              <p:custDataLst>
                <p:tags r:id="rId73"/>
              </p:custDataLst>
            </p:nvPr>
          </p:nvCxnSpPr>
          <p:spPr bwMode="auto">
            <a:xfrm flipH="1">
              <a:off x="4343400" y="5486400"/>
              <a:ext cx="457200" cy="266700"/>
            </a:xfrm>
            <a:prstGeom prst="straightConnector1">
              <a:avLst/>
            </a:prstGeom>
            <a:noFill/>
            <a:ln w="9525">
              <a:solidFill>
                <a:schemeClr val="tx1"/>
              </a:solidFill>
              <a:round/>
              <a:headEnd/>
              <a:tailEnd/>
            </a:ln>
            <a:effectLst/>
          </p:spPr>
        </p:cxnSp>
        <p:cxnSp>
          <p:nvCxnSpPr>
            <p:cNvPr id="284747" name="AutoShape 75"/>
            <p:cNvCxnSpPr>
              <a:cxnSpLocks noChangeShapeType="1"/>
              <a:stCxn id="284705" idx="1"/>
              <a:endCxn id="284712" idx="3"/>
            </p:cNvCxnSpPr>
            <p:nvPr>
              <p:custDataLst>
                <p:tags r:id="rId74"/>
              </p:custDataLst>
            </p:nvPr>
          </p:nvCxnSpPr>
          <p:spPr bwMode="auto">
            <a:xfrm flipH="1" flipV="1">
              <a:off x="4343400" y="5753100"/>
              <a:ext cx="457200" cy="266700"/>
            </a:xfrm>
            <a:prstGeom prst="straightConnector1">
              <a:avLst/>
            </a:prstGeom>
            <a:noFill/>
            <a:ln w="9525">
              <a:solidFill>
                <a:schemeClr val="tx1"/>
              </a:solidFill>
              <a:round/>
              <a:headEnd/>
              <a:tailEnd/>
            </a:ln>
            <a:effectLst/>
          </p:spPr>
        </p:cxnSp>
        <p:cxnSp>
          <p:nvCxnSpPr>
            <p:cNvPr id="284748" name="AutoShape 76"/>
            <p:cNvCxnSpPr>
              <a:cxnSpLocks noChangeShapeType="1"/>
              <a:stCxn id="284704" idx="1"/>
              <a:endCxn id="284713" idx="3"/>
            </p:cNvCxnSpPr>
            <p:nvPr>
              <p:custDataLst>
                <p:tags r:id="rId75"/>
              </p:custDataLst>
            </p:nvPr>
          </p:nvCxnSpPr>
          <p:spPr bwMode="auto">
            <a:xfrm flipH="1">
              <a:off x="4343400" y="6553200"/>
              <a:ext cx="457200" cy="0"/>
            </a:xfrm>
            <a:prstGeom prst="straightConnector1">
              <a:avLst/>
            </a:prstGeom>
            <a:noFill/>
            <a:ln w="9525">
              <a:solidFill>
                <a:schemeClr val="tx1"/>
              </a:solidFill>
              <a:round/>
              <a:headEnd/>
              <a:tailEnd/>
            </a:ln>
            <a:effectLst/>
          </p:spPr>
        </p:cxnSp>
        <p:cxnSp>
          <p:nvCxnSpPr>
            <p:cNvPr id="284749" name="AutoShape 77"/>
            <p:cNvCxnSpPr>
              <a:cxnSpLocks noChangeShapeType="1"/>
              <a:stCxn id="284713" idx="1"/>
              <a:endCxn id="284717" idx="3"/>
            </p:cNvCxnSpPr>
            <p:nvPr>
              <p:custDataLst>
                <p:tags r:id="rId76"/>
              </p:custDataLst>
            </p:nvPr>
          </p:nvCxnSpPr>
          <p:spPr bwMode="auto">
            <a:xfrm flipH="1" flipV="1">
              <a:off x="3124200" y="5753100"/>
              <a:ext cx="304800" cy="800100"/>
            </a:xfrm>
            <a:prstGeom prst="straightConnector1">
              <a:avLst/>
            </a:prstGeom>
            <a:noFill/>
            <a:ln w="9525">
              <a:solidFill>
                <a:schemeClr val="tx1"/>
              </a:solidFill>
              <a:round/>
              <a:headEnd/>
              <a:tailEnd/>
            </a:ln>
            <a:effectLst/>
          </p:spPr>
        </p:cxnSp>
        <p:cxnSp>
          <p:nvCxnSpPr>
            <p:cNvPr id="284750" name="AutoShape 78"/>
            <p:cNvCxnSpPr>
              <a:cxnSpLocks noChangeShapeType="1"/>
              <a:stCxn id="284712" idx="1"/>
              <a:endCxn id="284717" idx="3"/>
            </p:cNvCxnSpPr>
            <p:nvPr>
              <p:custDataLst>
                <p:tags r:id="rId77"/>
              </p:custDataLst>
            </p:nvPr>
          </p:nvCxnSpPr>
          <p:spPr bwMode="auto">
            <a:xfrm flipH="1">
              <a:off x="3124200" y="5753100"/>
              <a:ext cx="304800" cy="0"/>
            </a:xfrm>
            <a:prstGeom prst="straightConnector1">
              <a:avLst/>
            </a:prstGeom>
            <a:noFill/>
            <a:ln w="9525">
              <a:solidFill>
                <a:schemeClr val="tx1"/>
              </a:solidFill>
              <a:round/>
              <a:headEnd/>
              <a:tailEnd/>
            </a:ln>
            <a:effectLst/>
          </p:spPr>
        </p:cxnSp>
        <p:cxnSp>
          <p:nvCxnSpPr>
            <p:cNvPr id="284751" name="AutoShape 79"/>
            <p:cNvCxnSpPr>
              <a:cxnSpLocks noChangeShapeType="1"/>
              <a:stCxn id="284711" idx="1"/>
              <a:endCxn id="284716" idx="3"/>
            </p:cNvCxnSpPr>
            <p:nvPr>
              <p:custDataLst>
                <p:tags r:id="rId78"/>
              </p:custDataLst>
            </p:nvPr>
          </p:nvCxnSpPr>
          <p:spPr bwMode="auto">
            <a:xfrm flipH="1">
              <a:off x="3124200" y="4533900"/>
              <a:ext cx="304800" cy="0"/>
            </a:xfrm>
            <a:prstGeom prst="straightConnector1">
              <a:avLst/>
            </a:prstGeom>
            <a:noFill/>
            <a:ln w="9525">
              <a:solidFill>
                <a:schemeClr val="tx1"/>
              </a:solidFill>
              <a:round/>
              <a:headEnd/>
              <a:tailEnd/>
            </a:ln>
            <a:effectLst/>
          </p:spPr>
        </p:cxnSp>
        <p:cxnSp>
          <p:nvCxnSpPr>
            <p:cNvPr id="284752" name="AutoShape 80"/>
            <p:cNvCxnSpPr>
              <a:cxnSpLocks noChangeShapeType="1"/>
              <a:stCxn id="284716" idx="1"/>
              <a:endCxn id="284719" idx="0"/>
            </p:cNvCxnSpPr>
            <p:nvPr>
              <p:custDataLst>
                <p:tags r:id="rId79"/>
              </p:custDataLst>
            </p:nvPr>
          </p:nvCxnSpPr>
          <p:spPr bwMode="auto">
            <a:xfrm flipH="1">
              <a:off x="914400" y="4533900"/>
              <a:ext cx="838200" cy="342900"/>
            </a:xfrm>
            <a:prstGeom prst="straightConnector1">
              <a:avLst/>
            </a:prstGeom>
            <a:noFill/>
            <a:ln w="9525">
              <a:solidFill>
                <a:schemeClr val="tx1"/>
              </a:solidFill>
              <a:round/>
              <a:headEnd/>
              <a:tailEnd/>
            </a:ln>
            <a:effectLst/>
          </p:spPr>
        </p:cxnSp>
        <p:cxnSp>
          <p:nvCxnSpPr>
            <p:cNvPr id="284753" name="AutoShape 81"/>
            <p:cNvCxnSpPr>
              <a:cxnSpLocks noChangeShapeType="1"/>
              <a:stCxn id="284717" idx="1"/>
              <a:endCxn id="284719" idx="2"/>
            </p:cNvCxnSpPr>
            <p:nvPr>
              <p:custDataLst>
                <p:tags r:id="rId80"/>
              </p:custDataLst>
            </p:nvPr>
          </p:nvCxnSpPr>
          <p:spPr bwMode="auto">
            <a:xfrm flipH="1" flipV="1">
              <a:off x="914400" y="5410200"/>
              <a:ext cx="838200" cy="342900"/>
            </a:xfrm>
            <a:prstGeom prst="straightConnector1">
              <a:avLst/>
            </a:prstGeom>
            <a:noFill/>
            <a:ln w="9525">
              <a:solidFill>
                <a:schemeClr val="tx1"/>
              </a:solidFill>
              <a:round/>
              <a:headEnd/>
              <a:tailEnd/>
            </a:ln>
            <a:effectLst/>
          </p:spPr>
        </p:cxnSp>
        <p:cxnSp>
          <p:nvCxnSpPr>
            <p:cNvPr id="284754" name="AutoShape 82"/>
            <p:cNvCxnSpPr>
              <a:cxnSpLocks noChangeShapeType="1"/>
              <a:stCxn id="284709" idx="3"/>
              <a:endCxn id="284701" idx="1"/>
            </p:cNvCxnSpPr>
            <p:nvPr>
              <p:custDataLst>
                <p:tags r:id="rId81"/>
              </p:custDataLst>
            </p:nvPr>
          </p:nvCxnSpPr>
          <p:spPr bwMode="auto">
            <a:xfrm flipV="1">
              <a:off x="4343400" y="2286000"/>
              <a:ext cx="457200" cy="457200"/>
            </a:xfrm>
            <a:prstGeom prst="straightConnector1">
              <a:avLst/>
            </a:prstGeom>
            <a:noFill/>
            <a:ln w="9525">
              <a:solidFill>
                <a:schemeClr val="tx1"/>
              </a:solidFill>
              <a:round/>
              <a:headEnd/>
              <a:tailEnd/>
            </a:ln>
            <a:effectLst/>
          </p:spPr>
        </p:cxnSp>
        <p:cxnSp>
          <p:nvCxnSpPr>
            <p:cNvPr id="284755" name="AutoShape 83"/>
            <p:cNvCxnSpPr>
              <a:cxnSpLocks noChangeShapeType="1"/>
              <a:stCxn id="284709" idx="3"/>
              <a:endCxn id="284707" idx="1"/>
            </p:cNvCxnSpPr>
            <p:nvPr>
              <p:custDataLst>
                <p:tags r:id="rId82"/>
              </p:custDataLst>
            </p:nvPr>
          </p:nvCxnSpPr>
          <p:spPr bwMode="auto">
            <a:xfrm>
              <a:off x="4343400" y="2743200"/>
              <a:ext cx="457200" cy="457200"/>
            </a:xfrm>
            <a:prstGeom prst="straightConnector1">
              <a:avLst/>
            </a:prstGeom>
            <a:noFill/>
            <a:ln w="9525">
              <a:solidFill>
                <a:schemeClr val="tx1"/>
              </a:solidFill>
              <a:round/>
              <a:headEnd/>
              <a:tailEnd/>
            </a:ln>
            <a:effectLst/>
          </p:spPr>
        </p:cxnSp>
        <p:cxnSp>
          <p:nvCxnSpPr>
            <p:cNvPr id="284756" name="AutoShape 84"/>
            <p:cNvCxnSpPr>
              <a:cxnSpLocks noChangeShapeType="1"/>
              <a:stCxn id="284710" idx="3"/>
              <a:endCxn id="284706" idx="1"/>
            </p:cNvCxnSpPr>
            <p:nvPr>
              <p:custDataLst>
                <p:tags r:id="rId83"/>
              </p:custDataLst>
            </p:nvPr>
          </p:nvCxnSpPr>
          <p:spPr bwMode="auto">
            <a:xfrm>
              <a:off x="4343400" y="4114800"/>
              <a:ext cx="457200" cy="0"/>
            </a:xfrm>
            <a:prstGeom prst="straightConnector1">
              <a:avLst/>
            </a:prstGeom>
            <a:noFill/>
            <a:ln w="9525">
              <a:solidFill>
                <a:schemeClr val="tx1"/>
              </a:solidFill>
              <a:round/>
              <a:headEnd/>
              <a:tailEnd/>
            </a:ln>
            <a:effectLst/>
          </p:spPr>
        </p:cxnSp>
        <p:cxnSp>
          <p:nvCxnSpPr>
            <p:cNvPr id="284757" name="AutoShape 85"/>
            <p:cNvCxnSpPr>
              <a:cxnSpLocks noChangeShapeType="1"/>
              <a:stCxn id="284706" idx="3"/>
              <a:endCxn id="284687" idx="1"/>
            </p:cNvCxnSpPr>
            <p:nvPr>
              <p:custDataLst>
                <p:tags r:id="rId84"/>
              </p:custDataLst>
            </p:nvPr>
          </p:nvCxnSpPr>
          <p:spPr bwMode="auto">
            <a:xfrm>
              <a:off x="5715000" y="4114800"/>
              <a:ext cx="228600" cy="0"/>
            </a:xfrm>
            <a:prstGeom prst="straightConnector1">
              <a:avLst/>
            </a:prstGeom>
            <a:noFill/>
            <a:ln w="9525">
              <a:solidFill>
                <a:schemeClr val="tx1"/>
              </a:solidFill>
              <a:round/>
              <a:headEnd/>
              <a:tailEnd/>
            </a:ln>
            <a:effectLst/>
          </p:spPr>
        </p:cxnSp>
        <p:sp>
          <p:nvSpPr>
            <p:cNvPr id="284758" name="Rectangle 86"/>
            <p:cNvSpPr>
              <a:spLocks noChangeArrowheads="1"/>
            </p:cNvSpPr>
            <p:nvPr>
              <p:custDataLst>
                <p:tags r:id="rId85"/>
              </p:custDataLst>
            </p:nvPr>
          </p:nvSpPr>
          <p:spPr bwMode="auto">
            <a:xfrm>
              <a:off x="3429000" y="14859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59" name="AutoShape 87"/>
            <p:cNvCxnSpPr>
              <a:cxnSpLocks noChangeShapeType="1"/>
              <a:stCxn id="284714" idx="3"/>
              <a:endCxn id="284758" idx="1"/>
            </p:cNvCxnSpPr>
            <p:nvPr>
              <p:custDataLst>
                <p:tags r:id="rId86"/>
              </p:custDataLst>
            </p:nvPr>
          </p:nvCxnSpPr>
          <p:spPr bwMode="auto">
            <a:xfrm>
              <a:off x="3124200" y="1409700"/>
              <a:ext cx="304800" cy="228600"/>
            </a:xfrm>
            <a:prstGeom prst="straightConnector1">
              <a:avLst/>
            </a:prstGeom>
            <a:noFill/>
            <a:ln w="9525">
              <a:solidFill>
                <a:schemeClr val="tx1"/>
              </a:solidFill>
              <a:round/>
              <a:headEnd/>
              <a:tailEnd/>
            </a:ln>
            <a:effectLst/>
          </p:spPr>
        </p:cxnSp>
        <p:sp>
          <p:nvSpPr>
            <p:cNvPr id="284760" name="AutoShape 88"/>
            <p:cNvSpPr>
              <a:spLocks noChangeArrowheads="1"/>
            </p:cNvSpPr>
            <p:nvPr>
              <p:custDataLst>
                <p:tags r:id="rId87"/>
              </p:custDataLst>
            </p:nvPr>
          </p:nvSpPr>
          <p:spPr bwMode="auto">
            <a:xfrm>
              <a:off x="7467600" y="1447800"/>
              <a:ext cx="1524000" cy="381000"/>
            </a:xfrm>
            <a:prstGeom prst="roundRect">
              <a:avLst>
                <a:gd name="adj" fmla="val 16667"/>
              </a:avLst>
            </a:prstGeom>
            <a:noFill/>
            <a:ln w="9525">
              <a:solidFill>
                <a:schemeClr val="tx1"/>
              </a:solidFill>
              <a:round/>
              <a:headEnd/>
              <a:tailEnd/>
            </a:ln>
            <a:effectLst/>
          </p:spPr>
          <p:txBody>
            <a:bodyPr wrap="none" anchor="ctr"/>
            <a:lstStyle/>
            <a:p>
              <a:pPr algn="ctr" eaLnBrk="0" hangingPunct="0"/>
              <a:r>
                <a:rPr lang="fr-FR" altLang="fr-FR" sz="1400" dirty="0">
                  <a:latin typeface="Times" charset="0"/>
                </a:rPr>
                <a:t>Analyse </a:t>
              </a:r>
            </a:p>
            <a:p>
              <a:pPr algn="ctr" eaLnBrk="0" hangingPunct="0"/>
              <a:r>
                <a:rPr lang="fr-FR" altLang="fr-FR" sz="1400" dirty="0">
                  <a:latin typeface="Times" charset="0"/>
                </a:rPr>
                <a:t>discriminante</a:t>
              </a:r>
            </a:p>
          </p:txBody>
        </p:sp>
        <p:sp>
          <p:nvSpPr>
            <p:cNvPr id="284761" name="Rectangle 89"/>
            <p:cNvSpPr>
              <a:spLocks noChangeArrowheads="1"/>
            </p:cNvSpPr>
            <p:nvPr>
              <p:custDataLst>
                <p:tags r:id="rId88"/>
              </p:custDataLst>
            </p:nvPr>
          </p:nvSpPr>
          <p:spPr bwMode="auto">
            <a:xfrm>
              <a:off x="4800600" y="14859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62" name="AutoShape 90"/>
            <p:cNvCxnSpPr>
              <a:cxnSpLocks noChangeShapeType="1"/>
              <a:stCxn id="284758" idx="3"/>
              <a:endCxn id="284761" idx="1"/>
            </p:cNvCxnSpPr>
            <p:nvPr>
              <p:custDataLst>
                <p:tags r:id="rId89"/>
              </p:custDataLst>
            </p:nvPr>
          </p:nvCxnSpPr>
          <p:spPr bwMode="auto">
            <a:xfrm>
              <a:off x="4343400" y="1638300"/>
              <a:ext cx="457200" cy="0"/>
            </a:xfrm>
            <a:prstGeom prst="straightConnector1">
              <a:avLst/>
            </a:prstGeom>
            <a:noFill/>
            <a:ln w="9525">
              <a:solidFill>
                <a:schemeClr val="tx1"/>
              </a:solidFill>
              <a:round/>
              <a:headEnd/>
              <a:tailEnd/>
            </a:ln>
            <a:effectLst/>
          </p:spPr>
        </p:cxnSp>
        <p:sp>
          <p:nvSpPr>
            <p:cNvPr id="284763" name="Rectangle 91"/>
            <p:cNvSpPr>
              <a:spLocks noChangeArrowheads="1"/>
            </p:cNvSpPr>
            <p:nvPr>
              <p:custDataLst>
                <p:tags r:id="rId90"/>
              </p:custDataLst>
            </p:nvPr>
          </p:nvSpPr>
          <p:spPr bwMode="auto">
            <a:xfrm>
              <a:off x="3429000" y="4876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Aucune</a:t>
              </a:r>
            </a:p>
          </p:txBody>
        </p:sp>
        <p:sp>
          <p:nvSpPr>
            <p:cNvPr id="284764" name="AutoShape 92" descr="Treillis blanc"/>
            <p:cNvSpPr>
              <a:spLocks noChangeArrowheads="1"/>
            </p:cNvSpPr>
            <p:nvPr>
              <p:custDataLst>
                <p:tags r:id="rId91"/>
              </p:custDataLst>
            </p:nvPr>
          </p:nvSpPr>
          <p:spPr bwMode="auto">
            <a:xfrm>
              <a:off x="7467600" y="4876800"/>
              <a:ext cx="1524000" cy="304800"/>
            </a:xfrm>
            <a:prstGeom prst="roundRect">
              <a:avLst>
                <a:gd name="adj" fmla="val 16667"/>
              </a:avLst>
            </a:prstGeom>
            <a:pattFill prst="openDmnd">
              <a:fgClr>
                <a:schemeClr val="accent1"/>
              </a:fgClr>
              <a:bgClr>
                <a:srgbClr val="FFFFFF"/>
              </a:bgClr>
            </a:pattFill>
            <a:ln w="9525">
              <a:solidFill>
                <a:schemeClr val="tx1"/>
              </a:solidFill>
              <a:round/>
              <a:headEnd/>
              <a:tailEnd/>
            </a:ln>
            <a:effectLst/>
          </p:spPr>
          <p:txBody>
            <a:bodyPr wrap="none" anchor="ctr"/>
            <a:lstStyle/>
            <a:p>
              <a:pPr algn="ctr" eaLnBrk="0" hangingPunct="0"/>
              <a:r>
                <a:rPr lang="fr-FR" altLang="fr-FR" sz="1400" dirty="0">
                  <a:latin typeface="Times" charset="0"/>
                </a:rPr>
                <a:t>Analyse Factorielle</a:t>
              </a:r>
            </a:p>
          </p:txBody>
        </p:sp>
        <p:cxnSp>
          <p:nvCxnSpPr>
            <p:cNvPr id="284765" name="AutoShape 93"/>
            <p:cNvCxnSpPr>
              <a:cxnSpLocks noChangeShapeType="1"/>
              <a:stCxn id="284717" idx="3"/>
              <a:endCxn id="284763" idx="1"/>
            </p:cNvCxnSpPr>
            <p:nvPr>
              <p:custDataLst>
                <p:tags r:id="rId92"/>
              </p:custDataLst>
            </p:nvPr>
          </p:nvCxnSpPr>
          <p:spPr bwMode="auto">
            <a:xfrm flipV="1">
              <a:off x="3124200" y="5029200"/>
              <a:ext cx="304800" cy="723900"/>
            </a:xfrm>
            <a:prstGeom prst="straightConnector1">
              <a:avLst/>
            </a:prstGeom>
            <a:noFill/>
            <a:ln w="9525">
              <a:solidFill>
                <a:schemeClr val="tx1"/>
              </a:solidFill>
              <a:round/>
              <a:headEnd/>
              <a:tailEnd/>
            </a:ln>
            <a:effectLst/>
          </p:spPr>
        </p:cxnSp>
        <p:sp>
          <p:nvSpPr>
            <p:cNvPr id="284766" name="Rectangle 94"/>
            <p:cNvSpPr>
              <a:spLocks noChangeArrowheads="1"/>
            </p:cNvSpPr>
            <p:nvPr>
              <p:custDataLst>
                <p:tags r:id="rId93"/>
              </p:custDataLst>
            </p:nvPr>
          </p:nvSpPr>
          <p:spPr bwMode="auto">
            <a:xfrm>
              <a:off x="4800600" y="4876800"/>
              <a:ext cx="914400" cy="304800"/>
            </a:xfrm>
            <a:prstGeom prst="rect">
              <a:avLst/>
            </a:prstGeom>
            <a:noFill/>
            <a:ln w="9525">
              <a:solidFill>
                <a:schemeClr val="tx1"/>
              </a:solidFill>
              <a:miter lim="800000"/>
              <a:headEnd/>
              <a:tailEnd/>
            </a:ln>
            <a:effectLst/>
          </p:spPr>
          <p:txBody>
            <a:bodyPr wrap="none" anchor="ctr"/>
            <a:lstStyle/>
            <a:p>
              <a:pPr algn="ctr" eaLnBrk="0" hangingPunct="0"/>
              <a:r>
                <a:rPr lang="fr-FR" altLang="fr-FR" sz="1600">
                  <a:latin typeface="Times" charset="0"/>
                </a:rPr>
                <a:t>Multiples</a:t>
              </a:r>
            </a:p>
          </p:txBody>
        </p:sp>
        <p:cxnSp>
          <p:nvCxnSpPr>
            <p:cNvPr id="284767" name="AutoShape 95"/>
            <p:cNvCxnSpPr>
              <a:cxnSpLocks noChangeShapeType="1"/>
              <a:stCxn id="284763" idx="3"/>
              <a:endCxn id="284766" idx="1"/>
            </p:cNvCxnSpPr>
            <p:nvPr>
              <p:custDataLst>
                <p:tags r:id="rId94"/>
              </p:custDataLst>
            </p:nvPr>
          </p:nvCxnSpPr>
          <p:spPr bwMode="auto">
            <a:xfrm>
              <a:off x="4343400" y="5029200"/>
              <a:ext cx="457200" cy="0"/>
            </a:xfrm>
            <a:prstGeom prst="straightConnector1">
              <a:avLst/>
            </a:prstGeom>
            <a:noFill/>
            <a:ln w="9525">
              <a:solidFill>
                <a:schemeClr val="tx1"/>
              </a:solidFill>
              <a:round/>
              <a:headEnd/>
              <a:tailEnd/>
            </a:ln>
            <a:effectLst/>
          </p:spPr>
        </p:cxnSp>
        <p:cxnSp>
          <p:nvCxnSpPr>
            <p:cNvPr id="284768" name="AutoShape 96"/>
            <p:cNvCxnSpPr>
              <a:cxnSpLocks noChangeShapeType="1"/>
              <a:stCxn id="284766" idx="3"/>
              <a:endCxn id="284764" idx="1"/>
            </p:cNvCxnSpPr>
            <p:nvPr>
              <p:custDataLst>
                <p:tags r:id="rId95"/>
              </p:custDataLst>
            </p:nvPr>
          </p:nvCxnSpPr>
          <p:spPr bwMode="auto">
            <a:xfrm>
              <a:off x="5715000" y="5029200"/>
              <a:ext cx="1752600" cy="0"/>
            </a:xfrm>
            <a:prstGeom prst="straightConnector1">
              <a:avLst/>
            </a:prstGeom>
            <a:noFill/>
            <a:ln w="9525">
              <a:solidFill>
                <a:schemeClr val="tx1"/>
              </a:solidFill>
              <a:round/>
              <a:headEnd/>
              <a:tailEnd/>
            </a:ln>
            <a:effectLst/>
          </p:spPr>
        </p:cxnSp>
        <p:cxnSp>
          <p:nvCxnSpPr>
            <p:cNvPr id="284770" name="AutoShape 98"/>
            <p:cNvCxnSpPr>
              <a:cxnSpLocks noChangeShapeType="1"/>
              <a:stCxn id="284761" idx="3"/>
              <a:endCxn id="284760" idx="1"/>
            </p:cNvCxnSpPr>
            <p:nvPr>
              <p:custDataLst>
                <p:tags r:id="rId96"/>
              </p:custDataLst>
            </p:nvPr>
          </p:nvCxnSpPr>
          <p:spPr bwMode="auto">
            <a:xfrm>
              <a:off x="5715000" y="1638300"/>
              <a:ext cx="1752600" cy="0"/>
            </a:xfrm>
            <a:prstGeom prst="straightConnector1">
              <a:avLst/>
            </a:prstGeom>
            <a:noFill/>
            <a:ln w="9525">
              <a:solidFill>
                <a:schemeClr val="tx1"/>
              </a:solidFill>
              <a:round/>
              <a:headEnd/>
              <a:tailEnd/>
            </a:ln>
            <a:effectLst/>
          </p:spPr>
        </p:cxn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991C-1C22-4B92-A112-C0409A0D6BDA}"/>
              </a:ext>
            </a:extLst>
          </p:cNvPr>
          <p:cNvSpPr>
            <a:spLocks noGrp="1"/>
          </p:cNvSpPr>
          <p:nvPr>
            <p:ph type="title"/>
          </p:nvPr>
        </p:nvSpPr>
        <p:spPr/>
        <p:txBody>
          <a:bodyPr/>
          <a:lstStyle/>
          <a:p>
            <a:r>
              <a:rPr lang="en-US" dirty="0" err="1"/>
              <a:t>Analyse</a:t>
            </a:r>
            <a:r>
              <a:rPr lang="en-US" dirty="0"/>
              <a:t> </a:t>
            </a:r>
            <a:r>
              <a:rPr lang="en-US" dirty="0" err="1"/>
              <a:t>factorielle</a:t>
            </a:r>
            <a:r>
              <a:rPr lang="en-US" dirty="0"/>
              <a:t> </a:t>
            </a:r>
            <a:r>
              <a:rPr lang="en-US" dirty="0" err="1"/>
              <a:t>exploratoire</a:t>
            </a:r>
            <a:endParaRPr lang="en-US" dirty="0"/>
          </a:p>
        </p:txBody>
      </p:sp>
      <p:sp>
        <p:nvSpPr>
          <p:cNvPr id="3" name="TextBox 2">
            <a:extLst>
              <a:ext uri="{FF2B5EF4-FFF2-40B4-BE49-F238E27FC236}">
                <a16:creationId xmlns:a16="http://schemas.microsoft.com/office/drawing/2014/main" id="{138B9A48-CB09-448B-A8B2-1A9D78381884}"/>
              </a:ext>
            </a:extLst>
          </p:cNvPr>
          <p:cNvSpPr txBox="1"/>
          <p:nvPr/>
        </p:nvSpPr>
        <p:spPr>
          <a:xfrm>
            <a:off x="611560" y="1772816"/>
            <a:ext cx="8064896" cy="1477328"/>
          </a:xfrm>
          <a:prstGeom prst="rect">
            <a:avLst/>
          </a:prstGeom>
          <a:noFill/>
        </p:spPr>
        <p:txBody>
          <a:bodyPr wrap="square" rtlCol="0">
            <a:spAutoFit/>
          </a:bodyPr>
          <a:lstStyle/>
          <a:p>
            <a:r>
              <a:rPr lang="en-US" dirty="0" err="1"/>
              <a:t>D’autres</a:t>
            </a:r>
            <a:r>
              <a:rPr lang="en-US" dirty="0"/>
              <a:t> analyses </a:t>
            </a:r>
            <a:r>
              <a:rPr lang="en-US" dirty="0" err="1"/>
              <a:t>peuvent</a:t>
            </a:r>
            <a:r>
              <a:rPr lang="en-US" dirty="0"/>
              <a:t> </a:t>
            </a:r>
            <a:r>
              <a:rPr lang="en-US" dirty="0" err="1"/>
              <a:t>être</a:t>
            </a:r>
            <a:r>
              <a:rPr lang="en-US" dirty="0"/>
              <a:t> </a:t>
            </a:r>
            <a:r>
              <a:rPr lang="en-US" dirty="0" err="1"/>
              <a:t>réalisé</a:t>
            </a:r>
            <a:r>
              <a:rPr lang="en-US" dirty="0"/>
              <a:t>:</a:t>
            </a:r>
          </a:p>
          <a:p>
            <a:pPr algn="ctr"/>
            <a:r>
              <a:rPr lang="en-US" dirty="0" err="1"/>
              <a:t>Exemple</a:t>
            </a:r>
            <a:r>
              <a:rPr lang="en-US" dirty="0"/>
              <a:t> </a:t>
            </a:r>
            <a:r>
              <a:rPr lang="en-US" dirty="0" err="1"/>
              <a:t>analyse</a:t>
            </a:r>
            <a:r>
              <a:rPr lang="en-US" dirty="0"/>
              <a:t> </a:t>
            </a:r>
            <a:r>
              <a:rPr lang="en-US" dirty="0" err="1"/>
              <a:t>parallèle</a:t>
            </a:r>
            <a:endParaRPr lang="en-US" dirty="0"/>
          </a:p>
          <a:p>
            <a:pPr algn="ctr"/>
            <a:endParaRPr lang="en-US" dirty="0"/>
          </a:p>
          <a:p>
            <a:pPr algn="ctr"/>
            <a:r>
              <a:rPr lang="en-US" dirty="0" err="1"/>
              <a:t>Logiciel</a:t>
            </a:r>
            <a:r>
              <a:rPr lang="en-US" dirty="0"/>
              <a:t> JASP (Free)</a:t>
            </a:r>
          </a:p>
          <a:p>
            <a:pPr algn="ctr"/>
            <a:r>
              <a:rPr lang="en-US" dirty="0" err="1"/>
              <a:t>Logiciel</a:t>
            </a:r>
            <a:r>
              <a:rPr lang="en-US" dirty="0"/>
              <a:t> R (Free)</a:t>
            </a:r>
          </a:p>
        </p:txBody>
      </p:sp>
    </p:spTree>
    <p:extLst>
      <p:ext uri="{BB962C8B-B14F-4D97-AF65-F5344CB8AC3E}">
        <p14:creationId xmlns:p14="http://schemas.microsoft.com/office/powerpoint/2010/main" val="30369243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8C8F-4D59-46E9-A6B6-CB9A20CFF9E9}"/>
              </a:ext>
            </a:extLst>
          </p:cNvPr>
          <p:cNvSpPr>
            <a:spLocks noGrp="1"/>
          </p:cNvSpPr>
          <p:nvPr>
            <p:ph type="title"/>
          </p:nvPr>
        </p:nvSpPr>
        <p:spPr/>
        <p:txBody>
          <a:bodyPr/>
          <a:lstStyle/>
          <a:p>
            <a:r>
              <a:rPr lang="fr-FR" dirty="0"/>
              <a:t>Analyse de la structure de covariance</a:t>
            </a:r>
            <a:endParaRPr lang="en-US" dirty="0"/>
          </a:p>
        </p:txBody>
      </p:sp>
      <p:sp>
        <p:nvSpPr>
          <p:cNvPr id="3" name="TextBox 2">
            <a:extLst>
              <a:ext uri="{FF2B5EF4-FFF2-40B4-BE49-F238E27FC236}">
                <a16:creationId xmlns:a16="http://schemas.microsoft.com/office/drawing/2014/main" id="{1DDAAD69-C6BF-4B5E-93B4-EBD46FD933AA}"/>
              </a:ext>
            </a:extLst>
          </p:cNvPr>
          <p:cNvSpPr txBox="1"/>
          <p:nvPr/>
        </p:nvSpPr>
        <p:spPr>
          <a:xfrm>
            <a:off x="395536" y="1556792"/>
            <a:ext cx="8496944" cy="3673121"/>
          </a:xfrm>
          <a:prstGeom prst="rect">
            <a:avLst/>
          </a:prstGeom>
          <a:noFill/>
        </p:spPr>
        <p:txBody>
          <a:bodyPr wrap="square" rtlCol="0">
            <a:spAutoFit/>
          </a:bodyPr>
          <a:lstStyle/>
          <a:p>
            <a:pPr algn="just">
              <a:lnSpc>
                <a:spcPct val="200000"/>
              </a:lnSpc>
            </a:pPr>
            <a:r>
              <a:rPr lang="fr-FR" sz="2400" dirty="0">
                <a:latin typeface="Times New Roman" panose="02020603050405020304" pitchFamily="18" charset="0"/>
                <a:cs typeface="Times New Roman" panose="02020603050405020304" pitchFamily="18" charset="0"/>
              </a:rPr>
              <a:t>Les variables latentes ou construits ont des connexions (souvent linéaires) entre elles.</a:t>
            </a:r>
          </a:p>
          <a:p>
            <a:pPr algn="just">
              <a:lnSpc>
                <a:spcPct val="200000"/>
              </a:lnSpc>
            </a:pPr>
            <a:r>
              <a:rPr lang="fr-FR" sz="2400" dirty="0">
                <a:latin typeface="Times New Roman" panose="02020603050405020304" pitchFamily="18" charset="0"/>
                <a:cs typeface="Times New Roman" panose="02020603050405020304" pitchFamily="18" charset="0"/>
              </a:rPr>
              <a:t>Le terme "covariance" fait référence au fait que ces modèles sont ajustés en vérifiant la matrice de covariance des données par rapport à celle attendue d'un modèle basé sur la théorie.</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0824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Analyse factorielle confirmatoire</a:t>
            </a:r>
          </a:p>
        </p:txBody>
      </p:sp>
      <p:sp>
        <p:nvSpPr>
          <p:cNvPr id="4" name="ZoneTexte 3"/>
          <p:cNvSpPr txBox="1"/>
          <p:nvPr/>
        </p:nvSpPr>
        <p:spPr>
          <a:xfrm>
            <a:off x="-139810" y="4744995"/>
            <a:ext cx="10112410" cy="369332"/>
          </a:xfrm>
          <a:prstGeom prst="rect">
            <a:avLst/>
          </a:prstGeom>
          <a:noFill/>
        </p:spPr>
        <p:txBody>
          <a:bodyPr wrap="square" rtlCol="0">
            <a:spAutoFit/>
          </a:bodyPr>
          <a:lstStyle/>
          <a:p>
            <a:pPr algn="ctr"/>
            <a:r>
              <a:rPr lang="fr-FR" b="1" dirty="0"/>
              <a:t>Analyse factorielle confirmatoire (Méthode AMOS, </a:t>
            </a:r>
            <a:r>
              <a:rPr lang="fr-FR" b="1" dirty="0" err="1"/>
              <a:t>Guelmami</a:t>
            </a:r>
            <a:r>
              <a:rPr lang="fr-FR" b="1" dirty="0"/>
              <a:t> et al., 2021)</a:t>
            </a:r>
          </a:p>
        </p:txBody>
      </p:sp>
      <p:pic>
        <p:nvPicPr>
          <p:cNvPr id="3" name="Picture 2">
            <a:extLst>
              <a:ext uri="{FF2B5EF4-FFF2-40B4-BE49-F238E27FC236}">
                <a16:creationId xmlns:a16="http://schemas.microsoft.com/office/drawing/2014/main" id="{61442873-1CFA-4587-9EF1-64283671F0C6}"/>
              </a:ext>
            </a:extLst>
          </p:cNvPr>
          <p:cNvPicPr>
            <a:picLocks noChangeAspect="1"/>
          </p:cNvPicPr>
          <p:nvPr/>
        </p:nvPicPr>
        <p:blipFill>
          <a:blip r:embed="rId3"/>
          <a:stretch>
            <a:fillRect/>
          </a:stretch>
        </p:blipFill>
        <p:spPr>
          <a:xfrm>
            <a:off x="415895" y="692696"/>
            <a:ext cx="8312210" cy="4052299"/>
          </a:xfrm>
          <a:prstGeom prst="rect">
            <a:avLst/>
          </a:prstGeom>
        </p:spPr>
      </p:pic>
    </p:spTree>
    <p:extLst>
      <p:ext uri="{BB962C8B-B14F-4D97-AF65-F5344CB8AC3E}">
        <p14:creationId xmlns:p14="http://schemas.microsoft.com/office/powerpoint/2010/main" val="16746936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E0A6-02B9-4196-BEA3-F550F48A7BEA}"/>
              </a:ext>
            </a:extLst>
          </p:cNvPr>
          <p:cNvSpPr>
            <a:spLocks noGrp="1"/>
          </p:cNvSpPr>
          <p:nvPr>
            <p:ph type="title"/>
          </p:nvPr>
        </p:nvSpPr>
        <p:spPr/>
        <p:txBody>
          <a:bodyPr/>
          <a:lstStyle/>
          <a:p>
            <a:r>
              <a:rPr lang="fr-FR" b="1" dirty="0"/>
              <a:t>L'analyse factorielle confirmatoire (CFA)</a:t>
            </a:r>
            <a:br>
              <a:rPr lang="fr-FR" b="1" dirty="0"/>
            </a:br>
            <a:endParaRPr lang="en-US" dirty="0"/>
          </a:p>
        </p:txBody>
      </p:sp>
      <p:sp>
        <p:nvSpPr>
          <p:cNvPr id="3" name="TextBox 2">
            <a:extLst>
              <a:ext uri="{FF2B5EF4-FFF2-40B4-BE49-F238E27FC236}">
                <a16:creationId xmlns:a16="http://schemas.microsoft.com/office/drawing/2014/main" id="{705E4359-83C0-4F02-AE18-1711D0314F2E}"/>
              </a:ext>
            </a:extLst>
          </p:cNvPr>
          <p:cNvSpPr txBox="1"/>
          <p:nvPr/>
        </p:nvSpPr>
        <p:spPr>
          <a:xfrm>
            <a:off x="539552" y="1484784"/>
            <a:ext cx="8424936" cy="4613058"/>
          </a:xfrm>
          <a:prstGeom prst="rect">
            <a:avLst/>
          </a:prstGeom>
          <a:noFill/>
        </p:spPr>
        <p:txBody>
          <a:bodyPr wrap="square" rtlCol="0">
            <a:spAutoFit/>
          </a:bodyPr>
          <a:lstStyle/>
          <a:p>
            <a:pPr algn="just">
              <a:lnSpc>
                <a:spcPct val="150000"/>
              </a:lnSpc>
            </a:pPr>
            <a:r>
              <a:rPr lang="fr-FR" b="1" dirty="0">
                <a:latin typeface="Times New Roman" panose="02020603050405020304" pitchFamily="18" charset="0"/>
                <a:cs typeface="Times New Roman" panose="02020603050405020304" pitchFamily="18" charset="0"/>
              </a:rPr>
              <a:t>Les coefficients de corrélation des facteurs sont de 0,24 (entre consommation et partage), 0,28 (entre consommation et confiance) et 0,36 (entre confiance et partage). Les saturations factorielles vont de 0,78 à 0,85. </a:t>
            </a:r>
          </a:p>
          <a:p>
            <a:pPr algn="just">
              <a:lnSpc>
                <a:spcPct val="150000"/>
              </a:lnSpc>
            </a:pPr>
            <a:r>
              <a:rPr lang="fr-FR" b="1" dirty="0">
                <a:latin typeface="Times New Roman" panose="02020603050405020304" pitchFamily="18" charset="0"/>
                <a:cs typeface="Times New Roman" panose="02020603050405020304" pitchFamily="18" charset="0"/>
              </a:rPr>
              <a:t>Statistiques CFA : χ251=62,5, P&lt;0,001 ; χ2/</a:t>
            </a:r>
            <a:r>
              <a:rPr lang="fr-FR" b="1" dirty="0" err="1">
                <a:latin typeface="Times New Roman" panose="02020603050405020304" pitchFamily="18" charset="0"/>
                <a:cs typeface="Times New Roman" panose="02020603050405020304" pitchFamily="18" charset="0"/>
              </a:rPr>
              <a:t>df</a:t>
            </a:r>
            <a:r>
              <a:rPr lang="fr-FR" b="1" dirty="0">
                <a:latin typeface="Times New Roman" panose="02020603050405020304" pitchFamily="18" charset="0"/>
                <a:cs typeface="Times New Roman" panose="02020603050405020304" pitchFamily="18" charset="0"/>
              </a:rPr>
              <a:t> = 1,2 ; </a:t>
            </a:r>
          </a:p>
          <a:p>
            <a:pPr algn="just">
              <a:lnSpc>
                <a:spcPct val="150000"/>
              </a:lnSpc>
            </a:pPr>
            <a:r>
              <a:rPr lang="fr-FR" b="1" dirty="0">
                <a:latin typeface="Times New Roman" panose="02020603050405020304" pitchFamily="18" charset="0"/>
                <a:cs typeface="Times New Roman" panose="02020603050405020304" pitchFamily="18" charset="0"/>
              </a:rPr>
              <a:t>indice d'ajustement GFI= 0,977 ; </a:t>
            </a:r>
          </a:p>
          <a:p>
            <a:pPr algn="just">
              <a:lnSpc>
                <a:spcPct val="150000"/>
              </a:lnSpc>
            </a:pPr>
            <a:r>
              <a:rPr lang="fr-FR" b="1" dirty="0">
                <a:latin typeface="Times New Roman" panose="02020603050405020304" pitchFamily="18" charset="0"/>
                <a:cs typeface="Times New Roman" panose="02020603050405020304" pitchFamily="18" charset="0"/>
              </a:rPr>
              <a:t>indice d'ajustement ajusté AGFI= 0,965 ;</a:t>
            </a:r>
          </a:p>
          <a:p>
            <a:pPr algn="just">
              <a:lnSpc>
                <a:spcPct val="150000"/>
              </a:lnSpc>
            </a:pPr>
            <a:r>
              <a:rPr lang="fr-FR" b="1" dirty="0">
                <a:latin typeface="Times New Roman" panose="02020603050405020304" pitchFamily="18" charset="0"/>
                <a:cs typeface="Times New Roman" panose="02020603050405020304" pitchFamily="18" charset="0"/>
              </a:rPr>
              <a:t> indice de Tucker-Lewis = 0,995 ;</a:t>
            </a:r>
          </a:p>
          <a:p>
            <a:pPr algn="just">
              <a:lnSpc>
                <a:spcPct val="150000"/>
              </a:lnSpc>
            </a:pPr>
            <a:r>
              <a:rPr lang="fr-FR" b="1" dirty="0">
                <a:latin typeface="Times New Roman" panose="02020603050405020304" pitchFamily="18" charset="0"/>
                <a:cs typeface="Times New Roman" panose="02020603050405020304" pitchFamily="18" charset="0"/>
              </a:rPr>
              <a:t> indice d'ajustement comparatif = 0,996 ;</a:t>
            </a:r>
          </a:p>
          <a:p>
            <a:pPr algn="just">
              <a:lnSpc>
                <a:spcPct val="150000"/>
              </a:lnSpc>
            </a:pPr>
            <a:r>
              <a:rPr lang="fr-FR" b="1" dirty="0">
                <a:latin typeface="Times New Roman" panose="02020603050405020304" pitchFamily="18" charset="0"/>
                <a:cs typeface="Times New Roman" panose="02020603050405020304" pitchFamily="18" charset="0"/>
              </a:rPr>
              <a:t> Erreur quadratique moyenne d'approximation = 0,023 (IC à 90 % 0-0,04) ; racine moyenne résiduelle normalisée = 0,036.</a:t>
            </a:r>
          </a:p>
          <a:p>
            <a:pPr algn="just">
              <a:lnSpc>
                <a:spcPct val="15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329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E0A6-02B9-4196-BEA3-F550F48A7BEA}"/>
              </a:ext>
            </a:extLst>
          </p:cNvPr>
          <p:cNvSpPr>
            <a:spLocks noGrp="1"/>
          </p:cNvSpPr>
          <p:nvPr>
            <p:ph type="title"/>
          </p:nvPr>
        </p:nvSpPr>
        <p:spPr/>
        <p:txBody>
          <a:bodyPr/>
          <a:lstStyle/>
          <a:p>
            <a:r>
              <a:rPr lang="fr-FR" b="1" dirty="0"/>
              <a:t>L'analyse factorielle confirmatoire (CFA)</a:t>
            </a:r>
            <a:br>
              <a:rPr lang="fr-FR" b="1" dirty="0"/>
            </a:br>
            <a:endParaRPr lang="en-US" dirty="0"/>
          </a:p>
        </p:txBody>
      </p:sp>
      <p:sp>
        <p:nvSpPr>
          <p:cNvPr id="3" name="TextBox 2">
            <a:extLst>
              <a:ext uri="{FF2B5EF4-FFF2-40B4-BE49-F238E27FC236}">
                <a16:creationId xmlns:a16="http://schemas.microsoft.com/office/drawing/2014/main" id="{705E4359-83C0-4F02-AE18-1711D0314F2E}"/>
              </a:ext>
            </a:extLst>
          </p:cNvPr>
          <p:cNvSpPr txBox="1"/>
          <p:nvPr/>
        </p:nvSpPr>
        <p:spPr>
          <a:xfrm>
            <a:off x="539552" y="1412776"/>
            <a:ext cx="8424936" cy="5565947"/>
          </a:xfrm>
          <a:prstGeom prst="rect">
            <a:avLst/>
          </a:prstGeom>
          <a:noFill/>
        </p:spPr>
        <p:txBody>
          <a:bodyPr wrap="square" rtlCol="0">
            <a:spAutoFit/>
          </a:bodyPr>
          <a:lstStyle/>
          <a:p>
            <a:pPr algn="just">
              <a:lnSpc>
                <a:spcPct val="150000"/>
              </a:lnSpc>
            </a:pPr>
            <a:r>
              <a:rPr lang="fr-FR" sz="2400" dirty="0">
                <a:latin typeface="Times New Roman" panose="02020603050405020304" pitchFamily="18" charset="0"/>
                <a:cs typeface="Times New Roman" panose="02020603050405020304" pitchFamily="18" charset="0"/>
              </a:rPr>
              <a:t>Les coefficients de corrélation entre les trois facteurs sont:</a:t>
            </a:r>
          </a:p>
          <a:p>
            <a:pPr algn="just">
              <a:lnSpc>
                <a:spcPct val="150000"/>
              </a:lnSpc>
            </a:pPr>
            <a:r>
              <a:rPr lang="fr-FR" sz="2400" dirty="0">
                <a:latin typeface="Times New Roman" panose="02020603050405020304" pitchFamily="18" charset="0"/>
                <a:cs typeface="Times New Roman" panose="02020603050405020304" pitchFamily="18" charset="0"/>
              </a:rPr>
              <a:t>0,24 entre consommation et partage, </a:t>
            </a:r>
          </a:p>
          <a:p>
            <a:pPr algn="just">
              <a:lnSpc>
                <a:spcPct val="150000"/>
              </a:lnSpc>
            </a:pPr>
            <a:r>
              <a:rPr lang="fr-FR" sz="2400" dirty="0">
                <a:latin typeface="Times New Roman" panose="02020603050405020304" pitchFamily="18" charset="0"/>
                <a:cs typeface="Times New Roman" panose="02020603050405020304" pitchFamily="18" charset="0"/>
              </a:rPr>
              <a:t>0,28 entre consommation et confiance et </a:t>
            </a:r>
          </a:p>
          <a:p>
            <a:pPr algn="just">
              <a:lnSpc>
                <a:spcPct val="150000"/>
              </a:lnSpc>
            </a:pPr>
            <a:r>
              <a:rPr lang="fr-FR" sz="2400" dirty="0">
                <a:latin typeface="Times New Roman" panose="02020603050405020304" pitchFamily="18" charset="0"/>
                <a:cs typeface="Times New Roman" panose="02020603050405020304" pitchFamily="18" charset="0"/>
              </a:rPr>
              <a:t>0,36 entre confiance et partage. Les saturations factorielles vont de 0,78 à 0,85. </a:t>
            </a:r>
          </a:p>
          <a:p>
            <a:pPr algn="just">
              <a:lnSpc>
                <a:spcPct val="150000"/>
              </a:lnSpc>
            </a:pPr>
            <a:r>
              <a:rPr lang="fr-FR" sz="2400" dirty="0">
                <a:latin typeface="Times New Roman" panose="02020603050405020304" pitchFamily="18" charset="0"/>
                <a:cs typeface="Times New Roman" panose="02020603050405020304" pitchFamily="18" charset="0"/>
              </a:rPr>
              <a:t>Statistiques CFA : χ251=62,5, P&lt;0,001 ; la signification peut être influencer par la taille de l’échantillonχ2/</a:t>
            </a:r>
            <a:r>
              <a:rPr lang="fr-FR" sz="2400" dirty="0" err="1">
                <a:latin typeface="Times New Roman" panose="02020603050405020304" pitchFamily="18" charset="0"/>
                <a:cs typeface="Times New Roman" panose="02020603050405020304" pitchFamily="18" charset="0"/>
              </a:rPr>
              <a:t>df</a:t>
            </a:r>
            <a:r>
              <a:rPr lang="fr-FR" sz="2400" dirty="0">
                <a:latin typeface="Times New Roman" panose="02020603050405020304" pitchFamily="18" charset="0"/>
                <a:cs typeface="Times New Roman" panose="02020603050405020304" pitchFamily="18" charset="0"/>
              </a:rPr>
              <a:t> = 1,2 ; doit être &lt; 3 pour un modèle retenu.</a:t>
            </a:r>
          </a:p>
          <a:p>
            <a:pPr algn="just">
              <a:lnSpc>
                <a:spcPct val="150000"/>
              </a:lnSpc>
            </a:pPr>
            <a:r>
              <a:rPr lang="fr-FR" sz="2400" dirty="0" err="1">
                <a:latin typeface="Times New Roman" panose="02020603050405020304" pitchFamily="18" charset="0"/>
                <a:cs typeface="Times New Roman" panose="02020603050405020304" pitchFamily="18" charset="0"/>
              </a:rPr>
              <a:t>Pclose</a:t>
            </a:r>
            <a:r>
              <a:rPr lang="fr-FR" sz="2400" dirty="0">
                <a:latin typeface="Times New Roman" panose="02020603050405020304" pitchFamily="18" charset="0"/>
                <a:cs typeface="Times New Roman" panose="02020603050405020304" pitchFamily="18" charset="0"/>
              </a:rPr>
              <a:t> Fit= 0.99 ; il doit tendre vers 1.</a:t>
            </a:r>
          </a:p>
          <a:p>
            <a:pPr algn="just">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5982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36512" y="332656"/>
            <a:ext cx="9144000" cy="2520280"/>
          </a:xfrm>
        </p:spPr>
        <p:txBody>
          <a:bodyPr/>
          <a:lstStyle/>
          <a:p>
            <a:r>
              <a:rPr lang="fr-FR" sz="5400" dirty="0">
                <a:solidFill>
                  <a:srgbClr val="FF0000"/>
                </a:solidFill>
                <a:latin typeface="Times New Roman" panose="02020603050405020304" pitchFamily="18" charset="0"/>
                <a:cs typeface="Times New Roman" panose="02020603050405020304" pitchFamily="18" charset="0"/>
              </a:rPr>
              <a:t>Echelles de mesure</a:t>
            </a:r>
            <a:br>
              <a:rPr lang="fr-FR" sz="5400" dirty="0">
                <a:solidFill>
                  <a:srgbClr val="FF0000"/>
                </a:solidFill>
                <a:latin typeface="Times New Roman" panose="02020603050405020304" pitchFamily="18" charset="0"/>
                <a:cs typeface="Times New Roman" panose="02020603050405020304" pitchFamily="18" charset="0"/>
              </a:rPr>
            </a:br>
            <a:r>
              <a:rPr lang="fr-FR" sz="5400" dirty="0">
                <a:solidFill>
                  <a:srgbClr val="FF0000"/>
                </a:solidFill>
                <a:latin typeface="Times New Roman" panose="02020603050405020304" pitchFamily="18" charset="0"/>
                <a:cs typeface="Times New Roman" panose="02020603050405020304" pitchFamily="18" charset="0"/>
              </a:rPr>
              <a:t>tunisiennes: il faut encore valider !</a:t>
            </a:r>
          </a:p>
        </p:txBody>
      </p:sp>
      <p:pic>
        <p:nvPicPr>
          <p:cNvPr id="638978" name="Picture 2" descr="http://www.fredi.org/wp-content/uploads/2013/03/Vous-%C3%AAtes-inquiet.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395536" y="3573016"/>
            <a:ext cx="2162175" cy="2019301"/>
          </a:xfrm>
          <a:prstGeom prst="rect">
            <a:avLst/>
          </a:prstGeom>
          <a:noFill/>
        </p:spPr>
      </p:pic>
      <p:pic>
        <p:nvPicPr>
          <p:cNvPr id="4" name="Picture 2" descr="http://www.fredi.org/wp-content/uploads/2013/03/Vous-%C3%AAtes-inquiet.jpg"/>
          <p:cNvPicPr>
            <a:picLocks noChangeAspect="1" noChangeArrowheads="1"/>
          </p:cNvPicPr>
          <p:nvPr/>
        </p:nvPicPr>
        <p:blipFill>
          <a:blip r:embed="rId3" cstate="print">
            <a:duotone>
              <a:schemeClr val="accent5">
                <a:shade val="45000"/>
                <a:satMod val="135000"/>
              </a:schemeClr>
              <a:prstClr val="white"/>
            </a:duotone>
          </a:blip>
          <a:srcRect/>
          <a:stretch>
            <a:fillRect/>
          </a:stretch>
        </p:blipFill>
        <p:spPr bwMode="auto">
          <a:xfrm>
            <a:off x="4860032" y="3140968"/>
            <a:ext cx="2162175" cy="2019301"/>
          </a:xfrm>
          <a:prstGeom prst="rect">
            <a:avLst/>
          </a:prstGeom>
          <a:noFill/>
        </p:spPr>
      </p:pic>
      <p:pic>
        <p:nvPicPr>
          <p:cNvPr id="5" name="Picture 2" descr="http://www.fredi.org/wp-content/uploads/2013/03/Vous-%C3%AAtes-inquiet.jpg"/>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2841873" y="4290019"/>
            <a:ext cx="2162175" cy="2019301"/>
          </a:xfrm>
          <a:prstGeom prst="rect">
            <a:avLst/>
          </a:prstGeom>
          <a:noFill/>
        </p:spPr>
      </p:pic>
      <p:pic>
        <p:nvPicPr>
          <p:cNvPr id="6" name="Picture 2" descr="http://www.fredi.org/wp-content/uploads/2013/03/Vous-%C3%AAtes-inquiet.jpg"/>
          <p:cNvPicPr>
            <a:picLocks noChangeAspect="1" noChangeArrowheads="1"/>
          </p:cNvPicPr>
          <p:nvPr/>
        </p:nvPicPr>
        <p:blipFill>
          <a:blip r:embed="rId3" cstate="print">
            <a:grayscl/>
          </a:blip>
          <a:srcRect/>
          <a:stretch>
            <a:fillRect/>
          </a:stretch>
        </p:blipFill>
        <p:spPr bwMode="auto">
          <a:xfrm>
            <a:off x="6660232" y="4581128"/>
            <a:ext cx="2162175" cy="2019301"/>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a:xfrm>
            <a:off x="36512" y="2492896"/>
            <a:ext cx="9144000" cy="2520280"/>
          </a:xfrm>
          <a:solidFill>
            <a:schemeClr val="bg2">
              <a:lumMod val="20000"/>
              <a:lumOff val="80000"/>
            </a:schemeClr>
          </a:solidFill>
        </p:spPr>
        <p:txBody>
          <a:bodyPr/>
          <a:lstStyle/>
          <a:p>
            <a:r>
              <a:rPr lang="fr-FR" sz="8000" dirty="0">
                <a:solidFill>
                  <a:srgbClr val="002060"/>
                </a:solidFill>
                <a:latin typeface="Degrading Morals" pitchFamily="34" charset="0"/>
                <a:cs typeface="AL-Mateen" pitchFamily="2" charset="-78"/>
              </a:rPr>
              <a:t>Merci pour votre attention </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Modélisation statistique de seconde génération  </a:t>
            </a:r>
          </a:p>
        </p:txBody>
      </p:sp>
      <p:sp>
        <p:nvSpPr>
          <p:cNvPr id="5" name="Rectangle 4">
            <a:extLst>
              <a:ext uri="{FF2B5EF4-FFF2-40B4-BE49-F238E27FC236}">
                <a16:creationId xmlns:a16="http://schemas.microsoft.com/office/drawing/2014/main" id="{B4E0D1A3-4B25-4F1A-A4EE-06B74CA90B74}"/>
              </a:ext>
            </a:extLst>
          </p:cNvPr>
          <p:cNvSpPr/>
          <p:nvPr/>
        </p:nvSpPr>
        <p:spPr>
          <a:xfrm>
            <a:off x="467544" y="588952"/>
            <a:ext cx="8208912" cy="4457952"/>
          </a:xfrm>
          <a:prstGeom prst="rect">
            <a:avLst/>
          </a:prstGeom>
        </p:spPr>
        <p:txBody>
          <a:bodyPr wrap="square">
            <a:spAutoFit/>
          </a:bodyPr>
          <a:lstStyle/>
          <a:p>
            <a:pPr algn="just">
              <a:lnSpc>
                <a:spcPct val="150000"/>
              </a:lnSpc>
            </a:pPr>
            <a:endParaRPr lang="fr-FR" sz="2400" b="1" dirty="0">
              <a:latin typeface="Times New Roman" pitchFamily="18" charset="0"/>
              <a:cs typeface="Times New Roman" pitchFamily="18" charset="0"/>
            </a:endParaRPr>
          </a:p>
          <a:p>
            <a:pPr algn="just">
              <a:lnSpc>
                <a:spcPct val="150000"/>
              </a:lnSpc>
            </a:pPr>
            <a:r>
              <a:rPr lang="fr-FR" sz="2400" b="1" dirty="0">
                <a:latin typeface="Times New Roman" pitchFamily="18" charset="0"/>
                <a:cs typeface="Times New Roman" pitchFamily="18" charset="0"/>
              </a:rPr>
              <a:t>Les techniques statistiques telles que la modélisation par équation structurelle (SEM) ou les méthodes des moindres carrées partielles (PLS) sont qualifiées de méthodes statistiques de deuxième génération.</a:t>
            </a:r>
          </a:p>
          <a:p>
            <a:pPr algn="just">
              <a:lnSpc>
                <a:spcPct val="150000"/>
              </a:lnSpc>
            </a:pPr>
            <a:r>
              <a:rPr lang="fr-FR" sz="2400" b="1" dirty="0">
                <a:latin typeface="Times New Roman" pitchFamily="18" charset="0"/>
                <a:cs typeface="Times New Roman" pitchFamily="18" charset="0"/>
              </a:rPr>
              <a:t>Ces méthodes   de plus en plus utilisées par les chercheurs pour évaluer, explorer ou confirmer des modèles théoriques en sciences humaines.</a:t>
            </a:r>
          </a:p>
        </p:txBody>
      </p:sp>
    </p:spTree>
    <p:extLst>
      <p:ext uri="{BB962C8B-B14F-4D97-AF65-F5344CB8AC3E}">
        <p14:creationId xmlns:p14="http://schemas.microsoft.com/office/powerpoint/2010/main" val="99353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4" name="Rectangle 6"/>
          <p:cNvSpPr>
            <a:spLocks noGrp="1" noChangeArrowheads="1"/>
          </p:cNvSpPr>
          <p:nvPr>
            <p:ph type="title"/>
          </p:nvPr>
        </p:nvSpPr>
        <p:spPr/>
        <p:txBody>
          <a:bodyPr/>
          <a:lstStyle/>
          <a:p>
            <a:r>
              <a:rPr lang="fr-FR" dirty="0"/>
              <a:t>Modélisation statistique de seconde génération  </a:t>
            </a:r>
          </a:p>
        </p:txBody>
      </p:sp>
      <p:sp>
        <p:nvSpPr>
          <p:cNvPr id="5" name="Rectangle 4">
            <a:extLst>
              <a:ext uri="{FF2B5EF4-FFF2-40B4-BE49-F238E27FC236}">
                <a16:creationId xmlns:a16="http://schemas.microsoft.com/office/drawing/2014/main" id="{B4E0D1A3-4B25-4F1A-A4EE-06B74CA90B74}"/>
              </a:ext>
            </a:extLst>
          </p:cNvPr>
          <p:cNvSpPr/>
          <p:nvPr/>
        </p:nvSpPr>
        <p:spPr>
          <a:xfrm>
            <a:off x="467544" y="1052736"/>
            <a:ext cx="8208912" cy="3903954"/>
          </a:xfrm>
          <a:prstGeom prst="rect">
            <a:avLst/>
          </a:prstGeom>
        </p:spPr>
        <p:txBody>
          <a:bodyPr wrap="square">
            <a:spAutoFit/>
          </a:bodyPr>
          <a:lstStyle/>
          <a:p>
            <a:pPr algn="just">
              <a:lnSpc>
                <a:spcPct val="150000"/>
              </a:lnSpc>
            </a:pPr>
            <a:endParaRPr lang="fr-FR" sz="2400" b="1" dirty="0">
              <a:latin typeface="Times New Roman" pitchFamily="18" charset="0"/>
              <a:cs typeface="Times New Roman" pitchFamily="18" charset="0"/>
            </a:endParaRPr>
          </a:p>
          <a:p>
            <a:pPr algn="just">
              <a:lnSpc>
                <a:spcPct val="150000"/>
              </a:lnSpc>
            </a:pPr>
            <a:r>
              <a:rPr lang="fr-FR" sz="2400" b="1" dirty="0">
                <a:latin typeface="Times New Roman" pitchFamily="18" charset="0"/>
                <a:cs typeface="Times New Roman" pitchFamily="18" charset="0"/>
              </a:rPr>
              <a:t>La modélisation par équation structurelle est une approche statistique multivariée pour l'analyse des connexions structurelles. Le lien structurel entre les variables mesurées et les construits est examiné à l'aide de cette approche, qui combine simultanément l'analyse en composantes et l'analyse de régression multiple.</a:t>
            </a:r>
          </a:p>
        </p:txBody>
      </p:sp>
    </p:spTree>
    <p:extLst>
      <p:ext uri="{BB962C8B-B14F-4D97-AF65-F5344CB8AC3E}">
        <p14:creationId xmlns:p14="http://schemas.microsoft.com/office/powerpoint/2010/main" val="25875998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2"/>
</p:tagLst>
</file>

<file path=ppt/tags/tag13.xml><?xml version="1.0" encoding="utf-8"?>
<p:tagLst xmlns:a="http://schemas.openxmlformats.org/drawingml/2006/main" xmlns:r="http://schemas.openxmlformats.org/officeDocument/2006/relationships" xmlns:p="http://schemas.openxmlformats.org/presentationml/2006/main">
  <p:tag name="NUM" val="13"/>
</p:tagLst>
</file>

<file path=ppt/tags/tag14.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5"/>
</p:tagLst>
</file>

<file path=ppt/tags/tag16.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17"/>
</p:tagLst>
</file>

<file path=ppt/tags/tag18.xml><?xml version="1.0" encoding="utf-8"?>
<p:tagLst xmlns:a="http://schemas.openxmlformats.org/drawingml/2006/main" xmlns:r="http://schemas.openxmlformats.org/officeDocument/2006/relationships" xmlns:p="http://schemas.openxmlformats.org/presentationml/2006/main">
  <p:tag name="NUM" val="18"/>
</p:tagLst>
</file>

<file path=ppt/tags/tag19.xml><?xml version="1.0" encoding="utf-8"?>
<p:tagLst xmlns:a="http://schemas.openxmlformats.org/drawingml/2006/main" xmlns:r="http://schemas.openxmlformats.org/officeDocument/2006/relationships" xmlns:p="http://schemas.openxmlformats.org/presentationml/2006/main">
  <p:tag name="NUM" val="1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0"/>
</p:tagLst>
</file>

<file path=ppt/tags/tag21.xml><?xml version="1.0" encoding="utf-8"?>
<p:tagLst xmlns:a="http://schemas.openxmlformats.org/drawingml/2006/main" xmlns:r="http://schemas.openxmlformats.org/officeDocument/2006/relationships" xmlns:p="http://schemas.openxmlformats.org/presentationml/2006/main">
  <p:tag name="NUM" val="21"/>
</p:tagLst>
</file>

<file path=ppt/tags/tag22.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3"/>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5"/>
</p:tagLst>
</file>

<file path=ppt/tags/tag26.xml><?xml version="1.0" encoding="utf-8"?>
<p:tagLst xmlns:a="http://schemas.openxmlformats.org/drawingml/2006/main" xmlns:r="http://schemas.openxmlformats.org/officeDocument/2006/relationships" xmlns:p="http://schemas.openxmlformats.org/presentationml/2006/main">
  <p:tag name="NUM" val="26"/>
</p:tagLst>
</file>

<file path=ppt/tags/tag27.xml><?xml version="1.0" encoding="utf-8"?>
<p:tagLst xmlns:a="http://schemas.openxmlformats.org/drawingml/2006/main" xmlns:r="http://schemas.openxmlformats.org/officeDocument/2006/relationships" xmlns:p="http://schemas.openxmlformats.org/presentationml/2006/main">
  <p:tag name="NUM" val="27"/>
</p:tagLst>
</file>

<file path=ppt/tags/tag28.xml><?xml version="1.0" encoding="utf-8"?>
<p:tagLst xmlns:a="http://schemas.openxmlformats.org/drawingml/2006/main" xmlns:r="http://schemas.openxmlformats.org/officeDocument/2006/relationships" xmlns:p="http://schemas.openxmlformats.org/presentationml/2006/main">
  <p:tag name="NUM" val="28"/>
</p:tagLst>
</file>

<file path=ppt/tags/tag29.xml><?xml version="1.0" encoding="utf-8"?>
<p:tagLst xmlns:a="http://schemas.openxmlformats.org/drawingml/2006/main" xmlns:r="http://schemas.openxmlformats.org/officeDocument/2006/relationships" xmlns:p="http://schemas.openxmlformats.org/presentationml/2006/main">
  <p:tag name="NUM" val="2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0"/>
</p:tagLst>
</file>

<file path=ppt/tags/tag31.xml><?xml version="1.0" encoding="utf-8"?>
<p:tagLst xmlns:a="http://schemas.openxmlformats.org/drawingml/2006/main" xmlns:r="http://schemas.openxmlformats.org/officeDocument/2006/relationships" xmlns:p="http://schemas.openxmlformats.org/presentationml/2006/main">
  <p:tag name="NUM" val="31"/>
</p:tagLst>
</file>

<file path=ppt/tags/tag32.xml><?xml version="1.0" encoding="utf-8"?>
<p:tagLst xmlns:a="http://schemas.openxmlformats.org/drawingml/2006/main" xmlns:r="http://schemas.openxmlformats.org/officeDocument/2006/relationships" xmlns:p="http://schemas.openxmlformats.org/presentationml/2006/main">
  <p:tag name="NUM" val="32"/>
</p:tagLst>
</file>

<file path=ppt/tags/tag33.xml><?xml version="1.0" encoding="utf-8"?>
<p:tagLst xmlns:a="http://schemas.openxmlformats.org/drawingml/2006/main" xmlns:r="http://schemas.openxmlformats.org/officeDocument/2006/relationships" xmlns:p="http://schemas.openxmlformats.org/presentationml/2006/main">
  <p:tag name="NUM" val="33"/>
</p:tagLst>
</file>

<file path=ppt/tags/tag34.xml><?xml version="1.0" encoding="utf-8"?>
<p:tagLst xmlns:a="http://schemas.openxmlformats.org/drawingml/2006/main" xmlns:r="http://schemas.openxmlformats.org/officeDocument/2006/relationships" xmlns:p="http://schemas.openxmlformats.org/presentationml/2006/main">
  <p:tag name="NUM" val="34"/>
</p:tagLst>
</file>

<file path=ppt/tags/tag35.xml><?xml version="1.0" encoding="utf-8"?>
<p:tagLst xmlns:a="http://schemas.openxmlformats.org/drawingml/2006/main" xmlns:r="http://schemas.openxmlformats.org/officeDocument/2006/relationships" xmlns:p="http://schemas.openxmlformats.org/presentationml/2006/main">
  <p:tag name="NUM" val="35"/>
</p:tagLst>
</file>

<file path=ppt/tags/tag36.xml><?xml version="1.0" encoding="utf-8"?>
<p:tagLst xmlns:a="http://schemas.openxmlformats.org/drawingml/2006/main" xmlns:r="http://schemas.openxmlformats.org/officeDocument/2006/relationships" xmlns:p="http://schemas.openxmlformats.org/presentationml/2006/main">
  <p:tag name="NUM" val="36"/>
</p:tagLst>
</file>

<file path=ppt/tags/tag37.xml><?xml version="1.0" encoding="utf-8"?>
<p:tagLst xmlns:a="http://schemas.openxmlformats.org/drawingml/2006/main" xmlns:r="http://schemas.openxmlformats.org/officeDocument/2006/relationships" xmlns:p="http://schemas.openxmlformats.org/presentationml/2006/main">
  <p:tag name="NUM" val="37"/>
</p:tagLst>
</file>

<file path=ppt/tags/tag38.xml><?xml version="1.0" encoding="utf-8"?>
<p:tagLst xmlns:a="http://schemas.openxmlformats.org/drawingml/2006/main" xmlns:r="http://schemas.openxmlformats.org/officeDocument/2006/relationships" xmlns:p="http://schemas.openxmlformats.org/presentationml/2006/main">
  <p:tag name="NUM" val="38"/>
</p:tagLst>
</file>

<file path=ppt/tags/tag39.xml><?xml version="1.0" encoding="utf-8"?>
<p:tagLst xmlns:a="http://schemas.openxmlformats.org/drawingml/2006/main" xmlns:r="http://schemas.openxmlformats.org/officeDocument/2006/relationships" xmlns:p="http://schemas.openxmlformats.org/presentationml/2006/main">
  <p:tag name="NUM" val="39"/>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0"/>
</p:tagLst>
</file>

<file path=ppt/tags/tag41.xml><?xml version="1.0" encoding="utf-8"?>
<p:tagLst xmlns:a="http://schemas.openxmlformats.org/drawingml/2006/main" xmlns:r="http://schemas.openxmlformats.org/officeDocument/2006/relationships" xmlns:p="http://schemas.openxmlformats.org/presentationml/2006/main">
  <p:tag name="NUM" val="41"/>
</p:tagLst>
</file>

<file path=ppt/tags/tag42.xml><?xml version="1.0" encoding="utf-8"?>
<p:tagLst xmlns:a="http://schemas.openxmlformats.org/drawingml/2006/main" xmlns:r="http://schemas.openxmlformats.org/officeDocument/2006/relationships" xmlns:p="http://schemas.openxmlformats.org/presentationml/2006/main">
  <p:tag name="NUM" val="42"/>
</p:tagLst>
</file>

<file path=ppt/tags/tag43.xml><?xml version="1.0" encoding="utf-8"?>
<p:tagLst xmlns:a="http://schemas.openxmlformats.org/drawingml/2006/main" xmlns:r="http://schemas.openxmlformats.org/officeDocument/2006/relationships" xmlns:p="http://schemas.openxmlformats.org/presentationml/2006/main">
  <p:tag name="NUM" val="43"/>
</p:tagLst>
</file>

<file path=ppt/tags/tag44.xml><?xml version="1.0" encoding="utf-8"?>
<p:tagLst xmlns:a="http://schemas.openxmlformats.org/drawingml/2006/main" xmlns:r="http://schemas.openxmlformats.org/officeDocument/2006/relationships" xmlns:p="http://schemas.openxmlformats.org/presentationml/2006/main">
  <p:tag name="NUM" val="44"/>
</p:tagLst>
</file>

<file path=ppt/tags/tag45.xml><?xml version="1.0" encoding="utf-8"?>
<p:tagLst xmlns:a="http://schemas.openxmlformats.org/drawingml/2006/main" xmlns:r="http://schemas.openxmlformats.org/officeDocument/2006/relationships" xmlns:p="http://schemas.openxmlformats.org/presentationml/2006/main">
  <p:tag name="NUM" val="45"/>
</p:tagLst>
</file>

<file path=ppt/tags/tag46.xml><?xml version="1.0" encoding="utf-8"?>
<p:tagLst xmlns:a="http://schemas.openxmlformats.org/drawingml/2006/main" xmlns:r="http://schemas.openxmlformats.org/officeDocument/2006/relationships" xmlns:p="http://schemas.openxmlformats.org/presentationml/2006/main">
  <p:tag name="NUM" val="46"/>
</p:tagLst>
</file>

<file path=ppt/tags/tag47.xml><?xml version="1.0" encoding="utf-8"?>
<p:tagLst xmlns:a="http://schemas.openxmlformats.org/drawingml/2006/main" xmlns:r="http://schemas.openxmlformats.org/officeDocument/2006/relationships" xmlns:p="http://schemas.openxmlformats.org/presentationml/2006/main">
  <p:tag name="NUM" val="47"/>
</p:tagLst>
</file>

<file path=ppt/tags/tag48.xml><?xml version="1.0" encoding="utf-8"?>
<p:tagLst xmlns:a="http://schemas.openxmlformats.org/drawingml/2006/main" xmlns:r="http://schemas.openxmlformats.org/officeDocument/2006/relationships" xmlns:p="http://schemas.openxmlformats.org/presentationml/2006/main">
  <p:tag name="NUM" val="48"/>
</p:tagLst>
</file>

<file path=ppt/tags/tag49.xml><?xml version="1.0" encoding="utf-8"?>
<p:tagLst xmlns:a="http://schemas.openxmlformats.org/drawingml/2006/main" xmlns:r="http://schemas.openxmlformats.org/officeDocument/2006/relationships" xmlns:p="http://schemas.openxmlformats.org/presentationml/2006/main">
  <p:tag name="NUM" val="4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50"/>
</p:tagLst>
</file>

<file path=ppt/tags/tag51.xml><?xml version="1.0" encoding="utf-8"?>
<p:tagLst xmlns:a="http://schemas.openxmlformats.org/drawingml/2006/main" xmlns:r="http://schemas.openxmlformats.org/officeDocument/2006/relationships" xmlns:p="http://schemas.openxmlformats.org/presentationml/2006/main">
  <p:tag name="NUM" val="51"/>
</p:tagLst>
</file>

<file path=ppt/tags/tag52.xml><?xml version="1.0" encoding="utf-8"?>
<p:tagLst xmlns:a="http://schemas.openxmlformats.org/drawingml/2006/main" xmlns:r="http://schemas.openxmlformats.org/officeDocument/2006/relationships" xmlns:p="http://schemas.openxmlformats.org/presentationml/2006/main">
  <p:tag name="NUM" val="52"/>
</p:tagLst>
</file>

<file path=ppt/tags/tag53.xml><?xml version="1.0" encoding="utf-8"?>
<p:tagLst xmlns:a="http://schemas.openxmlformats.org/drawingml/2006/main" xmlns:r="http://schemas.openxmlformats.org/officeDocument/2006/relationships" xmlns:p="http://schemas.openxmlformats.org/presentationml/2006/main">
  <p:tag name="NUM" val="53"/>
</p:tagLst>
</file>

<file path=ppt/tags/tag54.xml><?xml version="1.0" encoding="utf-8"?>
<p:tagLst xmlns:a="http://schemas.openxmlformats.org/drawingml/2006/main" xmlns:r="http://schemas.openxmlformats.org/officeDocument/2006/relationships" xmlns:p="http://schemas.openxmlformats.org/presentationml/2006/main">
  <p:tag name="NUM" val="54"/>
</p:tagLst>
</file>

<file path=ppt/tags/tag55.xml><?xml version="1.0" encoding="utf-8"?>
<p:tagLst xmlns:a="http://schemas.openxmlformats.org/drawingml/2006/main" xmlns:r="http://schemas.openxmlformats.org/officeDocument/2006/relationships" xmlns:p="http://schemas.openxmlformats.org/presentationml/2006/main">
  <p:tag name="NUM" val="55"/>
</p:tagLst>
</file>

<file path=ppt/tags/tag56.xml><?xml version="1.0" encoding="utf-8"?>
<p:tagLst xmlns:a="http://schemas.openxmlformats.org/drawingml/2006/main" xmlns:r="http://schemas.openxmlformats.org/officeDocument/2006/relationships" xmlns:p="http://schemas.openxmlformats.org/presentationml/2006/main">
  <p:tag name="NUM" val="56"/>
</p:tagLst>
</file>

<file path=ppt/tags/tag57.xml><?xml version="1.0" encoding="utf-8"?>
<p:tagLst xmlns:a="http://schemas.openxmlformats.org/drawingml/2006/main" xmlns:r="http://schemas.openxmlformats.org/officeDocument/2006/relationships" xmlns:p="http://schemas.openxmlformats.org/presentationml/2006/main">
  <p:tag name="NUM" val="57"/>
</p:tagLst>
</file>

<file path=ppt/tags/tag58.xml><?xml version="1.0" encoding="utf-8"?>
<p:tagLst xmlns:a="http://schemas.openxmlformats.org/drawingml/2006/main" xmlns:r="http://schemas.openxmlformats.org/officeDocument/2006/relationships" xmlns:p="http://schemas.openxmlformats.org/presentationml/2006/main">
  <p:tag name="NUM" val="58"/>
</p:tagLst>
</file>

<file path=ppt/tags/tag59.xml><?xml version="1.0" encoding="utf-8"?>
<p:tagLst xmlns:a="http://schemas.openxmlformats.org/drawingml/2006/main" xmlns:r="http://schemas.openxmlformats.org/officeDocument/2006/relationships" xmlns:p="http://schemas.openxmlformats.org/presentationml/2006/main">
  <p:tag name="NUM" val="59"/>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0"/>
</p:tagLst>
</file>

<file path=ppt/tags/tag61.xml><?xml version="1.0" encoding="utf-8"?>
<p:tagLst xmlns:a="http://schemas.openxmlformats.org/drawingml/2006/main" xmlns:r="http://schemas.openxmlformats.org/officeDocument/2006/relationships" xmlns:p="http://schemas.openxmlformats.org/presentationml/2006/main">
  <p:tag name="NUM" val="61"/>
</p:tagLst>
</file>

<file path=ppt/tags/tag62.xml><?xml version="1.0" encoding="utf-8"?>
<p:tagLst xmlns:a="http://schemas.openxmlformats.org/drawingml/2006/main" xmlns:r="http://schemas.openxmlformats.org/officeDocument/2006/relationships" xmlns:p="http://schemas.openxmlformats.org/presentationml/2006/main">
  <p:tag name="NUM" val="62"/>
</p:tagLst>
</file>

<file path=ppt/tags/tag63.xml><?xml version="1.0" encoding="utf-8"?>
<p:tagLst xmlns:a="http://schemas.openxmlformats.org/drawingml/2006/main" xmlns:r="http://schemas.openxmlformats.org/officeDocument/2006/relationships" xmlns:p="http://schemas.openxmlformats.org/presentationml/2006/main">
  <p:tag name="NUM" val="63"/>
</p:tagLst>
</file>

<file path=ppt/tags/tag64.xml><?xml version="1.0" encoding="utf-8"?>
<p:tagLst xmlns:a="http://schemas.openxmlformats.org/drawingml/2006/main" xmlns:r="http://schemas.openxmlformats.org/officeDocument/2006/relationships" xmlns:p="http://schemas.openxmlformats.org/presentationml/2006/main">
  <p:tag name="NUM" val="64"/>
</p:tagLst>
</file>

<file path=ppt/tags/tag65.xml><?xml version="1.0" encoding="utf-8"?>
<p:tagLst xmlns:a="http://schemas.openxmlformats.org/drawingml/2006/main" xmlns:r="http://schemas.openxmlformats.org/officeDocument/2006/relationships" xmlns:p="http://schemas.openxmlformats.org/presentationml/2006/main">
  <p:tag name="NUM" val="65"/>
</p:tagLst>
</file>

<file path=ppt/tags/tag66.xml><?xml version="1.0" encoding="utf-8"?>
<p:tagLst xmlns:a="http://schemas.openxmlformats.org/drawingml/2006/main" xmlns:r="http://schemas.openxmlformats.org/officeDocument/2006/relationships" xmlns:p="http://schemas.openxmlformats.org/presentationml/2006/main">
  <p:tag name="NUM" val="66"/>
</p:tagLst>
</file>

<file path=ppt/tags/tag67.xml><?xml version="1.0" encoding="utf-8"?>
<p:tagLst xmlns:a="http://schemas.openxmlformats.org/drawingml/2006/main" xmlns:r="http://schemas.openxmlformats.org/officeDocument/2006/relationships" xmlns:p="http://schemas.openxmlformats.org/presentationml/2006/main">
  <p:tag name="NUM" val="67"/>
</p:tagLst>
</file>

<file path=ppt/tags/tag68.xml><?xml version="1.0" encoding="utf-8"?>
<p:tagLst xmlns:a="http://schemas.openxmlformats.org/drawingml/2006/main" xmlns:r="http://schemas.openxmlformats.org/officeDocument/2006/relationships" xmlns:p="http://schemas.openxmlformats.org/presentationml/2006/main">
  <p:tag name="NUM" val="68"/>
</p:tagLst>
</file>

<file path=ppt/tags/tag69.xml><?xml version="1.0" encoding="utf-8"?>
<p:tagLst xmlns:a="http://schemas.openxmlformats.org/drawingml/2006/main" xmlns:r="http://schemas.openxmlformats.org/officeDocument/2006/relationships" xmlns:p="http://schemas.openxmlformats.org/presentationml/2006/main">
  <p:tag name="NUM" val="69"/>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70"/>
</p:tagLst>
</file>

<file path=ppt/tags/tag71.xml><?xml version="1.0" encoding="utf-8"?>
<p:tagLst xmlns:a="http://schemas.openxmlformats.org/drawingml/2006/main" xmlns:r="http://schemas.openxmlformats.org/officeDocument/2006/relationships" xmlns:p="http://schemas.openxmlformats.org/presentationml/2006/main">
  <p:tag name="NUM" val="71"/>
</p:tagLst>
</file>

<file path=ppt/tags/tag72.xml><?xml version="1.0" encoding="utf-8"?>
<p:tagLst xmlns:a="http://schemas.openxmlformats.org/drawingml/2006/main" xmlns:r="http://schemas.openxmlformats.org/officeDocument/2006/relationships" xmlns:p="http://schemas.openxmlformats.org/presentationml/2006/main">
  <p:tag name="NUM" val="72"/>
</p:tagLst>
</file>

<file path=ppt/tags/tag73.xml><?xml version="1.0" encoding="utf-8"?>
<p:tagLst xmlns:a="http://schemas.openxmlformats.org/drawingml/2006/main" xmlns:r="http://schemas.openxmlformats.org/officeDocument/2006/relationships" xmlns:p="http://schemas.openxmlformats.org/presentationml/2006/main">
  <p:tag name="NUM" val="73"/>
</p:tagLst>
</file>

<file path=ppt/tags/tag74.xml><?xml version="1.0" encoding="utf-8"?>
<p:tagLst xmlns:a="http://schemas.openxmlformats.org/drawingml/2006/main" xmlns:r="http://schemas.openxmlformats.org/officeDocument/2006/relationships" xmlns:p="http://schemas.openxmlformats.org/presentationml/2006/main">
  <p:tag name="NUM" val="74"/>
</p:tagLst>
</file>

<file path=ppt/tags/tag75.xml><?xml version="1.0" encoding="utf-8"?>
<p:tagLst xmlns:a="http://schemas.openxmlformats.org/drawingml/2006/main" xmlns:r="http://schemas.openxmlformats.org/officeDocument/2006/relationships" xmlns:p="http://schemas.openxmlformats.org/presentationml/2006/main">
  <p:tag name="NUM" val="75"/>
</p:tagLst>
</file>

<file path=ppt/tags/tag76.xml><?xml version="1.0" encoding="utf-8"?>
<p:tagLst xmlns:a="http://schemas.openxmlformats.org/drawingml/2006/main" xmlns:r="http://schemas.openxmlformats.org/officeDocument/2006/relationships" xmlns:p="http://schemas.openxmlformats.org/presentationml/2006/main">
  <p:tag name="NUM" val="76"/>
</p:tagLst>
</file>

<file path=ppt/tags/tag77.xml><?xml version="1.0" encoding="utf-8"?>
<p:tagLst xmlns:a="http://schemas.openxmlformats.org/drawingml/2006/main" xmlns:r="http://schemas.openxmlformats.org/officeDocument/2006/relationships" xmlns:p="http://schemas.openxmlformats.org/presentationml/2006/main">
  <p:tag name="NUM" val="77"/>
</p:tagLst>
</file>

<file path=ppt/tags/tag78.xml><?xml version="1.0" encoding="utf-8"?>
<p:tagLst xmlns:a="http://schemas.openxmlformats.org/drawingml/2006/main" xmlns:r="http://schemas.openxmlformats.org/officeDocument/2006/relationships" xmlns:p="http://schemas.openxmlformats.org/presentationml/2006/main">
  <p:tag name="NUM" val="78"/>
</p:tagLst>
</file>

<file path=ppt/tags/tag79.xml><?xml version="1.0" encoding="utf-8"?>
<p:tagLst xmlns:a="http://schemas.openxmlformats.org/drawingml/2006/main" xmlns:r="http://schemas.openxmlformats.org/officeDocument/2006/relationships" xmlns:p="http://schemas.openxmlformats.org/presentationml/2006/main">
  <p:tag name="NUM" val="79"/>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80"/>
</p:tagLst>
</file>

<file path=ppt/tags/tag81.xml><?xml version="1.0" encoding="utf-8"?>
<p:tagLst xmlns:a="http://schemas.openxmlformats.org/drawingml/2006/main" xmlns:r="http://schemas.openxmlformats.org/officeDocument/2006/relationships" xmlns:p="http://schemas.openxmlformats.org/presentationml/2006/main">
  <p:tag name="NUM" val="81"/>
</p:tagLst>
</file>

<file path=ppt/tags/tag82.xml><?xml version="1.0" encoding="utf-8"?>
<p:tagLst xmlns:a="http://schemas.openxmlformats.org/drawingml/2006/main" xmlns:r="http://schemas.openxmlformats.org/officeDocument/2006/relationships" xmlns:p="http://schemas.openxmlformats.org/presentationml/2006/main">
  <p:tag name="NUM" val="82"/>
</p:tagLst>
</file>

<file path=ppt/tags/tag83.xml><?xml version="1.0" encoding="utf-8"?>
<p:tagLst xmlns:a="http://schemas.openxmlformats.org/drawingml/2006/main" xmlns:r="http://schemas.openxmlformats.org/officeDocument/2006/relationships" xmlns:p="http://schemas.openxmlformats.org/presentationml/2006/main">
  <p:tag name="NUM" val="83"/>
</p:tagLst>
</file>

<file path=ppt/tags/tag84.xml><?xml version="1.0" encoding="utf-8"?>
<p:tagLst xmlns:a="http://schemas.openxmlformats.org/drawingml/2006/main" xmlns:r="http://schemas.openxmlformats.org/officeDocument/2006/relationships" xmlns:p="http://schemas.openxmlformats.org/presentationml/2006/main">
  <p:tag name="NUM" val="84"/>
</p:tagLst>
</file>

<file path=ppt/tags/tag85.xml><?xml version="1.0" encoding="utf-8"?>
<p:tagLst xmlns:a="http://schemas.openxmlformats.org/drawingml/2006/main" xmlns:r="http://schemas.openxmlformats.org/officeDocument/2006/relationships" xmlns:p="http://schemas.openxmlformats.org/presentationml/2006/main">
  <p:tag name="NUM" val="85"/>
</p:tagLst>
</file>

<file path=ppt/tags/tag86.xml><?xml version="1.0" encoding="utf-8"?>
<p:tagLst xmlns:a="http://schemas.openxmlformats.org/drawingml/2006/main" xmlns:r="http://schemas.openxmlformats.org/officeDocument/2006/relationships" xmlns:p="http://schemas.openxmlformats.org/presentationml/2006/main">
  <p:tag name="NUM" val="86"/>
</p:tagLst>
</file>

<file path=ppt/tags/tag87.xml><?xml version="1.0" encoding="utf-8"?>
<p:tagLst xmlns:a="http://schemas.openxmlformats.org/drawingml/2006/main" xmlns:r="http://schemas.openxmlformats.org/officeDocument/2006/relationships" xmlns:p="http://schemas.openxmlformats.org/presentationml/2006/main">
  <p:tag name="NUM" val="87"/>
</p:tagLst>
</file>

<file path=ppt/tags/tag88.xml><?xml version="1.0" encoding="utf-8"?>
<p:tagLst xmlns:a="http://schemas.openxmlformats.org/drawingml/2006/main" xmlns:r="http://schemas.openxmlformats.org/officeDocument/2006/relationships" xmlns:p="http://schemas.openxmlformats.org/presentationml/2006/main">
  <p:tag name="NUM" val="88"/>
</p:tagLst>
</file>

<file path=ppt/tags/tag89.xml><?xml version="1.0" encoding="utf-8"?>
<p:tagLst xmlns:a="http://schemas.openxmlformats.org/drawingml/2006/main" xmlns:r="http://schemas.openxmlformats.org/officeDocument/2006/relationships" xmlns:p="http://schemas.openxmlformats.org/presentationml/2006/main">
  <p:tag name="NUM" val="89"/>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90"/>
</p:tagLst>
</file>

<file path=ppt/tags/tag91.xml><?xml version="1.0" encoding="utf-8"?>
<p:tagLst xmlns:a="http://schemas.openxmlformats.org/drawingml/2006/main" xmlns:r="http://schemas.openxmlformats.org/officeDocument/2006/relationships" xmlns:p="http://schemas.openxmlformats.org/presentationml/2006/main">
  <p:tag name="NUM" val="91"/>
</p:tagLst>
</file>

<file path=ppt/tags/tag92.xml><?xml version="1.0" encoding="utf-8"?>
<p:tagLst xmlns:a="http://schemas.openxmlformats.org/drawingml/2006/main" xmlns:r="http://schemas.openxmlformats.org/officeDocument/2006/relationships" xmlns:p="http://schemas.openxmlformats.org/presentationml/2006/main">
  <p:tag name="NUM" val="92"/>
</p:tagLst>
</file>

<file path=ppt/tags/tag93.xml><?xml version="1.0" encoding="utf-8"?>
<p:tagLst xmlns:a="http://schemas.openxmlformats.org/drawingml/2006/main" xmlns:r="http://schemas.openxmlformats.org/officeDocument/2006/relationships" xmlns:p="http://schemas.openxmlformats.org/presentationml/2006/main">
  <p:tag name="NUM" val="93"/>
</p:tagLst>
</file>

<file path=ppt/tags/tag94.xml><?xml version="1.0" encoding="utf-8"?>
<p:tagLst xmlns:a="http://schemas.openxmlformats.org/drawingml/2006/main" xmlns:r="http://schemas.openxmlformats.org/officeDocument/2006/relationships" xmlns:p="http://schemas.openxmlformats.org/presentationml/2006/main">
  <p:tag name="NUM" val="94"/>
</p:tagLst>
</file>

<file path=ppt/tags/tag95.xml><?xml version="1.0" encoding="utf-8"?>
<p:tagLst xmlns:a="http://schemas.openxmlformats.org/drawingml/2006/main" xmlns:r="http://schemas.openxmlformats.org/officeDocument/2006/relationships" xmlns:p="http://schemas.openxmlformats.org/presentationml/2006/main">
  <p:tag name="NUM" val="95"/>
</p:tagLst>
</file>

<file path=ppt/tags/tag96.xml><?xml version="1.0" encoding="utf-8"?>
<p:tagLst xmlns:a="http://schemas.openxmlformats.org/drawingml/2006/main" xmlns:r="http://schemas.openxmlformats.org/officeDocument/2006/relationships" xmlns:p="http://schemas.openxmlformats.org/presentationml/2006/main">
  <p:tag name="NUM" val="97"/>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7562</TotalTime>
  <Words>2589</Words>
  <Application>Microsoft Office PowerPoint</Application>
  <PresentationFormat>On-screen Show (4:3)</PresentationFormat>
  <Paragraphs>350</Paragraphs>
  <Slides>76</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76</vt:i4>
      </vt:variant>
    </vt:vector>
  </HeadingPairs>
  <TitlesOfParts>
    <vt:vector size="84" baseType="lpstr">
      <vt:lpstr>Arial</vt:lpstr>
      <vt:lpstr>Assimilation</vt:lpstr>
      <vt:lpstr>Calibri</vt:lpstr>
      <vt:lpstr>Degrading Morals</vt:lpstr>
      <vt:lpstr>Monotype Corsiva</vt:lpstr>
      <vt:lpstr>Times</vt:lpstr>
      <vt:lpstr>Times New Roman</vt:lpstr>
      <vt:lpstr>Modèle par défaut</vt:lpstr>
      <vt:lpstr>PowerPoint Presentation</vt:lpstr>
      <vt:lpstr>Statistiques inférentielles</vt:lpstr>
      <vt:lpstr>Statistiques inférentielles</vt:lpstr>
      <vt:lpstr>Statistiques inférentielles</vt:lpstr>
      <vt:lpstr>Statistiques inférentielles</vt:lpstr>
      <vt:lpstr>Statistiques inférentielles</vt:lpstr>
      <vt:lpstr>PowerPoint Presentation</vt:lpstr>
      <vt:lpstr>Modélisation statistique de seconde génération  </vt:lpstr>
      <vt:lpstr>Modélisation statistique de seconde génération  </vt:lpstr>
      <vt:lpstr>Modélisation statistique de seconde génération  </vt:lpstr>
      <vt:lpstr>Modélisation statistique de seconde génération  </vt:lpstr>
      <vt:lpstr>Développement des échelles de mesure</vt:lpstr>
      <vt:lpstr>Les instruments de mesure</vt:lpstr>
      <vt:lpstr>Les instruments de mesure</vt:lpstr>
      <vt:lpstr>Les préoccupations méthodologiques</vt:lpstr>
      <vt:lpstr>Les notions de fiabilité et de validité</vt:lpstr>
      <vt:lpstr>Illustration de la fiabilité et la validité</vt:lpstr>
      <vt:lpstr>Fiabilité et validité des échelles de mesure</vt:lpstr>
      <vt:lpstr>La stabilité </vt:lpstr>
      <vt:lpstr>La consistance interne</vt:lpstr>
      <vt:lpstr>La consistance interne</vt:lpstr>
      <vt:lpstr>La consistance interne</vt:lpstr>
      <vt:lpstr>La consistance interne</vt:lpstr>
      <vt:lpstr>La consistance interne</vt:lpstr>
      <vt:lpstr>La consistance interne</vt:lpstr>
      <vt:lpstr>La consistance interne</vt:lpstr>
      <vt:lpstr>La consistance interne</vt:lpstr>
      <vt:lpstr>La consistance interne</vt:lpstr>
      <vt:lpstr>La consistance interne</vt:lpstr>
      <vt:lpstr>La méthode des deux moitiés</vt:lpstr>
      <vt:lpstr>La fiabilité inter-évaluateurs</vt:lpstr>
      <vt:lpstr>La méthode des deux moitiés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Sensibilité</vt:lpstr>
      <vt:lpstr>La validité</vt:lpstr>
      <vt:lpstr>La validité du contenu</vt:lpstr>
      <vt:lpstr>La validité prédictive</vt:lpstr>
      <vt:lpstr>La validité concourante</vt:lpstr>
      <vt:lpstr>La validité de critère</vt:lpstr>
      <vt:lpstr>La validité de construit</vt:lpstr>
      <vt:lpstr>La validité de construit</vt:lpstr>
      <vt:lpstr>La validité nomologique</vt:lpstr>
      <vt:lpstr>La validité convergente </vt:lpstr>
      <vt:lpstr>La validité discriminante</vt:lpstr>
      <vt:lpstr>En conclusion </vt:lpstr>
      <vt:lpstr>Analyse factorielle exploratoire</vt:lpstr>
      <vt:lpstr>Analyse factorielle exploratoire</vt:lpstr>
      <vt:lpstr>Analyse factorielle exploratoire :les méthodes d’extraction</vt:lpstr>
      <vt:lpstr>Analyse factorielle exploratoire :les méthodes de rotation</vt:lpstr>
      <vt:lpstr>Analyse factorielle exploratoire</vt:lpstr>
      <vt:lpstr>Possibilté de factorisation </vt:lpstr>
      <vt:lpstr>Analyse factorielle exploratoire</vt:lpstr>
      <vt:lpstr>Analyse factorielle exploratoire</vt:lpstr>
      <vt:lpstr>Analyse factorielle exploratoire</vt:lpstr>
      <vt:lpstr>Analyse factorielle exploratoire</vt:lpstr>
      <vt:lpstr>Analyse factorielle exploratoire</vt:lpstr>
      <vt:lpstr>Analyse factorielle exploratoire</vt:lpstr>
      <vt:lpstr>Analyse de la structure de covariance</vt:lpstr>
      <vt:lpstr>Analyse factorielle confirmatoire</vt:lpstr>
      <vt:lpstr>L'analyse factorielle confirmatoire (CFA) </vt:lpstr>
      <vt:lpstr>L'analyse factorielle confirmatoire (CFA) </vt:lpstr>
      <vt:lpstr>Echelles de mesure tunisiennes: il faut encore valider !</vt:lpstr>
      <vt:lpstr>Merci pour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Gérald Olivier</dc:creator>
  <cp:lastModifiedBy>Noomen Gualmemi</cp:lastModifiedBy>
  <cp:revision>292</cp:revision>
  <cp:lastPrinted>2022-01-29T17:58:41Z</cp:lastPrinted>
  <dcterms:created xsi:type="dcterms:W3CDTF">2006-10-17T07:07:57Z</dcterms:created>
  <dcterms:modified xsi:type="dcterms:W3CDTF">2022-01-29T17:59:52Z</dcterms:modified>
</cp:coreProperties>
</file>