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435" r:id="rId2"/>
    <p:sldId id="474" r:id="rId3"/>
    <p:sldId id="458" r:id="rId4"/>
    <p:sldId id="542" r:id="rId5"/>
    <p:sldId id="541" r:id="rId6"/>
    <p:sldId id="529" r:id="rId7"/>
    <p:sldId id="524" r:id="rId8"/>
    <p:sldId id="523" r:id="rId9"/>
    <p:sldId id="572" r:id="rId10"/>
    <p:sldId id="521" r:id="rId11"/>
    <p:sldId id="491" r:id="rId12"/>
    <p:sldId id="504" r:id="rId13"/>
    <p:sldId id="490" r:id="rId14"/>
    <p:sldId id="614" r:id="rId15"/>
    <p:sldId id="615" r:id="rId16"/>
    <p:sldId id="505" r:id="rId17"/>
    <p:sldId id="543" r:id="rId18"/>
    <p:sldId id="533" r:id="rId19"/>
    <p:sldId id="544" r:id="rId20"/>
    <p:sldId id="547" r:id="rId21"/>
    <p:sldId id="616" r:id="rId22"/>
    <p:sldId id="549" r:id="rId23"/>
    <p:sldId id="548" r:id="rId24"/>
    <p:sldId id="556" r:id="rId25"/>
    <p:sldId id="557" r:id="rId26"/>
    <p:sldId id="558" r:id="rId27"/>
    <p:sldId id="520" r:id="rId28"/>
    <p:sldId id="552" r:id="rId29"/>
    <p:sldId id="551" r:id="rId30"/>
    <p:sldId id="600" r:id="rId31"/>
    <p:sldId id="553" r:id="rId32"/>
    <p:sldId id="554" r:id="rId33"/>
    <p:sldId id="573" r:id="rId34"/>
    <p:sldId id="519" r:id="rId35"/>
    <p:sldId id="518" r:id="rId36"/>
    <p:sldId id="559" r:id="rId37"/>
    <p:sldId id="560" r:id="rId38"/>
    <p:sldId id="561" r:id="rId39"/>
    <p:sldId id="574" r:id="rId40"/>
    <p:sldId id="575" r:id="rId41"/>
    <p:sldId id="576" r:id="rId42"/>
    <p:sldId id="577" r:id="rId43"/>
    <p:sldId id="578" r:id="rId44"/>
    <p:sldId id="579" r:id="rId45"/>
    <p:sldId id="582" r:id="rId46"/>
    <p:sldId id="584" r:id="rId47"/>
    <p:sldId id="581" r:id="rId48"/>
    <p:sldId id="585" r:id="rId49"/>
    <p:sldId id="580" r:id="rId50"/>
    <p:sldId id="583" r:id="rId51"/>
    <p:sldId id="586" r:id="rId52"/>
    <p:sldId id="588" r:id="rId53"/>
    <p:sldId id="589" r:id="rId54"/>
    <p:sldId id="591" r:id="rId55"/>
    <p:sldId id="590" r:id="rId56"/>
    <p:sldId id="592" r:id="rId57"/>
    <p:sldId id="594" r:id="rId58"/>
    <p:sldId id="593" r:id="rId59"/>
    <p:sldId id="587" r:id="rId60"/>
    <p:sldId id="595" r:id="rId61"/>
    <p:sldId id="598" r:id="rId62"/>
    <p:sldId id="597" r:id="rId63"/>
    <p:sldId id="596" r:id="rId64"/>
    <p:sldId id="516" r:id="rId65"/>
    <p:sldId id="534" r:id="rId66"/>
    <p:sldId id="517" r:id="rId67"/>
    <p:sldId id="562" r:id="rId68"/>
    <p:sldId id="564" r:id="rId69"/>
    <p:sldId id="563" r:id="rId70"/>
    <p:sldId id="571" r:id="rId71"/>
    <p:sldId id="509" r:id="rId72"/>
    <p:sldId id="513" r:id="rId73"/>
    <p:sldId id="510" r:id="rId74"/>
    <p:sldId id="613" r:id="rId75"/>
    <p:sldId id="610" r:id="rId76"/>
    <p:sldId id="609" r:id="rId77"/>
    <p:sldId id="466" r:id="rId78"/>
    <p:sldId id="608" r:id="rId79"/>
    <p:sldId id="604" r:id="rId80"/>
    <p:sldId id="603" r:id="rId81"/>
    <p:sldId id="605" r:id="rId82"/>
    <p:sldId id="606" r:id="rId83"/>
    <p:sldId id="450" r:id="rId84"/>
    <p:sldId id="459" r:id="rId8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FDEDF"/>
    <a:srgbClr val="006600"/>
    <a:srgbClr val="BBEDE3"/>
    <a:srgbClr val="339966"/>
    <a:srgbClr val="FF0066"/>
    <a:srgbClr val="FF6600"/>
    <a:srgbClr val="FEF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38" autoAdjust="0"/>
  </p:normalViewPr>
  <p:slideViewPr>
    <p:cSldViewPr>
      <p:cViewPr varScale="1">
        <p:scale>
          <a:sx n="111" d="100"/>
          <a:sy n="111" d="100"/>
        </p:scale>
        <p:origin x="1650" y="96"/>
      </p:cViewPr>
      <p:guideLst>
        <p:guide orient="horz" pos="2160"/>
        <p:guide pos="2880"/>
      </p:guideLst>
    </p:cSldViewPr>
  </p:slideViewPr>
  <p:outlineViewPr>
    <p:cViewPr>
      <p:scale>
        <a:sx n="33" d="100"/>
        <a:sy n="33" d="100"/>
      </p:scale>
      <p:origin x="0" y="24072"/>
    </p:cViewPr>
  </p:outlineViewPr>
  <p:notesTextViewPr>
    <p:cViewPr>
      <p:scale>
        <a:sx n="100" d="100"/>
        <a:sy n="100" d="100"/>
      </p:scale>
      <p:origin x="0" y="0"/>
    </p:cViewPr>
  </p:notesTextViewPr>
  <p:sorterViewPr>
    <p:cViewPr>
      <p:scale>
        <a:sx n="75" d="100"/>
        <a:sy n="75" d="100"/>
      </p:scale>
      <p:origin x="0" y="7866"/>
    </p:cViewPr>
  </p:sorterViewPr>
  <p:notesViewPr>
    <p:cSldViewPr>
      <p:cViewPr varScale="1">
        <p:scale>
          <a:sx n="61" d="100"/>
          <a:sy n="61" d="100"/>
        </p:scale>
        <p:origin x="-1698"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22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22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3C0449-15DB-46CD-92A1-A8DDF05668E7}" type="slidenum">
              <a:rPr lang="fr-FR"/>
              <a:pPr/>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F45340-604D-4514-8D7D-AF132FADC155}"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78213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55520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8488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464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2813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19666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08687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83879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5011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4205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8456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7354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684948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892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63590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35944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836199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614644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5923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705868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424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34319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137352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053034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087533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07717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60428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594489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21375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633194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6557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7560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77809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183169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39411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95152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55865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22333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61697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589709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232655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49025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23999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3782519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60189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595490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066526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689506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080123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394372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87546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267100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70889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30393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98045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363385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3656651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537103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538941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39914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059758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5225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580487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618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61354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0745533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245305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2988245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761167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0708138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08031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575114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621419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418241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1996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883762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282805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8808248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4447877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3841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a:t>Cliquez pour modifier le style du titre</a:t>
            </a:r>
          </a:p>
        </p:txBody>
      </p:sp>
      <p:sp>
        <p:nvSpPr>
          <p:cNvPr id="3" name="Espace réservé du graphique SmartArt 2"/>
          <p:cNvSpPr>
            <a:spLocks noGrp="1"/>
          </p:cNvSpPr>
          <p:nvPr>
            <p:ph type="dgm"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35" name="Text Box 11"/>
          <p:cNvSpPr txBox="1">
            <a:spLocks noChangeArrowheads="1"/>
          </p:cNvSpPr>
          <p:nvPr userDrawn="1"/>
        </p:nvSpPr>
        <p:spPr bwMode="auto">
          <a:xfrm>
            <a:off x="1066800" y="457200"/>
            <a:ext cx="7416800" cy="274638"/>
          </a:xfrm>
          <a:prstGeom prst="rect">
            <a:avLst/>
          </a:prstGeom>
          <a:noFill/>
          <a:ln w="9525">
            <a:noFill/>
            <a:miter lim="800000"/>
            <a:headEnd/>
            <a:tailEnd/>
          </a:ln>
          <a:effectLst/>
        </p:spPr>
        <p:txBody>
          <a:bodyPr>
            <a:spAutoFit/>
          </a:bodyPr>
          <a:lstStyle/>
          <a:p>
            <a:pPr>
              <a:spcBef>
                <a:spcPct val="50000"/>
              </a:spcBef>
            </a:pPr>
            <a:endParaRPr lang="en-US" sz="1200" b="1" i="1">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p:titleStyle>
    <p:body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slideLayout" Target="../slideLayouts/slideLayout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79612" y="3068960"/>
            <a:ext cx="6696744" cy="1843582"/>
          </a:xfrm>
          <a:prstGeom prst="rect">
            <a:avLst/>
          </a:prstGeom>
          <a:noFill/>
        </p:spPr>
        <p:txBody>
          <a:bodyPr wrap="square" rtlCol="0">
            <a:spAutoFit/>
          </a:bodyPr>
          <a:lstStyle/>
          <a:p>
            <a:pPr algn="ctr">
              <a:lnSpc>
                <a:spcPct val="150000"/>
              </a:lnSpc>
            </a:pPr>
            <a:r>
              <a:rPr lang="fr-FR" sz="4000" b="1" dirty="0">
                <a:latin typeface="Assimilation" pitchFamily="2" charset="0"/>
              </a:rPr>
              <a:t>Cours statistiques appliquées à la recherche M1</a:t>
            </a:r>
          </a:p>
        </p:txBody>
      </p:sp>
      <p:pic>
        <p:nvPicPr>
          <p:cNvPr id="4" name="Picture 3" descr="Aucun texte alternatif disponible.">
            <a:extLst>
              <a:ext uri="{FF2B5EF4-FFF2-40B4-BE49-F238E27FC236}">
                <a16:creationId xmlns:a16="http://schemas.microsoft.com/office/drawing/2014/main" id="{4263C96D-CB61-4905-9139-97ECC1F97FBA}"/>
              </a:ext>
            </a:extLst>
          </p:cNvPr>
          <p:cNvPicPr>
            <a:picLocks noChangeAspect="1" noChangeArrowheads="1"/>
          </p:cNvPicPr>
          <p:nvPr/>
        </p:nvPicPr>
        <p:blipFill>
          <a:blip r:embed="rId3"/>
          <a:srcRect/>
          <a:stretch>
            <a:fillRect/>
          </a:stretch>
        </p:blipFill>
        <p:spPr bwMode="auto">
          <a:xfrm>
            <a:off x="323528" y="410607"/>
            <a:ext cx="2098624" cy="1289154"/>
          </a:xfrm>
          <a:prstGeom prst="rect">
            <a:avLst/>
          </a:prstGeom>
          <a:noFill/>
        </p:spPr>
      </p:pic>
      <p:pic>
        <p:nvPicPr>
          <p:cNvPr id="5122" name="Picture 2" descr="Etablissement d&amp;#39;enseignement supérieur privé | | Institut Supérieur de  Sport et de l´Education Physique du Kef - ISSEPK - Kef">
            <a:extLst>
              <a:ext uri="{FF2B5EF4-FFF2-40B4-BE49-F238E27FC236}">
                <a16:creationId xmlns:a16="http://schemas.microsoft.com/office/drawing/2014/main" id="{FB773897-8C9B-43FD-89F0-384118E2C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725" y="404664"/>
            <a:ext cx="35242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5" name="Picture 4">
            <a:extLst>
              <a:ext uri="{FF2B5EF4-FFF2-40B4-BE49-F238E27FC236}">
                <a16:creationId xmlns:a16="http://schemas.microsoft.com/office/drawing/2014/main" id="{E41189E5-01A1-4F6B-86DE-53C3BAE388E4}"/>
              </a:ext>
            </a:extLst>
          </p:cNvPr>
          <p:cNvPicPr>
            <a:picLocks noChangeAspect="1"/>
          </p:cNvPicPr>
          <p:nvPr/>
        </p:nvPicPr>
        <p:blipFill>
          <a:blip r:embed="rId3"/>
          <a:stretch>
            <a:fillRect/>
          </a:stretch>
        </p:blipFill>
        <p:spPr>
          <a:xfrm>
            <a:off x="107504" y="1867321"/>
            <a:ext cx="9036496" cy="4658023"/>
          </a:xfrm>
          <a:prstGeom prst="rect">
            <a:avLst/>
          </a:prstGeom>
        </p:spPr>
      </p:pic>
    </p:spTree>
    <p:extLst>
      <p:ext uri="{BB962C8B-B14F-4D97-AF65-F5344CB8AC3E}">
        <p14:creationId xmlns:p14="http://schemas.microsoft.com/office/powerpoint/2010/main" val="66285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4AA3B1AC-AB5C-4C80-934D-402EEF888C93}"/>
              </a:ext>
            </a:extLst>
          </p:cNvPr>
          <p:cNvSpPr txBox="1"/>
          <p:nvPr/>
        </p:nvSpPr>
        <p:spPr>
          <a:xfrm>
            <a:off x="107504" y="1268760"/>
            <a:ext cx="8856984" cy="4457952"/>
          </a:xfrm>
          <a:prstGeom prst="rect">
            <a:avLst/>
          </a:prstGeom>
          <a:noFill/>
        </p:spPr>
        <p:txBody>
          <a:bodyPr wrap="square" rtlCol="0">
            <a:spAutoFit/>
          </a:bodyPr>
          <a:lstStyle/>
          <a:p>
            <a:pPr marL="609600" indent="-609600" algn="ctr">
              <a:lnSpc>
                <a:spcPct val="150000"/>
              </a:lnSpc>
              <a:buClr>
                <a:srgbClr val="FF0000"/>
              </a:buClr>
              <a:buFont typeface="Wingdings" panose="05000000000000000000" pitchFamily="2" charset="2"/>
              <a:buNone/>
              <a:tabLst>
                <a:tab pos="566738" algn="l"/>
              </a:tabLst>
            </a:pPr>
            <a:r>
              <a:rPr lang="fr-CA" altLang="en-US" sz="2400" b="0" dirty="0">
                <a:latin typeface="Times New Roman" panose="02020603050405020304" pitchFamily="18" charset="0"/>
                <a:cs typeface="Times New Roman" panose="02020603050405020304" pitchFamily="18" charset="0"/>
              </a:rPr>
              <a:t>Les trois étapes de présentation des données statistiques: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représentation graphique du phénomène étudié s’il est possible.</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synthèse des résultats obtenus à l’aide d’un tableau qui regroupes les catégories.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dirty="0">
                <a:latin typeface="Times New Roman" panose="02020603050405020304" pitchFamily="18" charset="0"/>
                <a:cs typeface="Times New Roman" panose="02020603050405020304" pitchFamily="18" charset="0"/>
              </a:rPr>
              <a:t>L’analyse des résultats obtenus pour faciliter au lecteur du manuscrit la tâche.</a:t>
            </a:r>
            <a:endParaRPr lang="fr-CA" altLang="en-US" sz="2400" b="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68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663136"/>
          </a:xfrm>
          <a:prstGeom prst="rect">
            <a:avLst/>
          </a:prstGeom>
          <a:noFill/>
        </p:spPr>
        <p:txBody>
          <a:bodyPr wrap="square" rtlCol="0">
            <a:spAutoFit/>
          </a:bodyPr>
          <a:lstStyle/>
          <a:p>
            <a:pPr marL="0" marR="0" algn="just">
              <a:lnSpc>
                <a:spcPct val="150000"/>
              </a:lnSpc>
              <a:spcBef>
                <a:spcPts val="0"/>
              </a:spcBef>
              <a:spcAft>
                <a:spcPts val="800"/>
              </a:spcAft>
            </a:pPr>
            <a:r>
              <a:rPr lang="fr-FR" sz="2400" b="1" dirty="0">
                <a:latin typeface="Times New Roman" panose="02020603050405020304" pitchFamily="18" charset="0"/>
                <a:cs typeface="Times New Roman" panose="02020603050405020304" pitchFamily="18" charset="0"/>
              </a:rPr>
              <a:t>Définition : </a:t>
            </a:r>
            <a:r>
              <a:rPr lang="fr-FR" sz="2400" dirty="0">
                <a:latin typeface="Times New Roman" panose="02020603050405020304" pitchFamily="18" charset="0"/>
                <a:cs typeface="Times New Roman" panose="02020603050405020304" pitchFamily="18" charset="0"/>
              </a:rPr>
              <a:t>le test statistique donne une règle permettant de décider si l’on peut rejeter une hypothèse, en fonction des observations relevées sur des échantillons. </a:t>
            </a:r>
          </a:p>
          <a:p>
            <a:pPr algn="just">
              <a:lnSpc>
                <a:spcPct val="150000"/>
              </a:lnSpc>
              <a:spcBef>
                <a:spcPts val="0"/>
              </a:spcBef>
              <a:spcAft>
                <a:spcPts val="800"/>
              </a:spcAft>
            </a:pPr>
            <a:r>
              <a:rPr lang="fr-FR" sz="2400" b="1" dirty="0">
                <a:latin typeface="Times New Roman" panose="02020603050405020304" pitchFamily="18" charset="0"/>
                <a:cs typeface="Times New Roman" panose="02020603050405020304" pitchFamily="18" charset="0"/>
              </a:rPr>
              <a:t>Hypothèse nulle </a:t>
            </a:r>
            <a:r>
              <a:rPr lang="fr-FR" sz="2400" dirty="0">
                <a:latin typeface="Times New Roman" panose="02020603050405020304" pitchFamily="18" charset="0"/>
                <a:cs typeface="Times New Roman" panose="02020603050405020304" pitchFamily="18" charset="0"/>
              </a:rPr>
              <a:t>: l’hypothèse dont on cherche à savoir si elle peut être rejetée, notée H</a:t>
            </a:r>
            <a:r>
              <a:rPr lang="fr-FR" sz="2400" baseline="-25000" dirty="0">
                <a:latin typeface="Times New Roman" panose="02020603050405020304" pitchFamily="18" charset="0"/>
                <a:cs typeface="Times New Roman" panose="02020603050405020304" pitchFamily="18" charset="0"/>
              </a:rPr>
              <a:t>0, </a:t>
            </a:r>
            <a:r>
              <a:rPr lang="fr-FR" sz="2400" dirty="0">
                <a:latin typeface="Times New Roman" panose="02020603050405020304" pitchFamily="18" charset="0"/>
                <a:cs typeface="Times New Roman" panose="02020603050405020304" pitchFamily="18" charset="0"/>
              </a:rPr>
              <a:t>souvent définie comme une absence de différence.</a:t>
            </a:r>
            <a:br>
              <a:rPr lang="fr-FR" sz="2400" baseline="-250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Hypothèse alternative : </a:t>
            </a:r>
            <a:r>
              <a:rPr lang="fr-FR" sz="2400" dirty="0">
                <a:latin typeface="Times New Roman" panose="02020603050405020304" pitchFamily="18" charset="0"/>
                <a:cs typeface="Times New Roman" panose="02020603050405020304" pitchFamily="18" charset="0"/>
              </a:rPr>
              <a:t>hypothèse concurrente, notée </a:t>
            </a:r>
            <a:r>
              <a:rPr lang="fr-FR" sz="2400" b="1" dirty="0">
                <a:latin typeface="Times New Roman" panose="02020603050405020304" pitchFamily="18" charset="0"/>
                <a:cs typeface="Times New Roman" panose="02020603050405020304" pitchFamily="18" charset="0"/>
              </a:rPr>
              <a:t>H</a:t>
            </a:r>
            <a:r>
              <a:rPr lang="fr-FR" sz="2400" b="1" baseline="-25000" dirty="0">
                <a:latin typeface="Times New Roman" panose="02020603050405020304" pitchFamily="18" charset="0"/>
                <a:cs typeface="Times New Roman" panose="02020603050405020304" pitchFamily="18" charset="0"/>
              </a:rPr>
              <a:t>1.</a:t>
            </a:r>
          </a:p>
          <a:p>
            <a:pPr marL="0" marR="0" algn="just">
              <a:lnSpc>
                <a:spcPct val="150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3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772910"/>
          </a:xfrm>
          <a:prstGeom prst="rect">
            <a:avLst/>
          </a:prstGeom>
          <a:noFill/>
        </p:spPr>
        <p:txBody>
          <a:bodyPr wrap="square" rtlCol="0">
            <a:spAutoFit/>
          </a:bodyPr>
          <a:lstStyle/>
          <a:p>
            <a:pPr marL="0" marR="0" algn="just">
              <a:lnSpc>
                <a:spcPct val="150000"/>
              </a:lnSpc>
              <a:spcBef>
                <a:spcPts val="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Tests d’hypothèses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H0 et l'hypothèse alternative H1 sont utilisées dans les tests statistiques, qui sont des techniques permettant de tirer des conclusions ou de porter des jugements basés sur les statistique.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test de signification est utilisé pour déterminer la force de la preuve contre l'hypothèse nulle.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est généralement définie comme "aucun effet" ou "aucune différence".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62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C42F6319-0BC8-42D2-BDC1-7D4D94E30F3E}"/>
              </a:ext>
            </a:extLst>
          </p:cNvPr>
          <p:cNvPicPr>
            <a:picLocks noChangeAspect="1"/>
          </p:cNvPicPr>
          <p:nvPr/>
        </p:nvPicPr>
        <p:blipFill>
          <a:blip r:embed="rId3"/>
          <a:stretch>
            <a:fillRect/>
          </a:stretch>
        </p:blipFill>
        <p:spPr>
          <a:xfrm>
            <a:off x="251520" y="1604962"/>
            <a:ext cx="8640959" cy="4632350"/>
          </a:xfrm>
          <a:prstGeom prst="rect">
            <a:avLst/>
          </a:prstGeom>
        </p:spPr>
      </p:pic>
    </p:spTree>
    <p:extLst>
      <p:ext uri="{BB962C8B-B14F-4D97-AF65-F5344CB8AC3E}">
        <p14:creationId xmlns:p14="http://schemas.microsoft.com/office/powerpoint/2010/main" val="49571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BE3BE40A-7031-408E-84C9-D4415953D61E}"/>
              </a:ext>
            </a:extLst>
          </p:cNvPr>
          <p:cNvPicPr>
            <a:picLocks noChangeAspect="1"/>
          </p:cNvPicPr>
          <p:nvPr/>
        </p:nvPicPr>
        <p:blipFill>
          <a:blip r:embed="rId3"/>
          <a:stretch>
            <a:fillRect/>
          </a:stretch>
        </p:blipFill>
        <p:spPr>
          <a:xfrm>
            <a:off x="609552" y="1113802"/>
            <a:ext cx="7924895" cy="5206556"/>
          </a:xfrm>
          <a:prstGeom prst="rect">
            <a:avLst/>
          </a:prstGeom>
        </p:spPr>
      </p:pic>
    </p:spTree>
    <p:extLst>
      <p:ext uri="{BB962C8B-B14F-4D97-AF65-F5344CB8AC3E}">
        <p14:creationId xmlns:p14="http://schemas.microsoft.com/office/powerpoint/2010/main" val="326683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3901837"/>
          </a:xfrm>
          <a:prstGeom prst="rect">
            <a:avLst/>
          </a:prstGeom>
          <a:noFill/>
        </p:spPr>
        <p:txBody>
          <a:bodyPr wrap="square" rtlCol="0">
            <a:spAutoFit/>
          </a:bodyPr>
          <a:lstStyle/>
          <a:p>
            <a:pPr algn="just">
              <a:lnSpc>
                <a:spcPct val="150000"/>
              </a:lnSpc>
            </a:pPr>
            <a:r>
              <a:rPr lang="fr-FR" sz="2400" dirty="0"/>
              <a:t>Un test est dit paramétrique si son objet est de tester certaine hypothèse relative à un ou plusieurs paramètres d'une variable aléatoire. Ils sont considérés comme des tests robustes.</a:t>
            </a:r>
          </a:p>
          <a:p>
            <a:pPr algn="just">
              <a:lnSpc>
                <a:spcPct val="150000"/>
              </a:lnSpc>
            </a:pPr>
            <a:r>
              <a:rPr lang="fr-FR" sz="2400" dirty="0"/>
              <a:t>Dans la plupart des cas, ces tests sont basés sur la considération de la loi normale et supposent donc explicitement l'existence d'une variable aléatoire de référence X qui suit une loi de Laplace-Gauss ou un effectif important (&gt;30).</a:t>
            </a:r>
            <a:endParaRPr lang="en-US" dirty="0"/>
          </a:p>
        </p:txBody>
      </p:sp>
    </p:spTree>
    <p:extLst>
      <p:ext uri="{BB962C8B-B14F-4D97-AF65-F5344CB8AC3E}">
        <p14:creationId xmlns:p14="http://schemas.microsoft.com/office/powerpoint/2010/main" val="246125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t de </a:t>
            </a:r>
            <a:r>
              <a:rPr lang="fr-FR" dirty="0" err="1"/>
              <a:t>Student</a:t>
            </a:r>
            <a:endParaRPr lang="fr-FR" dirty="0"/>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4801314"/>
          </a:xfrm>
          <a:prstGeom prst="rect">
            <a:avLst/>
          </a:prstGeom>
          <a:noFill/>
        </p:spPr>
        <p:txBody>
          <a:bodyPr wrap="square" rtlCol="0">
            <a:spAutoFit/>
          </a:bodyPr>
          <a:lstStyle/>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permet de comparer les moyennes de deux groupes d’échantillons. </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s’agit donc de savoir si les moyennes des deux groupes sont significativement différentes au point de vue statistique.</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existe trois types du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indépendants.</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dépendants ou apparié</a:t>
            </a:r>
            <a:r>
              <a:rPr lang="fr-FR" sz="2400" dirty="0">
                <a:solidFill>
                  <a:srgbClr val="021B34"/>
                </a:solidFill>
                <a:latin typeface="Times New Roman" panose="02020603050405020304" pitchFamily="18" charset="0"/>
                <a:cs typeface="Times New Roman" panose="02020603050405020304" pitchFamily="18" charset="0"/>
              </a:rPr>
              <a:t>s</a:t>
            </a:r>
            <a:r>
              <a:rPr lang="fr-FR" sz="2400" i="0" dirty="0">
                <a:solidFill>
                  <a:srgbClr val="021B34"/>
                </a:solidFill>
                <a:effectLst/>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014672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endParaRPr lang="fr-FR" dirty="0"/>
          </a:p>
        </p:txBody>
      </p:sp>
      <p:pic>
        <p:nvPicPr>
          <p:cNvPr id="5" name="Picture 4">
            <a:extLst>
              <a:ext uri="{FF2B5EF4-FFF2-40B4-BE49-F238E27FC236}">
                <a16:creationId xmlns:a16="http://schemas.microsoft.com/office/drawing/2014/main" id="{B7C65CF1-1E9D-4530-A519-92D795997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48880"/>
            <a:ext cx="6637066" cy="3482305"/>
          </a:xfrm>
          <a:prstGeom prst="rect">
            <a:avLst/>
          </a:prstGeom>
          <a:noFill/>
        </p:spPr>
      </p:pic>
      <p:sp>
        <p:nvSpPr>
          <p:cNvPr id="2" name="TextBox 1">
            <a:extLst>
              <a:ext uri="{FF2B5EF4-FFF2-40B4-BE49-F238E27FC236}">
                <a16:creationId xmlns:a16="http://schemas.microsoft.com/office/drawing/2014/main" id="{44775829-1B84-44BE-88BE-DD434B8F0AD1}"/>
              </a:ext>
            </a:extLst>
          </p:cNvPr>
          <p:cNvSpPr txBox="1"/>
          <p:nvPr/>
        </p:nvSpPr>
        <p:spPr>
          <a:xfrm>
            <a:off x="323528" y="1412776"/>
            <a:ext cx="8136904" cy="1107996"/>
          </a:xfrm>
          <a:prstGeom prst="rect">
            <a:avLst/>
          </a:prstGeom>
          <a:noFill/>
        </p:spPr>
        <p:txBody>
          <a:bodyPr wrap="square" rtlCol="0">
            <a:sp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 : Statistiques descriptives sous </a:t>
            </a:r>
            <a:r>
              <a:rPr lang="fr-FR" sz="2400" i="0" dirty="0" err="1">
                <a:solidFill>
                  <a:srgbClr val="021B34"/>
                </a:solidFill>
                <a:effectLst/>
                <a:latin typeface="Times New Roman" panose="02020603050405020304" pitchFamily="18" charset="0"/>
                <a:cs typeface="Times New Roman" panose="02020603050405020304" pitchFamily="18" charset="0"/>
              </a:rPr>
              <a:t>Spss</a:t>
            </a:r>
            <a:r>
              <a:rPr lang="fr-FR" sz="2400" i="0" dirty="0">
                <a:solidFill>
                  <a:srgbClr val="021B34"/>
                </a:solidFill>
                <a:effectLst/>
                <a:latin typeface="Times New Roman" panose="02020603050405020304" pitchFamily="18" charset="0"/>
                <a:cs typeface="Times New Roman" panose="02020603050405020304" pitchFamily="18" charset="0"/>
              </a:rPr>
              <a:t> 26</a:t>
            </a:r>
          </a:p>
          <a:p>
            <a:endParaRPr lang="en-US" dirty="0"/>
          </a:p>
        </p:txBody>
      </p:sp>
    </p:spTree>
    <p:extLst>
      <p:ext uri="{BB962C8B-B14F-4D97-AF65-F5344CB8AC3E}">
        <p14:creationId xmlns:p14="http://schemas.microsoft.com/office/powerpoint/2010/main" val="119452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endParaRPr lang="fr-FR" dirty="0"/>
          </a:p>
        </p:txBody>
      </p:sp>
      <p:pic>
        <p:nvPicPr>
          <p:cNvPr id="4" name="Picture 3" descr="Table&#10;&#10;Description automatically generated">
            <a:extLst>
              <a:ext uri="{FF2B5EF4-FFF2-40B4-BE49-F238E27FC236}">
                <a16:creationId xmlns:a16="http://schemas.microsoft.com/office/drawing/2014/main" id="{2342EEB3-E492-4C07-B6C7-2D0842E2D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7544" y="2564904"/>
            <a:ext cx="7787208" cy="2978606"/>
          </a:xfrm>
          <a:prstGeom prst="rect">
            <a:avLst/>
          </a:prstGeom>
          <a:noFill/>
        </p:spPr>
      </p:pic>
      <p:sp>
        <p:nvSpPr>
          <p:cNvPr id="2" name="TextBox 1">
            <a:extLst>
              <a:ext uri="{FF2B5EF4-FFF2-40B4-BE49-F238E27FC236}">
                <a16:creationId xmlns:a16="http://schemas.microsoft.com/office/drawing/2014/main" id="{9216AC83-AC34-4B30-9382-09470FFDE4DC}"/>
              </a:ext>
            </a:extLst>
          </p:cNvPr>
          <p:cNvSpPr txBox="1"/>
          <p:nvPr/>
        </p:nvSpPr>
        <p:spPr>
          <a:xfrm>
            <a:off x="832756" y="1185037"/>
            <a:ext cx="7344816" cy="1569660"/>
          </a:xfrm>
          <a:prstGeom prst="rect">
            <a:avLst/>
          </a:prstGeom>
          <a:noFill/>
        </p:spPr>
        <p:txBody>
          <a:bodyPr wrap="square" rtlCol="0">
            <a:spAutoFit/>
          </a:bodyPr>
          <a:lstStyle/>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  : comparaison du groupe à une valeur de référence de 2.5</a:t>
            </a:r>
          </a:p>
          <a:p>
            <a:pPr algn="just"/>
            <a:endParaRPr lang="en-US" sz="2400" dirty="0"/>
          </a:p>
        </p:txBody>
      </p:sp>
    </p:spTree>
    <p:extLst>
      <p:ext uri="{BB962C8B-B14F-4D97-AF65-F5344CB8AC3E}">
        <p14:creationId xmlns:p14="http://schemas.microsoft.com/office/powerpoint/2010/main" val="18523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3349956"/>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La mesure est le processus d'association des nombres avec des grandeurs physiques et des phénomènes.</a:t>
            </a:r>
          </a:p>
          <a:p>
            <a:pPr algn="just">
              <a:lnSpc>
                <a:spcPct val="150000"/>
              </a:lnSpc>
            </a:pPr>
            <a:r>
              <a:rPr lang="fr-FR" sz="2400" b="1" dirty="0">
                <a:latin typeface="Times New Roman" pitchFamily="18" charset="0"/>
                <a:cs typeface="Times New Roman" pitchFamily="18" charset="0"/>
              </a:rPr>
              <a:t>Autrement dit, elle est l'obtention de la grandeur d'une quantité par rapport à une norme convenue.</a:t>
            </a:r>
          </a:p>
          <a:p>
            <a:pPr algn="just">
              <a:lnSpc>
                <a:spcPct val="150000"/>
              </a:lnSpc>
            </a:pPr>
            <a:r>
              <a:rPr lang="fr-FR" sz="2400" b="1" dirty="0">
                <a:latin typeface="Times New Roman" pitchFamily="18" charset="0"/>
                <a:cs typeface="Times New Roman" pitchFamily="18" charset="0"/>
              </a:rPr>
              <a:t>La mesure est précisément la démarche par laquelle  on passe du monde théorique à celui de l’ opérationnalisation. </a:t>
            </a:r>
          </a:p>
        </p:txBody>
      </p:sp>
      <p:pic>
        <p:nvPicPr>
          <p:cNvPr id="3074" name="Picture 2" descr="Measuring Social Value">
            <a:extLst>
              <a:ext uri="{FF2B5EF4-FFF2-40B4-BE49-F238E27FC236}">
                <a16:creationId xmlns:a16="http://schemas.microsoft.com/office/drawing/2014/main" id="{9DA66476-F894-4AE1-A97A-B74A5E945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8627">
            <a:off x="6228184" y="4711724"/>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8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pic>
        <p:nvPicPr>
          <p:cNvPr id="3" name="Picture 2">
            <a:extLst>
              <a:ext uri="{FF2B5EF4-FFF2-40B4-BE49-F238E27FC236}">
                <a16:creationId xmlns:a16="http://schemas.microsoft.com/office/drawing/2014/main" id="{2E399BF6-755F-4ADA-B9BB-FBB8FBADD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060848"/>
            <a:ext cx="7416823" cy="3862164"/>
          </a:xfrm>
          <a:prstGeom prst="rect">
            <a:avLst/>
          </a:prstGeom>
          <a:noFill/>
        </p:spPr>
      </p:pic>
      <p:sp>
        <p:nvSpPr>
          <p:cNvPr id="2" name="TextBox 1">
            <a:extLst>
              <a:ext uri="{FF2B5EF4-FFF2-40B4-BE49-F238E27FC236}">
                <a16:creationId xmlns:a16="http://schemas.microsoft.com/office/drawing/2014/main" id="{13C51EEE-2F2A-4CB9-B518-03A2EC984CC6}"/>
              </a:ext>
            </a:extLst>
          </p:cNvPr>
          <p:cNvSpPr txBox="1"/>
          <p:nvPr/>
        </p:nvSpPr>
        <p:spPr>
          <a:xfrm>
            <a:off x="863588" y="1143000"/>
            <a:ext cx="7668852" cy="1287532"/>
          </a:xfrm>
          <a:prstGeom prst="rect">
            <a:avLst/>
          </a:prstGeom>
          <a:noFill/>
        </p:spPr>
        <p:txBody>
          <a:bodyPr wrap="square" rtlCol="0">
            <a:spAutoFit/>
          </a:bodyPr>
          <a:lstStyle/>
          <a:p>
            <a:pPr>
              <a:lnSpc>
                <a:spcPct val="150000"/>
              </a:lnSpc>
            </a:pPr>
            <a:r>
              <a:rPr lang="fr-FR" sz="1800" i="0" dirty="0">
                <a:solidFill>
                  <a:srgbClr val="021B34"/>
                </a:solidFill>
                <a:effectLst/>
                <a:latin typeface="Times New Roman" panose="02020603050405020304" pitchFamily="18" charset="0"/>
                <a:cs typeface="Times New Roman" panose="02020603050405020304" pitchFamily="18" charset="0"/>
              </a:rPr>
              <a:t>Le test-t de </a:t>
            </a:r>
            <a:r>
              <a:rPr lang="fr-FR" sz="1800" i="0" dirty="0" err="1">
                <a:solidFill>
                  <a:srgbClr val="021B34"/>
                </a:solidFill>
                <a:effectLst/>
                <a:latin typeface="Times New Roman" panose="02020603050405020304" pitchFamily="18" charset="0"/>
                <a:cs typeface="Times New Roman" panose="02020603050405020304" pitchFamily="18" charset="0"/>
              </a:rPr>
              <a:t>Student</a:t>
            </a:r>
            <a:r>
              <a:rPr lang="fr-FR" sz="1800" i="0" dirty="0">
                <a:solidFill>
                  <a:srgbClr val="021B34"/>
                </a:solidFill>
                <a:effectLst/>
                <a:latin typeface="Times New Roman" panose="02020603050405020304" pitchFamily="18" charset="0"/>
                <a:cs typeface="Times New Roman" panose="02020603050405020304" pitchFamily="18" charset="0"/>
              </a:rPr>
              <a:t> comparant deux groupes  indépendants: sortie SPSS 26 pour les statistiques descriptives</a:t>
            </a:r>
          </a:p>
          <a:p>
            <a:pPr>
              <a:lnSpc>
                <a:spcPct val="150000"/>
              </a:lnSpc>
            </a:pPr>
            <a:endParaRPr lang="en-US" dirty="0"/>
          </a:p>
        </p:txBody>
      </p:sp>
    </p:spTree>
    <p:extLst>
      <p:ext uri="{BB962C8B-B14F-4D97-AF65-F5344CB8AC3E}">
        <p14:creationId xmlns:p14="http://schemas.microsoft.com/office/powerpoint/2010/main" val="246497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graphicFrame>
        <p:nvGraphicFramePr>
          <p:cNvPr id="2" name="Table 1">
            <a:extLst>
              <a:ext uri="{FF2B5EF4-FFF2-40B4-BE49-F238E27FC236}">
                <a16:creationId xmlns:a16="http://schemas.microsoft.com/office/drawing/2014/main" id="{8BE896BE-B605-473A-BAE2-CD61253AD655}"/>
              </a:ext>
            </a:extLst>
          </p:cNvPr>
          <p:cNvGraphicFramePr>
            <a:graphicFrameLocks noGrp="1"/>
          </p:cNvGraphicFramePr>
          <p:nvPr/>
        </p:nvGraphicFramePr>
        <p:xfrm>
          <a:off x="2571" y="1412776"/>
          <a:ext cx="9144001" cy="5283200"/>
        </p:xfrm>
        <a:graphic>
          <a:graphicData uri="http://schemas.openxmlformats.org/drawingml/2006/table">
            <a:tbl>
              <a:tblPr firstRow="1" bandRow="1">
                <a:tableStyleId>{5C22544A-7EE6-4342-B048-85BDC9FD1C3A}</a:tableStyleId>
              </a:tblPr>
              <a:tblGrid>
                <a:gridCol w="677261">
                  <a:extLst>
                    <a:ext uri="{9D8B030D-6E8A-4147-A177-3AD203B41FA5}">
                      <a16:colId xmlns:a16="http://schemas.microsoft.com/office/drawing/2014/main" val="2261251095"/>
                    </a:ext>
                  </a:extLst>
                </a:gridCol>
                <a:gridCol w="1241108">
                  <a:extLst>
                    <a:ext uri="{9D8B030D-6E8A-4147-A177-3AD203B41FA5}">
                      <a16:colId xmlns:a16="http://schemas.microsoft.com/office/drawing/2014/main" val="927031775"/>
                    </a:ext>
                  </a:extLst>
                </a:gridCol>
                <a:gridCol w="781423">
                  <a:extLst>
                    <a:ext uri="{9D8B030D-6E8A-4147-A177-3AD203B41FA5}">
                      <a16:colId xmlns:a16="http://schemas.microsoft.com/office/drawing/2014/main" val="353353837"/>
                    </a:ext>
                  </a:extLst>
                </a:gridCol>
                <a:gridCol w="792088">
                  <a:extLst>
                    <a:ext uri="{9D8B030D-6E8A-4147-A177-3AD203B41FA5}">
                      <a16:colId xmlns:a16="http://schemas.microsoft.com/office/drawing/2014/main" val="902250974"/>
                    </a:ext>
                  </a:extLst>
                </a:gridCol>
                <a:gridCol w="671210">
                  <a:extLst>
                    <a:ext uri="{9D8B030D-6E8A-4147-A177-3AD203B41FA5}">
                      <a16:colId xmlns:a16="http://schemas.microsoft.com/office/drawing/2014/main" val="386931277"/>
                    </a:ext>
                  </a:extLst>
                </a:gridCol>
                <a:gridCol w="567400">
                  <a:extLst>
                    <a:ext uri="{9D8B030D-6E8A-4147-A177-3AD203B41FA5}">
                      <a16:colId xmlns:a16="http://schemas.microsoft.com/office/drawing/2014/main" val="4101071761"/>
                    </a:ext>
                  </a:extLst>
                </a:gridCol>
                <a:gridCol w="714421">
                  <a:extLst>
                    <a:ext uri="{9D8B030D-6E8A-4147-A177-3AD203B41FA5}">
                      <a16:colId xmlns:a16="http://schemas.microsoft.com/office/drawing/2014/main" val="950393466"/>
                    </a:ext>
                  </a:extLst>
                </a:gridCol>
                <a:gridCol w="769351">
                  <a:extLst>
                    <a:ext uri="{9D8B030D-6E8A-4147-A177-3AD203B41FA5}">
                      <a16:colId xmlns:a16="http://schemas.microsoft.com/office/drawing/2014/main" val="3825969451"/>
                    </a:ext>
                  </a:extLst>
                </a:gridCol>
                <a:gridCol w="1149019">
                  <a:extLst>
                    <a:ext uri="{9D8B030D-6E8A-4147-A177-3AD203B41FA5}">
                      <a16:colId xmlns:a16="http://schemas.microsoft.com/office/drawing/2014/main" val="2817766320"/>
                    </a:ext>
                  </a:extLst>
                </a:gridCol>
                <a:gridCol w="864511">
                  <a:extLst>
                    <a:ext uri="{9D8B030D-6E8A-4147-A177-3AD203B41FA5}">
                      <a16:colId xmlns:a16="http://schemas.microsoft.com/office/drawing/2014/main" val="2282265143"/>
                    </a:ext>
                  </a:extLst>
                </a:gridCol>
                <a:gridCol w="916209">
                  <a:extLst>
                    <a:ext uri="{9D8B030D-6E8A-4147-A177-3AD203B41FA5}">
                      <a16:colId xmlns:a16="http://schemas.microsoft.com/office/drawing/2014/main" val="4078374799"/>
                    </a:ext>
                  </a:extLst>
                </a:gridCol>
              </a:tblGrid>
              <a:tr h="180973">
                <a:tc gridSpan="11">
                  <a:txBody>
                    <a:bodyPr/>
                    <a:lstStyle/>
                    <a:p>
                      <a:pPr marL="38100" marR="38100" algn="ctr">
                        <a:lnSpc>
                          <a:spcPts val="1600"/>
                        </a:lnSpc>
                        <a:spcBef>
                          <a:spcPts val="0"/>
                        </a:spcBef>
                        <a:spcAft>
                          <a:spcPts val="0"/>
                        </a:spcAft>
                      </a:pPr>
                      <a:r>
                        <a:rPr lang="en-US" sz="1400" dirty="0">
                          <a:effectLst/>
                        </a:rPr>
                        <a:t>Test des </a:t>
                      </a:r>
                      <a:r>
                        <a:rPr lang="en-US" sz="1400" dirty="0" err="1">
                          <a:effectLst/>
                        </a:rPr>
                        <a:t>échantillons</a:t>
                      </a:r>
                      <a:r>
                        <a:rPr lang="en-US" sz="1400" dirty="0">
                          <a:effectLst/>
                        </a:rPr>
                        <a:t> </a:t>
                      </a:r>
                      <a:r>
                        <a:rPr lang="en-US" sz="1400" dirty="0" err="1">
                          <a:effectLst/>
                        </a:rPr>
                        <a:t>indépendants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7992041"/>
                  </a:ext>
                </a:extLst>
              </a:tr>
              <a:tr h="347002">
                <a:tc rowSpan="3" gridSpan="2">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hMerge="1">
                  <a:txBody>
                    <a:bodyPr/>
                    <a:lstStyle/>
                    <a:p>
                      <a:endParaRPr lang="en-US"/>
                    </a:p>
                  </a:txBody>
                  <a:tcPr/>
                </a:tc>
                <a:tc gridSpan="2">
                  <a:txBody>
                    <a:bodyPr/>
                    <a:lstStyle/>
                    <a:p>
                      <a:pPr marL="38100" marR="38100" algn="ctr">
                        <a:lnSpc>
                          <a:spcPts val="1600"/>
                        </a:lnSpc>
                        <a:spcBef>
                          <a:spcPts val="0"/>
                        </a:spcBef>
                        <a:spcAft>
                          <a:spcPts val="0"/>
                        </a:spcAft>
                      </a:pPr>
                      <a:r>
                        <a:rPr lang="fr-FR" sz="1400">
                          <a:effectLst/>
                        </a:rPr>
                        <a:t>Test de Levene sur l'égalité des variances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gridSpan="7">
                  <a:txBody>
                    <a:bodyPr/>
                    <a:lstStyle/>
                    <a:p>
                      <a:pPr marL="38100" marR="38100" algn="ctr">
                        <a:lnSpc>
                          <a:spcPts val="1600"/>
                        </a:lnSpc>
                        <a:spcBef>
                          <a:spcPts val="0"/>
                        </a:spcBef>
                        <a:spcAft>
                          <a:spcPts val="0"/>
                        </a:spcAft>
                      </a:pPr>
                      <a:r>
                        <a:rPr lang="fr-FR" sz="1400">
                          <a:effectLst/>
                        </a:rPr>
                        <a:t>Test t pour égalité des moyennes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7974991"/>
                  </a:ext>
                </a:extLst>
              </a:tr>
              <a:tr h="347002">
                <a:tc gridSpan="2" vMerge="1">
                  <a:txBody>
                    <a:bodyPr/>
                    <a:lstStyle/>
                    <a:p>
                      <a:endParaRPr lang="en-US"/>
                    </a:p>
                  </a:txBody>
                  <a:tcPr/>
                </a:tc>
                <a:tc hMerge="1" vMerge="1">
                  <a:txBody>
                    <a:bodyPr/>
                    <a:lstStyle/>
                    <a:p>
                      <a:endParaRPr lang="en-US"/>
                    </a:p>
                  </a:txBody>
                  <a:tcPr/>
                </a:tc>
                <a:tc rowSpan="2">
                  <a:txBody>
                    <a:bodyPr/>
                    <a:lstStyle/>
                    <a:p>
                      <a:pPr marL="38100" marR="38100" algn="ctr">
                        <a:lnSpc>
                          <a:spcPts val="1600"/>
                        </a:lnSpc>
                        <a:spcBef>
                          <a:spcPts val="0"/>
                        </a:spcBef>
                        <a:spcAft>
                          <a:spcPts val="0"/>
                        </a:spcAft>
                      </a:pPr>
                      <a:r>
                        <a:rPr lang="en-US" sz="14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Sig.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ddl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Sig. (bilatéral)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Différence moyenne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Différence erreur standard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marL="38100" marR="38100" algn="ctr">
                        <a:lnSpc>
                          <a:spcPts val="1600"/>
                        </a:lnSpc>
                        <a:spcBef>
                          <a:spcPts val="0"/>
                        </a:spcBef>
                        <a:spcAft>
                          <a:spcPts val="0"/>
                        </a:spcAft>
                      </a:pPr>
                      <a:r>
                        <a:rPr lang="fr-FR" sz="1400">
                          <a:effectLst/>
                        </a:rPr>
                        <a:t>Intervalle de confiance de la différence à 95 %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3115489059"/>
                  </a:ext>
                </a:extLst>
              </a:tr>
              <a:tr h="180973">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ctr">
                        <a:lnSpc>
                          <a:spcPts val="1600"/>
                        </a:lnSpc>
                        <a:spcBef>
                          <a:spcPts val="0"/>
                        </a:spcBef>
                        <a:spcAft>
                          <a:spcPts val="0"/>
                        </a:spcAft>
                      </a:pPr>
                      <a:r>
                        <a:rPr lang="en-US" sz="1400">
                          <a:effectLst/>
                        </a:rPr>
                        <a:t>Inférieur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Supérieur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648172059"/>
                  </a:ext>
                </a:extLst>
              </a:tr>
              <a:tr h="347002">
                <a:tc rowSpan="2">
                  <a:txBody>
                    <a:bodyPr/>
                    <a:lstStyle/>
                    <a:p>
                      <a:pPr marL="38100" marR="38100">
                        <a:lnSpc>
                          <a:spcPts val="1600"/>
                        </a:lnSpc>
                        <a:spcBef>
                          <a:spcPts val="0"/>
                        </a:spcBef>
                        <a:spcAft>
                          <a:spcPts val="0"/>
                        </a:spcAft>
                      </a:pPr>
                      <a:r>
                        <a:rPr lang="en-US" sz="1400">
                          <a:effectLst/>
                        </a:rPr>
                        <a:t>Stress1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400" dirty="0" err="1">
                          <a:effectLst/>
                        </a:rPr>
                        <a:t>Hypothèse</a:t>
                      </a:r>
                      <a:r>
                        <a:rPr lang="en-US" sz="1400" dirty="0">
                          <a:effectLst/>
                        </a:rPr>
                        <a:t> de variances </a:t>
                      </a:r>
                      <a:r>
                        <a:rPr lang="en-US" sz="1400" dirty="0" err="1">
                          <a:effectLst/>
                        </a:rPr>
                        <a:t>égales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2.300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.148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1.255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.38400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.30595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-.26150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1.02950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69183116"/>
                  </a:ext>
                </a:extLst>
              </a:tr>
              <a:tr h="347002">
                <a:tc vMerge="1">
                  <a:txBody>
                    <a:bodyPr/>
                    <a:lstStyle/>
                    <a:p>
                      <a:endParaRPr lang="en-US"/>
                    </a:p>
                  </a:txBody>
                  <a:tcPr/>
                </a:tc>
                <a:tc>
                  <a:txBody>
                    <a:bodyPr/>
                    <a:lstStyle/>
                    <a:p>
                      <a:pPr marL="38100" marR="38100">
                        <a:lnSpc>
                          <a:spcPts val="1600"/>
                        </a:lnSpc>
                        <a:spcBef>
                          <a:spcPts val="0"/>
                        </a:spcBef>
                        <a:spcAft>
                          <a:spcPts val="0"/>
                        </a:spcAft>
                      </a:pPr>
                      <a:r>
                        <a:rPr lang="en-US" sz="1400" dirty="0" err="1">
                          <a:effectLst/>
                        </a:rPr>
                        <a:t>Hypothèse</a:t>
                      </a:r>
                      <a:r>
                        <a:rPr lang="en-US" sz="1400" dirty="0">
                          <a:effectLst/>
                        </a:rPr>
                        <a:t> de variances </a:t>
                      </a:r>
                      <a:r>
                        <a:rPr lang="en-US" sz="1400" dirty="0" err="1">
                          <a:effectLst/>
                        </a:rPr>
                        <a:t>inégales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1.199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9.471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.38400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-.33488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1.10288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1641823"/>
                  </a:ext>
                </a:extLst>
              </a:tr>
              <a:tr h="347002">
                <a:tc rowSpan="2">
                  <a:txBody>
                    <a:bodyPr/>
                    <a:lstStyle/>
                    <a:p>
                      <a:pPr marL="38100" marR="38100">
                        <a:lnSpc>
                          <a:spcPts val="1600"/>
                        </a:lnSpc>
                        <a:spcBef>
                          <a:spcPts val="0"/>
                        </a:spcBef>
                        <a:spcAft>
                          <a:spcPts val="0"/>
                        </a:spcAft>
                      </a:pPr>
                      <a:r>
                        <a:rPr lang="en-US" sz="1400">
                          <a:effectLst/>
                        </a:rPr>
                        <a:t>Stress2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400">
                          <a:effectLst/>
                        </a:rPr>
                        <a:t>Hypothèse de variances 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2.467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.24737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.89357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15835628"/>
                  </a:ext>
                </a:extLst>
              </a:tr>
              <a:tr h="347002">
                <a:tc vMerge="1">
                  <a:txBody>
                    <a:bodyPr/>
                    <a:lstStyle/>
                    <a:p>
                      <a:endParaRPr lang="en-US"/>
                    </a:p>
                  </a:txBody>
                  <a:tcPr/>
                </a:tc>
                <a:tc>
                  <a:txBody>
                    <a:bodyPr/>
                    <a:lstStyle/>
                    <a:p>
                      <a:pPr marL="38100" marR="38100">
                        <a:lnSpc>
                          <a:spcPts val="1600"/>
                        </a:lnSpc>
                        <a:spcBef>
                          <a:spcPts val="0"/>
                        </a:spcBef>
                        <a:spcAft>
                          <a:spcPts val="0"/>
                        </a:spcAft>
                      </a:pPr>
                      <a:r>
                        <a:rPr lang="en-US" sz="1400">
                          <a:effectLst/>
                        </a:rPr>
                        <a:t>Hypothèse de variances inégales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1.439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9.831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.25829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-.20519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.94852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63699734"/>
                  </a:ext>
                </a:extLst>
              </a:tr>
              <a:tr h="347002">
                <a:tc rowSpan="2">
                  <a:txBody>
                    <a:bodyPr/>
                    <a:lstStyle/>
                    <a:p>
                      <a:pPr marL="38100" marR="38100">
                        <a:lnSpc>
                          <a:spcPts val="1600"/>
                        </a:lnSpc>
                        <a:spcBef>
                          <a:spcPts val="0"/>
                        </a:spcBef>
                        <a:spcAft>
                          <a:spcPts val="0"/>
                        </a:spcAft>
                      </a:pPr>
                      <a:r>
                        <a:rPr lang="en-US" sz="1400">
                          <a:effectLst/>
                        </a:rPr>
                        <a:t>Grit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400">
                          <a:effectLst/>
                        </a:rPr>
                        <a:t>Hypothèse de variances 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3.477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.080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.37244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.24494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-.14434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.88923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9659403"/>
                  </a:ext>
                </a:extLst>
              </a:tr>
              <a:tr h="347002">
                <a:tc vMerge="1">
                  <a:txBody>
                    <a:bodyPr/>
                    <a:lstStyle/>
                    <a:p>
                      <a:endParaRPr lang="en-US"/>
                    </a:p>
                  </a:txBody>
                  <a:tcPr/>
                </a:tc>
                <a:tc>
                  <a:txBody>
                    <a:bodyPr/>
                    <a:lstStyle/>
                    <a:p>
                      <a:pPr marL="38100" marR="38100">
                        <a:lnSpc>
                          <a:spcPts val="1600"/>
                        </a:lnSpc>
                        <a:spcBef>
                          <a:spcPts val="0"/>
                        </a:spcBef>
                        <a:spcAft>
                          <a:spcPts val="0"/>
                        </a:spcAft>
                      </a:pPr>
                      <a:r>
                        <a:rPr lang="en-US" sz="1400">
                          <a:effectLst/>
                        </a:rPr>
                        <a:t>Hypothèse de variances inégales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1.458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10.020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.37244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.25546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-.19661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.94150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429155"/>
                  </a:ext>
                </a:extLst>
              </a:tr>
            </a:tbl>
          </a:graphicData>
        </a:graphic>
      </p:graphicFrame>
    </p:spTree>
    <p:extLst>
      <p:ext uri="{BB962C8B-B14F-4D97-AF65-F5344CB8AC3E}">
        <p14:creationId xmlns:p14="http://schemas.microsoft.com/office/powerpoint/2010/main" val="98045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apparié</a:t>
            </a:r>
            <a:r>
              <a:rPr lang="fr-FR" sz="2400" dirty="0">
                <a:solidFill>
                  <a:srgbClr val="021B34"/>
                </a:solidFill>
                <a:latin typeface="Times New Roman" panose="02020603050405020304" pitchFamily="18" charset="0"/>
                <a:cs typeface="Times New Roman" panose="02020603050405020304" pitchFamily="18" charset="0"/>
              </a:rPr>
              <a:t>s</a:t>
            </a:r>
            <a:r>
              <a:rPr lang="fr-FR" sz="2400" i="0" dirty="0">
                <a:solidFill>
                  <a:srgbClr val="021B34"/>
                </a:solidFill>
                <a:effectLst/>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9B17C56F-295D-41B4-B2BC-45D68694D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81300"/>
            <a:ext cx="7488832" cy="2735932"/>
          </a:xfrm>
          <a:prstGeom prst="rect">
            <a:avLst/>
          </a:prstGeom>
          <a:noFill/>
        </p:spPr>
      </p:pic>
      <p:sp>
        <p:nvSpPr>
          <p:cNvPr id="4" name="TextBox 3">
            <a:extLst>
              <a:ext uri="{FF2B5EF4-FFF2-40B4-BE49-F238E27FC236}">
                <a16:creationId xmlns:a16="http://schemas.microsoft.com/office/drawing/2014/main" id="{0EBF8032-040A-45A1-92FA-478327AD5A2B}"/>
              </a:ext>
            </a:extLst>
          </p:cNvPr>
          <p:cNvSpPr txBox="1"/>
          <p:nvPr/>
        </p:nvSpPr>
        <p:spPr>
          <a:xfrm>
            <a:off x="1475656" y="1988840"/>
            <a:ext cx="6912768" cy="461665"/>
          </a:xfrm>
          <a:prstGeom prst="rect">
            <a:avLst/>
          </a:prstGeom>
          <a:noFill/>
        </p:spPr>
        <p:txBody>
          <a:bodyPr wrap="square" rtlCol="0">
            <a:spAutoFit/>
          </a:bodyPr>
          <a:lstStyle/>
          <a:p>
            <a:pPr algn="ctr"/>
            <a:r>
              <a:rPr lang="en-US" sz="2400" dirty="0"/>
              <a:t>Sortie SPSS 26 pour les </a:t>
            </a:r>
            <a:r>
              <a:rPr lang="en-US" sz="2400" dirty="0" err="1"/>
              <a:t>statistiques</a:t>
            </a:r>
            <a:r>
              <a:rPr lang="en-US" sz="2400" dirty="0"/>
              <a:t> </a:t>
            </a:r>
            <a:r>
              <a:rPr lang="en-US" sz="2400" dirty="0" err="1"/>
              <a:t>descriptives</a:t>
            </a:r>
            <a:endParaRPr lang="en-US" sz="2400" dirty="0"/>
          </a:p>
        </p:txBody>
      </p:sp>
    </p:spTree>
    <p:extLst>
      <p:ext uri="{BB962C8B-B14F-4D97-AF65-F5344CB8AC3E}">
        <p14:creationId xmlns:p14="http://schemas.microsoft.com/office/powerpoint/2010/main" val="320353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3" name="Picture 2">
            <a:extLst>
              <a:ext uri="{FF2B5EF4-FFF2-40B4-BE49-F238E27FC236}">
                <a16:creationId xmlns:a16="http://schemas.microsoft.com/office/drawing/2014/main" id="{37586ECB-CE9D-44EF-8DEB-B394B90CF3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65" y="2840313"/>
            <a:ext cx="8964488" cy="2506509"/>
          </a:xfrm>
          <a:prstGeom prst="rect">
            <a:avLst/>
          </a:prstGeom>
          <a:noFill/>
        </p:spPr>
      </p:pic>
      <p:sp>
        <p:nvSpPr>
          <p:cNvPr id="2" name="Oval 1">
            <a:extLst>
              <a:ext uri="{FF2B5EF4-FFF2-40B4-BE49-F238E27FC236}">
                <a16:creationId xmlns:a16="http://schemas.microsoft.com/office/drawing/2014/main" id="{2FC4115A-CD7B-45C6-9CFA-3A54FF649375}"/>
              </a:ext>
            </a:extLst>
          </p:cNvPr>
          <p:cNvSpPr/>
          <p:nvPr/>
        </p:nvSpPr>
        <p:spPr>
          <a:xfrm>
            <a:off x="6732240" y="4437112"/>
            <a:ext cx="50405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D1BD002-5571-4825-A32D-DC50FB37A801}"/>
              </a:ext>
            </a:extLst>
          </p:cNvPr>
          <p:cNvSpPr/>
          <p:nvPr/>
        </p:nvSpPr>
        <p:spPr>
          <a:xfrm>
            <a:off x="7524328" y="4763878"/>
            <a:ext cx="50405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5A4C1-C45C-4585-8BA4-55055A975274}"/>
              </a:ext>
            </a:extLst>
          </p:cNvPr>
          <p:cNvSpPr/>
          <p:nvPr/>
        </p:nvSpPr>
        <p:spPr>
          <a:xfrm>
            <a:off x="8528949" y="4725144"/>
            <a:ext cx="50405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5B0468-F7C5-4990-8C96-A37B05647EB0}"/>
              </a:ext>
            </a:extLst>
          </p:cNvPr>
          <p:cNvSpPr txBox="1"/>
          <p:nvPr/>
        </p:nvSpPr>
        <p:spPr>
          <a:xfrm>
            <a:off x="6588224" y="5661248"/>
            <a:ext cx="2376264" cy="369332"/>
          </a:xfrm>
          <a:prstGeom prst="rect">
            <a:avLst/>
          </a:prstGeom>
          <a:noFill/>
        </p:spPr>
        <p:txBody>
          <a:bodyPr wrap="square" rtlCol="0">
            <a:spAutoFit/>
          </a:bodyPr>
          <a:lstStyle/>
          <a:p>
            <a:r>
              <a:rPr lang="en-US" dirty="0" err="1"/>
              <a:t>Valeurs</a:t>
            </a:r>
            <a:r>
              <a:rPr lang="en-US" dirty="0"/>
              <a:t> à reporter </a:t>
            </a:r>
          </a:p>
        </p:txBody>
      </p:sp>
      <p:cxnSp>
        <p:nvCxnSpPr>
          <p:cNvPr id="9" name="Straight Arrow Connector 8">
            <a:extLst>
              <a:ext uri="{FF2B5EF4-FFF2-40B4-BE49-F238E27FC236}">
                <a16:creationId xmlns:a16="http://schemas.microsoft.com/office/drawing/2014/main" id="{9A3505C6-AA97-4642-A5D8-6522BFDEFBDB}"/>
              </a:ext>
            </a:extLst>
          </p:cNvPr>
          <p:cNvCxnSpPr>
            <a:endCxn id="7" idx="3"/>
          </p:cNvCxnSpPr>
          <p:nvPr/>
        </p:nvCxnSpPr>
        <p:spPr>
          <a:xfrm flipV="1">
            <a:off x="8172400" y="5401233"/>
            <a:ext cx="430366" cy="260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2E4B3E-2D96-41EF-A6BB-CC4B5E2D7FA3}"/>
              </a:ext>
            </a:extLst>
          </p:cNvPr>
          <p:cNvCxnSpPr>
            <a:stCxn id="4" idx="0"/>
            <a:endCxn id="2" idx="5"/>
          </p:cNvCxnSpPr>
          <p:nvPr/>
        </p:nvCxnSpPr>
        <p:spPr>
          <a:xfrm flipH="1" flipV="1">
            <a:off x="7162479" y="5113201"/>
            <a:ext cx="613877" cy="54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7BD053-2561-4BFB-BFFF-506603AA4266}"/>
              </a:ext>
            </a:extLst>
          </p:cNvPr>
          <p:cNvSpPr txBox="1"/>
          <p:nvPr/>
        </p:nvSpPr>
        <p:spPr>
          <a:xfrm>
            <a:off x="3956441" y="1504520"/>
            <a:ext cx="4824536" cy="369332"/>
          </a:xfrm>
          <a:prstGeom prst="rect">
            <a:avLst/>
          </a:prstGeom>
          <a:noFill/>
        </p:spPr>
        <p:txBody>
          <a:bodyPr wrap="square" rtlCol="0">
            <a:spAutoFit/>
          </a:bodyPr>
          <a:lstStyle/>
          <a:p>
            <a:pPr algn="ctr"/>
            <a:r>
              <a:rPr lang="en-US" dirty="0"/>
              <a:t>Sortie SPSS 26</a:t>
            </a:r>
          </a:p>
        </p:txBody>
      </p:sp>
      <p:cxnSp>
        <p:nvCxnSpPr>
          <p:cNvPr id="16" name="Straight Arrow Connector 15">
            <a:extLst>
              <a:ext uri="{FF2B5EF4-FFF2-40B4-BE49-F238E27FC236}">
                <a16:creationId xmlns:a16="http://schemas.microsoft.com/office/drawing/2014/main" id="{E66DF662-90C8-4A56-B990-CD2549399A3C}"/>
              </a:ext>
            </a:extLst>
          </p:cNvPr>
          <p:cNvCxnSpPr>
            <a:cxnSpLocks/>
            <a:stCxn id="14" idx="2"/>
          </p:cNvCxnSpPr>
          <p:nvPr/>
        </p:nvCxnSpPr>
        <p:spPr>
          <a:xfrm>
            <a:off x="6368709" y="1873852"/>
            <a:ext cx="651563" cy="2563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345DD0-C888-462B-BFA3-16CD51D22054}"/>
              </a:ext>
            </a:extLst>
          </p:cNvPr>
          <p:cNvCxnSpPr>
            <a:cxnSpLocks/>
          </p:cNvCxnSpPr>
          <p:nvPr/>
        </p:nvCxnSpPr>
        <p:spPr>
          <a:xfrm>
            <a:off x="6368709" y="1979134"/>
            <a:ext cx="1407647" cy="3006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11285D-7C89-474D-9206-BF86790D1113}"/>
              </a:ext>
            </a:extLst>
          </p:cNvPr>
          <p:cNvCxnSpPr>
            <a:cxnSpLocks/>
            <a:stCxn id="14" idx="2"/>
            <a:endCxn id="7" idx="1"/>
          </p:cNvCxnSpPr>
          <p:nvPr/>
        </p:nvCxnSpPr>
        <p:spPr>
          <a:xfrm>
            <a:off x="6368709" y="1873852"/>
            <a:ext cx="2234057" cy="2967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3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6" name="Picture 5">
            <a:extLst>
              <a:ext uri="{FF2B5EF4-FFF2-40B4-BE49-F238E27FC236}">
                <a16:creationId xmlns:a16="http://schemas.microsoft.com/office/drawing/2014/main" id="{D1835C51-A03B-416E-A710-27A74171BB76}"/>
              </a:ext>
            </a:extLst>
          </p:cNvPr>
          <p:cNvPicPr>
            <a:picLocks noChangeAspect="1"/>
          </p:cNvPicPr>
          <p:nvPr/>
        </p:nvPicPr>
        <p:blipFill>
          <a:blip r:embed="rId3"/>
          <a:stretch>
            <a:fillRect/>
          </a:stretch>
        </p:blipFill>
        <p:spPr>
          <a:xfrm>
            <a:off x="2072" y="1772816"/>
            <a:ext cx="9141927" cy="4968552"/>
          </a:xfrm>
          <a:prstGeom prst="rect">
            <a:avLst/>
          </a:prstGeom>
        </p:spPr>
      </p:pic>
    </p:spTree>
    <p:extLst>
      <p:ext uri="{BB962C8B-B14F-4D97-AF65-F5344CB8AC3E}">
        <p14:creationId xmlns:p14="http://schemas.microsoft.com/office/powerpoint/2010/main" val="172787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3" name="Picture 2">
            <a:extLst>
              <a:ext uri="{FF2B5EF4-FFF2-40B4-BE49-F238E27FC236}">
                <a16:creationId xmlns:a16="http://schemas.microsoft.com/office/drawing/2014/main" id="{44FE8285-C030-4BC6-ABCA-B5281AB96B1A}"/>
              </a:ext>
            </a:extLst>
          </p:cNvPr>
          <p:cNvPicPr>
            <a:picLocks noChangeAspect="1"/>
          </p:cNvPicPr>
          <p:nvPr/>
        </p:nvPicPr>
        <p:blipFill>
          <a:blip r:embed="rId3"/>
          <a:stretch>
            <a:fillRect/>
          </a:stretch>
        </p:blipFill>
        <p:spPr>
          <a:xfrm>
            <a:off x="251520" y="1650724"/>
            <a:ext cx="8892480" cy="4658595"/>
          </a:xfrm>
          <a:prstGeom prst="rect">
            <a:avLst/>
          </a:prstGeom>
        </p:spPr>
      </p:pic>
    </p:spTree>
    <p:extLst>
      <p:ext uri="{BB962C8B-B14F-4D97-AF65-F5344CB8AC3E}">
        <p14:creationId xmlns:p14="http://schemas.microsoft.com/office/powerpoint/2010/main" val="30735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3" name="Picture 2">
            <a:extLst>
              <a:ext uri="{FF2B5EF4-FFF2-40B4-BE49-F238E27FC236}">
                <a16:creationId xmlns:a16="http://schemas.microsoft.com/office/drawing/2014/main" id="{162CEC56-EBE6-41FB-8FE6-2A3FEABB0370}"/>
              </a:ext>
            </a:extLst>
          </p:cNvPr>
          <p:cNvPicPr>
            <a:picLocks noChangeAspect="1"/>
          </p:cNvPicPr>
          <p:nvPr/>
        </p:nvPicPr>
        <p:blipFill>
          <a:blip r:embed="rId3"/>
          <a:stretch>
            <a:fillRect/>
          </a:stretch>
        </p:blipFill>
        <p:spPr>
          <a:xfrm>
            <a:off x="0" y="1143000"/>
            <a:ext cx="9144000" cy="5262113"/>
          </a:xfrm>
          <a:prstGeom prst="rect">
            <a:avLst/>
          </a:prstGeom>
        </p:spPr>
      </p:pic>
    </p:spTree>
    <p:extLst>
      <p:ext uri="{BB962C8B-B14F-4D97-AF65-F5344CB8AC3E}">
        <p14:creationId xmlns:p14="http://schemas.microsoft.com/office/powerpoint/2010/main" val="4151448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sp>
        <p:nvSpPr>
          <p:cNvPr id="2" name="TextBox 1">
            <a:extLst>
              <a:ext uri="{FF2B5EF4-FFF2-40B4-BE49-F238E27FC236}">
                <a16:creationId xmlns:a16="http://schemas.microsoft.com/office/drawing/2014/main" id="{0C4C883C-1490-4E9C-BED3-76C37726C625}"/>
              </a:ext>
            </a:extLst>
          </p:cNvPr>
          <p:cNvSpPr txBox="1"/>
          <p:nvPr/>
        </p:nvSpPr>
        <p:spPr>
          <a:xfrm>
            <a:off x="107504" y="1412776"/>
            <a:ext cx="8928992" cy="5442516"/>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de variabilité: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E</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tudier l'influence d'un seul facteur de variabilité sur un paramètre quantitatif.</a:t>
            </a: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eci revient à comparer les moyennes de plusieurs populations supposées normales et de même variance à partir d'échantillons aléatoires simples et indépendants les uns des autres.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analyse peut être considérée comme une généralisation du test de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dirty="0"/>
          </a:p>
        </p:txBody>
      </p:sp>
    </p:spTree>
    <p:extLst>
      <p:ext uri="{BB962C8B-B14F-4D97-AF65-F5344CB8AC3E}">
        <p14:creationId xmlns:p14="http://schemas.microsoft.com/office/powerpoint/2010/main" val="166527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gn="just">
              <a:lnSpc>
                <a:spcPct val="150000"/>
              </a:lnSpc>
              <a:spcBef>
                <a:spcPts val="0"/>
              </a:spcBef>
              <a:spcAft>
                <a:spcPts val="0"/>
              </a:spcAft>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 (</a:t>
            </a: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B17FE96-1619-46E3-8DEE-635C00F968F6}"/>
              </a:ext>
            </a:extLst>
          </p:cNvPr>
          <p:cNvPicPr>
            <a:picLocks noChangeAspect="1"/>
          </p:cNvPicPr>
          <p:nvPr/>
        </p:nvPicPr>
        <p:blipFill>
          <a:blip r:embed="rId3"/>
          <a:stretch>
            <a:fillRect/>
          </a:stretch>
        </p:blipFill>
        <p:spPr>
          <a:xfrm>
            <a:off x="0" y="1412776"/>
            <a:ext cx="9144000" cy="5445224"/>
          </a:xfrm>
          <a:prstGeom prst="rect">
            <a:avLst/>
          </a:prstGeom>
        </p:spPr>
      </p:pic>
    </p:spTree>
    <p:extLst>
      <p:ext uri="{BB962C8B-B14F-4D97-AF65-F5344CB8AC3E}">
        <p14:creationId xmlns:p14="http://schemas.microsoft.com/office/powerpoint/2010/main" val="1658980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 (</a:t>
            </a: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dirty="0"/>
          </a:p>
        </p:txBody>
      </p:sp>
      <p:pic>
        <p:nvPicPr>
          <p:cNvPr id="4" name="Picture 3">
            <a:extLst>
              <a:ext uri="{FF2B5EF4-FFF2-40B4-BE49-F238E27FC236}">
                <a16:creationId xmlns:a16="http://schemas.microsoft.com/office/drawing/2014/main" id="{72F4C4C9-43FF-4325-84E8-3BB1B929D7CA}"/>
              </a:ext>
            </a:extLst>
          </p:cNvPr>
          <p:cNvPicPr>
            <a:picLocks noChangeAspect="1"/>
          </p:cNvPicPr>
          <p:nvPr/>
        </p:nvPicPr>
        <p:blipFill>
          <a:blip r:embed="rId3"/>
          <a:stretch>
            <a:fillRect/>
          </a:stretch>
        </p:blipFill>
        <p:spPr>
          <a:xfrm>
            <a:off x="0" y="2276872"/>
            <a:ext cx="9144000" cy="4104456"/>
          </a:xfrm>
          <a:prstGeom prst="rect">
            <a:avLst/>
          </a:prstGeom>
        </p:spPr>
      </p:pic>
      <p:sp>
        <p:nvSpPr>
          <p:cNvPr id="5" name="TextBox 4">
            <a:extLst>
              <a:ext uri="{FF2B5EF4-FFF2-40B4-BE49-F238E27FC236}">
                <a16:creationId xmlns:a16="http://schemas.microsoft.com/office/drawing/2014/main" id="{BF14D625-B5B8-4AA5-A8F3-CD118F106B19}"/>
              </a:ext>
            </a:extLst>
          </p:cNvPr>
          <p:cNvSpPr txBox="1"/>
          <p:nvPr/>
        </p:nvSpPr>
        <p:spPr>
          <a:xfrm>
            <a:off x="323528" y="1628800"/>
            <a:ext cx="8352928" cy="461665"/>
          </a:xfrm>
          <a:prstGeom prst="rect">
            <a:avLst/>
          </a:prstGeom>
          <a:noFill/>
        </p:spPr>
        <p:txBody>
          <a:bodyPr wrap="square" rtlCol="0">
            <a:spAutoFit/>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sortie SPSS des statistiques descriptives</a:t>
            </a:r>
            <a:endParaRPr lang="en-US" sz="2400" dirty="0"/>
          </a:p>
        </p:txBody>
      </p:sp>
    </p:spTree>
    <p:extLst>
      <p:ext uri="{BB962C8B-B14F-4D97-AF65-F5344CB8AC3E}">
        <p14:creationId xmlns:p14="http://schemas.microsoft.com/office/powerpoint/2010/main" val="40237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3903954"/>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Par une mesure, on affecte un nombre ou un chiffre </a:t>
            </a:r>
            <a:r>
              <a:rPr lang="fr-FR" sz="2400" b="1" dirty="0">
                <a:solidFill>
                  <a:srgbClr val="FF0000"/>
                </a:solidFill>
                <a:latin typeface="Times New Roman" pitchFamily="18" charset="0"/>
                <a:cs typeface="Times New Roman" pitchFamily="18" charset="0"/>
              </a:rPr>
              <a:t>à la propriété  d'un concept.</a:t>
            </a:r>
          </a:p>
          <a:p>
            <a:pPr algn="just">
              <a:lnSpc>
                <a:spcPct val="150000"/>
              </a:lnSpc>
            </a:pPr>
            <a:r>
              <a:rPr lang="fr-FR" sz="2400" b="1" dirty="0">
                <a:latin typeface="Times New Roman" pitchFamily="18" charset="0"/>
                <a:cs typeface="Times New Roman" pitchFamily="18" charset="0"/>
              </a:rPr>
              <a:t>La portée et l'application de la mesure dépendent du contexte et de la discipline.</a:t>
            </a:r>
          </a:p>
          <a:p>
            <a:pPr algn="just">
              <a:lnSpc>
                <a:spcPct val="150000"/>
              </a:lnSpc>
            </a:pPr>
            <a:r>
              <a:rPr lang="fr-FR" sz="2400" b="1" dirty="0">
                <a:latin typeface="Times New Roman" pitchFamily="18" charset="0"/>
                <a:cs typeface="Times New Roman" pitchFamily="18" charset="0"/>
              </a:rPr>
              <a:t>Ainsi s'opérationnalisent, par des mesures, </a:t>
            </a:r>
            <a:r>
              <a:rPr lang="fr-FR" sz="2400" b="1" dirty="0">
                <a:solidFill>
                  <a:srgbClr val="FF0000"/>
                </a:solidFill>
                <a:latin typeface="Times New Roman" pitchFamily="18" charset="0"/>
                <a:cs typeface="Times New Roman" pitchFamily="18" charset="0"/>
              </a:rPr>
              <a:t>des concepts (ou des construits) </a:t>
            </a:r>
            <a:r>
              <a:rPr lang="fr-FR" sz="2400" b="1" dirty="0">
                <a:latin typeface="Times New Roman" pitchFamily="18" charset="0"/>
                <a:cs typeface="Times New Roman" pitchFamily="18" charset="0"/>
              </a:rPr>
              <a:t>abstraits (le concept de soi physique, la motivation, le Burnout, le « </a:t>
            </a:r>
            <a:r>
              <a:rPr lang="fr-FR" sz="2400" b="1" dirty="0" err="1">
                <a:latin typeface="Times New Roman" pitchFamily="18" charset="0"/>
                <a:cs typeface="Times New Roman" pitchFamily="18" charset="0"/>
              </a:rPr>
              <a:t>Grit</a:t>
            </a:r>
            <a:r>
              <a:rPr lang="fr-FR" sz="2400" b="1" dirty="0">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dirty="0"/>
          </a:p>
        </p:txBody>
      </p:sp>
      <p:pic>
        <p:nvPicPr>
          <p:cNvPr id="7" name="Picture 6">
            <a:extLst>
              <a:ext uri="{FF2B5EF4-FFF2-40B4-BE49-F238E27FC236}">
                <a16:creationId xmlns:a16="http://schemas.microsoft.com/office/drawing/2014/main" id="{095008E0-6FFF-4C49-A868-A11FFD3C3A07}"/>
              </a:ext>
            </a:extLst>
          </p:cNvPr>
          <p:cNvPicPr>
            <a:picLocks noChangeAspect="1"/>
          </p:cNvPicPr>
          <p:nvPr/>
        </p:nvPicPr>
        <p:blipFill>
          <a:blip r:embed="rId4"/>
          <a:stretch>
            <a:fillRect/>
          </a:stretch>
        </p:blipFill>
        <p:spPr>
          <a:xfrm>
            <a:off x="395536" y="1342678"/>
            <a:ext cx="8856984" cy="3762722"/>
          </a:xfrm>
          <a:prstGeom prst="rect">
            <a:avLst/>
          </a:prstGeom>
        </p:spPr>
      </p:pic>
      <p:sp>
        <p:nvSpPr>
          <p:cNvPr id="8" name="Oval 7">
            <a:extLst>
              <a:ext uri="{FF2B5EF4-FFF2-40B4-BE49-F238E27FC236}">
                <a16:creationId xmlns:a16="http://schemas.microsoft.com/office/drawing/2014/main" id="{446FC5C5-A410-491C-9B3A-FB90B9BD95A4}"/>
              </a:ext>
            </a:extLst>
          </p:cNvPr>
          <p:cNvSpPr/>
          <p:nvPr/>
        </p:nvSpPr>
        <p:spPr>
          <a:xfrm>
            <a:off x="4551810" y="3122178"/>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95A52A-BBDA-46A5-B08C-D0671775B99D}"/>
              </a:ext>
            </a:extLst>
          </p:cNvPr>
          <p:cNvSpPr/>
          <p:nvPr/>
        </p:nvSpPr>
        <p:spPr>
          <a:xfrm>
            <a:off x="4550744" y="2694174"/>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FF0F0D-D204-4C70-A386-20EF4706CBA3}"/>
              </a:ext>
            </a:extLst>
          </p:cNvPr>
          <p:cNvSpPr/>
          <p:nvPr/>
        </p:nvSpPr>
        <p:spPr>
          <a:xfrm>
            <a:off x="6755424" y="2694174"/>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C295B6-F85F-4B27-B370-90B84F378943}"/>
              </a:ext>
            </a:extLst>
          </p:cNvPr>
          <p:cNvSpPr/>
          <p:nvPr/>
        </p:nvSpPr>
        <p:spPr>
          <a:xfrm>
            <a:off x="7308304" y="3429000"/>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7CBC36F-6F63-4AC2-A75E-5963E00B84F3}"/>
              </a:ext>
            </a:extLst>
          </p:cNvPr>
          <p:cNvSpPr txBox="1"/>
          <p:nvPr/>
        </p:nvSpPr>
        <p:spPr>
          <a:xfrm>
            <a:off x="275426" y="1128351"/>
            <a:ext cx="8352928" cy="830997"/>
          </a:xfrm>
          <a:prstGeom prst="rect">
            <a:avLst/>
          </a:prstGeom>
          <a:noFill/>
        </p:spPr>
        <p:txBody>
          <a:bodyPr wrap="square" rtlCol="0">
            <a:spAutoFit/>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sortie SPSS des résultats du test (valeurs de F sont non significatifs)</a:t>
            </a:r>
            <a:endParaRPr lang="en-US" sz="2400" dirty="0"/>
          </a:p>
        </p:txBody>
      </p:sp>
      <p:grpSp>
        <p:nvGrpSpPr>
          <p:cNvPr id="17" name="Group 23">
            <a:extLst>
              <a:ext uri="{FF2B5EF4-FFF2-40B4-BE49-F238E27FC236}">
                <a16:creationId xmlns:a16="http://schemas.microsoft.com/office/drawing/2014/main" id="{F3AD3E06-3735-4121-8FA1-7528103625B4}"/>
              </a:ext>
            </a:extLst>
          </p:cNvPr>
          <p:cNvGrpSpPr>
            <a:grpSpLocks/>
          </p:cNvGrpSpPr>
          <p:nvPr/>
        </p:nvGrpSpPr>
        <p:grpSpPr bwMode="auto">
          <a:xfrm>
            <a:off x="4946787" y="5029200"/>
            <a:ext cx="1641437" cy="1828800"/>
            <a:chOff x="1440" y="2832"/>
            <a:chExt cx="1536" cy="1152"/>
          </a:xfrm>
        </p:grpSpPr>
        <p:sp>
          <p:nvSpPr>
            <p:cNvPr id="18" name="Text Box 20">
              <a:extLst>
                <a:ext uri="{FF2B5EF4-FFF2-40B4-BE49-F238E27FC236}">
                  <a16:creationId xmlns:a16="http://schemas.microsoft.com/office/drawing/2014/main" id="{8BF5329D-078A-4236-A431-D38E501DA4A7}"/>
                </a:ext>
              </a:extLst>
            </p:cNvPr>
            <p:cNvSpPr txBox="1">
              <a:spLocks noChangeArrowheads="1"/>
            </p:cNvSpPr>
            <p:nvPr/>
          </p:nvSpPr>
          <p:spPr bwMode="auto">
            <a:xfrm>
              <a:off x="1440" y="2880"/>
              <a:ext cx="1511" cy="989"/>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600" dirty="0"/>
                <a:t>Somme</a:t>
              </a:r>
            </a:p>
            <a:p>
              <a:r>
                <a:rPr lang="fr-FR" altLang="en-US" sz="1600" dirty="0"/>
                <a:t>des carrés</a:t>
              </a:r>
            </a:p>
            <a:p>
              <a:r>
                <a:rPr lang="fr-FR" altLang="en-US" sz="1600" dirty="0"/>
                <a:t>divisée par</a:t>
              </a:r>
            </a:p>
            <a:p>
              <a:r>
                <a:rPr lang="fr-FR" altLang="en-US" sz="1600" dirty="0"/>
                <a:t>ddl. = variabilité</a:t>
              </a:r>
            </a:p>
            <a:p>
              <a:r>
                <a:rPr lang="fr-FR" altLang="en-US" sz="1600" dirty="0"/>
                <a:t>inter et intra.</a:t>
              </a:r>
            </a:p>
            <a:p>
              <a:r>
                <a:rPr lang="fr-FR" altLang="en-US" sz="1600" dirty="0"/>
                <a:t>Inter/intra</a:t>
              </a:r>
            </a:p>
          </p:txBody>
        </p:sp>
        <p:sp>
          <p:nvSpPr>
            <p:cNvPr id="19" name="Rectangle 22">
              <a:extLst>
                <a:ext uri="{FF2B5EF4-FFF2-40B4-BE49-F238E27FC236}">
                  <a16:creationId xmlns:a16="http://schemas.microsoft.com/office/drawing/2014/main" id="{1BAFE32E-A2F1-44B1-BE62-879ECEC5A22E}"/>
                </a:ext>
              </a:extLst>
            </p:cNvPr>
            <p:cNvSpPr>
              <a:spLocks noChangeArrowheads="1"/>
            </p:cNvSpPr>
            <p:nvPr/>
          </p:nvSpPr>
          <p:spPr bwMode="auto">
            <a:xfrm>
              <a:off x="1488" y="2832"/>
              <a:ext cx="1488" cy="1152"/>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39066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sz="2800" dirty="0">
              <a:solidFill>
                <a:srgbClr val="00B050"/>
              </a:solidFill>
            </a:endParaRPr>
          </a:p>
        </p:txBody>
      </p:sp>
      <p:pic>
        <p:nvPicPr>
          <p:cNvPr id="5" name="Picture 4">
            <a:extLst>
              <a:ext uri="{FF2B5EF4-FFF2-40B4-BE49-F238E27FC236}">
                <a16:creationId xmlns:a16="http://schemas.microsoft.com/office/drawing/2014/main" id="{D9238DCC-5B74-4BF5-9E5D-43F717FE2F40}"/>
              </a:ext>
            </a:extLst>
          </p:cNvPr>
          <p:cNvPicPr>
            <a:picLocks noChangeAspect="1"/>
          </p:cNvPicPr>
          <p:nvPr/>
        </p:nvPicPr>
        <p:blipFill>
          <a:blip r:embed="rId3"/>
          <a:stretch>
            <a:fillRect/>
          </a:stretch>
        </p:blipFill>
        <p:spPr>
          <a:xfrm>
            <a:off x="899592" y="2401089"/>
            <a:ext cx="8419083" cy="3910930"/>
          </a:xfrm>
          <a:prstGeom prst="rect">
            <a:avLst/>
          </a:prstGeom>
        </p:spPr>
      </p:pic>
      <p:sp>
        <p:nvSpPr>
          <p:cNvPr id="8" name="TextBox 7">
            <a:extLst>
              <a:ext uri="{FF2B5EF4-FFF2-40B4-BE49-F238E27FC236}">
                <a16:creationId xmlns:a16="http://schemas.microsoft.com/office/drawing/2014/main" id="{6C6DB62C-251C-42F5-B732-72CEEF51D52B}"/>
              </a:ext>
            </a:extLst>
          </p:cNvPr>
          <p:cNvSpPr txBox="1"/>
          <p:nvPr/>
        </p:nvSpPr>
        <p:spPr>
          <a:xfrm>
            <a:off x="801070" y="1267509"/>
            <a:ext cx="8019402" cy="1133580"/>
          </a:xfrm>
          <a:prstGeom prst="rect">
            <a:avLst/>
          </a:prstGeom>
          <a:noFill/>
        </p:spPr>
        <p:txBody>
          <a:bodyPr wrap="square">
            <a:spAutoFit/>
          </a:bodyPr>
          <a:lstStyle/>
          <a:p>
            <a:pPr>
              <a:lnSpc>
                <a:spcPct val="150000"/>
              </a:lnSpc>
            </a:pP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sortie SPSS des résultats du test (valeurs de F sont significatifs : un test post hoc est exigé)</a:t>
            </a:r>
            <a:endParaRPr lang="en-US" sz="2400" dirty="0"/>
          </a:p>
        </p:txBody>
      </p:sp>
      <p:cxnSp>
        <p:nvCxnSpPr>
          <p:cNvPr id="9" name="Straight Connector 8">
            <a:extLst>
              <a:ext uri="{FF2B5EF4-FFF2-40B4-BE49-F238E27FC236}">
                <a16:creationId xmlns:a16="http://schemas.microsoft.com/office/drawing/2014/main" id="{43C9B8FE-F4BF-4512-88A0-D0A72CD85D50}"/>
              </a:ext>
            </a:extLst>
          </p:cNvPr>
          <p:cNvCxnSpPr/>
          <p:nvPr/>
        </p:nvCxnSpPr>
        <p:spPr>
          <a:xfrm>
            <a:off x="7740352" y="4149080"/>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44C0B7-93E7-46FD-AB9F-9DF0C2F1877D}"/>
              </a:ext>
            </a:extLst>
          </p:cNvPr>
          <p:cNvCxnSpPr/>
          <p:nvPr/>
        </p:nvCxnSpPr>
        <p:spPr>
          <a:xfrm>
            <a:off x="7740352" y="530120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77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dirty="0"/>
          </a:p>
        </p:txBody>
      </p:sp>
      <p:sp>
        <p:nvSpPr>
          <p:cNvPr id="19" name="Rectangle 22">
            <a:extLst>
              <a:ext uri="{FF2B5EF4-FFF2-40B4-BE49-F238E27FC236}">
                <a16:creationId xmlns:a16="http://schemas.microsoft.com/office/drawing/2014/main" id="{1BAFE32E-A2F1-44B1-BE62-879ECEC5A22E}"/>
              </a:ext>
            </a:extLst>
          </p:cNvPr>
          <p:cNvSpPr>
            <a:spLocks noChangeArrowheads="1"/>
          </p:cNvSpPr>
          <p:nvPr/>
        </p:nvSpPr>
        <p:spPr bwMode="auto">
          <a:xfrm>
            <a:off x="4998082" y="5029200"/>
            <a:ext cx="1590142" cy="1828800"/>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 name="Rectangle 3">
            <a:extLst>
              <a:ext uri="{FF2B5EF4-FFF2-40B4-BE49-F238E27FC236}">
                <a16:creationId xmlns:a16="http://schemas.microsoft.com/office/drawing/2014/main" id="{E4F8DF5B-F070-4046-B484-F8126EC71AD9}"/>
              </a:ext>
            </a:extLst>
          </p:cNvPr>
          <p:cNvSpPr txBox="1">
            <a:spLocks noChangeArrowheads="1"/>
          </p:cNvSpPr>
          <p:nvPr/>
        </p:nvSpPr>
        <p:spPr>
          <a:xfrm>
            <a:off x="457200" y="1885950"/>
            <a:ext cx="8178800" cy="4171950"/>
          </a:xfrm>
          <a:prstGeom prst="rect">
            <a:avLst/>
          </a:prstGeom>
        </p:spPr>
        <p:txBody>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r>
              <a:rPr lang="fr-FR" altLang="en-US" kern="0" dirty="0" err="1">
                <a:solidFill>
                  <a:schemeClr val="tx1"/>
                </a:solidFill>
                <a:latin typeface="Times New Roman" panose="02020603050405020304" pitchFamily="18" charset="0"/>
                <a:cs typeface="Times New Roman" panose="02020603050405020304" pitchFamily="18" charset="0"/>
              </a:rPr>
              <a:t>Anova</a:t>
            </a:r>
            <a:r>
              <a:rPr lang="fr-FR" altLang="en-US" kern="0" dirty="0">
                <a:solidFill>
                  <a:schemeClr val="tx1"/>
                </a:solidFill>
                <a:latin typeface="Times New Roman" panose="02020603050405020304" pitchFamily="18" charset="0"/>
                <a:cs typeface="Times New Roman" panose="02020603050405020304" pitchFamily="18" charset="0"/>
              </a:rPr>
              <a:t> est  le rapport de la variabilité inter sur la variabilité intra</a:t>
            </a:r>
          </a:p>
          <a:p>
            <a:r>
              <a:rPr lang="fr-FR" altLang="en-US" kern="0" dirty="0">
                <a:solidFill>
                  <a:schemeClr val="tx1"/>
                </a:solidFill>
                <a:latin typeface="Times New Roman" panose="02020603050405020304" pitchFamily="18" charset="0"/>
                <a:cs typeface="Times New Roman" panose="02020603050405020304" pitchFamily="18" charset="0"/>
              </a:rPr>
              <a:t>Inter = effet </a:t>
            </a:r>
          </a:p>
          <a:p>
            <a:r>
              <a:rPr lang="fr-FR" altLang="en-US" kern="0" dirty="0">
                <a:solidFill>
                  <a:schemeClr val="tx1"/>
                </a:solidFill>
                <a:latin typeface="Times New Roman" panose="02020603050405020304" pitchFamily="18" charset="0"/>
                <a:cs typeface="Times New Roman" panose="02020603050405020304" pitchFamily="18" charset="0"/>
              </a:rPr>
              <a:t>intra = terme d ’erreur</a:t>
            </a:r>
          </a:p>
          <a:p>
            <a:r>
              <a:rPr lang="fr-FR" altLang="en-US" kern="0" dirty="0" err="1">
                <a:solidFill>
                  <a:schemeClr val="tx1"/>
                </a:solidFill>
                <a:latin typeface="Times New Roman" panose="02020603050405020304" pitchFamily="18" charset="0"/>
                <a:cs typeface="Times New Roman" panose="02020603050405020304" pitchFamily="18" charset="0"/>
              </a:rPr>
              <a:t>Anova</a:t>
            </a:r>
            <a:r>
              <a:rPr lang="fr-FR" altLang="en-US" kern="0" dirty="0">
                <a:solidFill>
                  <a:schemeClr val="tx1"/>
                </a:solidFill>
                <a:latin typeface="Times New Roman" panose="02020603050405020304" pitchFamily="18" charset="0"/>
                <a:cs typeface="Times New Roman" panose="02020603050405020304" pitchFamily="18" charset="0"/>
              </a:rPr>
              <a:t> significative demande des comparaisons </a:t>
            </a:r>
            <a:r>
              <a:rPr lang="fr-FR" altLang="en-US" i="1" kern="0" dirty="0">
                <a:solidFill>
                  <a:schemeClr val="tx1"/>
                </a:solidFill>
                <a:latin typeface="Times New Roman" panose="02020603050405020304" pitchFamily="18" charset="0"/>
                <a:cs typeface="Times New Roman" panose="02020603050405020304" pitchFamily="18" charset="0"/>
              </a:rPr>
              <a:t> a posteriori</a:t>
            </a:r>
            <a:r>
              <a:rPr lang="fr-FR" altLang="en-US" kern="0" dirty="0">
                <a:solidFill>
                  <a:schemeClr val="tx1"/>
                </a:solidFill>
                <a:latin typeface="Times New Roman" panose="02020603050405020304" pitchFamily="18" charset="0"/>
                <a:cs typeface="Times New Roman" panose="02020603050405020304" pitchFamily="18" charset="0"/>
              </a:rPr>
              <a:t> ou des tests post hoc</a:t>
            </a:r>
          </a:p>
        </p:txBody>
      </p:sp>
    </p:spTree>
    <p:extLst>
      <p:ext uri="{BB962C8B-B14F-4D97-AF65-F5344CB8AC3E}">
        <p14:creationId xmlns:p14="http://schemas.microsoft.com/office/powerpoint/2010/main" val="12623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ZOUM.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ZOUM.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ZOU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ZO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 présentation des différences</a:t>
            </a:r>
            <a:endParaRPr lang="fr-FR" dirty="0"/>
          </a:p>
        </p:txBody>
      </p:sp>
      <p:pic>
        <p:nvPicPr>
          <p:cNvPr id="3" name="Picture 2">
            <a:extLst>
              <a:ext uri="{FF2B5EF4-FFF2-40B4-BE49-F238E27FC236}">
                <a16:creationId xmlns:a16="http://schemas.microsoft.com/office/drawing/2014/main" id="{6C01DD33-C4D3-4579-9C77-5BB7059B7055}"/>
              </a:ext>
            </a:extLst>
          </p:cNvPr>
          <p:cNvPicPr>
            <a:picLocks noChangeAspect="1"/>
          </p:cNvPicPr>
          <p:nvPr/>
        </p:nvPicPr>
        <p:blipFill>
          <a:blip r:embed="rId3"/>
          <a:stretch>
            <a:fillRect/>
          </a:stretch>
        </p:blipFill>
        <p:spPr>
          <a:xfrm>
            <a:off x="251520" y="980728"/>
            <a:ext cx="8892480" cy="5344786"/>
          </a:xfrm>
          <a:prstGeom prst="rect">
            <a:avLst/>
          </a:prstGeom>
        </p:spPr>
      </p:pic>
      <p:sp>
        <p:nvSpPr>
          <p:cNvPr id="4" name="TextBox 3">
            <a:extLst>
              <a:ext uri="{FF2B5EF4-FFF2-40B4-BE49-F238E27FC236}">
                <a16:creationId xmlns:a16="http://schemas.microsoft.com/office/drawing/2014/main" id="{E7550DE1-0055-423E-BABB-035D7F495DCE}"/>
              </a:ext>
            </a:extLst>
          </p:cNvPr>
          <p:cNvSpPr txBox="1"/>
          <p:nvPr/>
        </p:nvSpPr>
        <p:spPr>
          <a:xfrm>
            <a:off x="3251393" y="1923673"/>
            <a:ext cx="576064" cy="400110"/>
          </a:xfrm>
          <a:prstGeom prst="rect">
            <a:avLst/>
          </a:prstGeom>
          <a:noFill/>
        </p:spPr>
        <p:txBody>
          <a:bodyPr wrap="square" rtlCol="0">
            <a:spAutoFit/>
          </a:bodyPr>
          <a:lstStyle/>
          <a:p>
            <a:pPr algn="ctr"/>
            <a:r>
              <a:rPr lang="en-US" sz="2000" dirty="0"/>
              <a:t>*</a:t>
            </a:r>
          </a:p>
        </p:txBody>
      </p:sp>
      <p:sp>
        <p:nvSpPr>
          <p:cNvPr id="10" name="TextBox 9">
            <a:extLst>
              <a:ext uri="{FF2B5EF4-FFF2-40B4-BE49-F238E27FC236}">
                <a16:creationId xmlns:a16="http://schemas.microsoft.com/office/drawing/2014/main" id="{CF7BB128-BA43-40C7-83C1-4AFCD2B34838}"/>
              </a:ext>
            </a:extLst>
          </p:cNvPr>
          <p:cNvSpPr txBox="1"/>
          <p:nvPr/>
        </p:nvSpPr>
        <p:spPr>
          <a:xfrm>
            <a:off x="5652120" y="1628800"/>
            <a:ext cx="576064" cy="400110"/>
          </a:xfrm>
          <a:prstGeom prst="rect">
            <a:avLst/>
          </a:prstGeom>
          <a:noFill/>
        </p:spPr>
        <p:txBody>
          <a:bodyPr wrap="square" rtlCol="0">
            <a:spAutoFit/>
          </a:bodyPr>
          <a:lstStyle/>
          <a:p>
            <a:r>
              <a:rPr lang="en-US" sz="2000" dirty="0"/>
              <a:t>**</a:t>
            </a:r>
          </a:p>
        </p:txBody>
      </p:sp>
      <p:cxnSp>
        <p:nvCxnSpPr>
          <p:cNvPr id="7" name="Straight Connector 6">
            <a:extLst>
              <a:ext uri="{FF2B5EF4-FFF2-40B4-BE49-F238E27FC236}">
                <a16:creationId xmlns:a16="http://schemas.microsoft.com/office/drawing/2014/main" id="{30854BFD-DEA7-4ED2-BA04-BDAC72D4E824}"/>
              </a:ext>
            </a:extLst>
          </p:cNvPr>
          <p:cNvCxnSpPr/>
          <p:nvPr/>
        </p:nvCxnSpPr>
        <p:spPr>
          <a:xfrm flipV="1">
            <a:off x="6732240" y="1764994"/>
            <a:ext cx="0" cy="42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73565-AA2D-46C9-A5D4-D53AFCDD8562}"/>
              </a:ext>
            </a:extLst>
          </p:cNvPr>
          <p:cNvCxnSpPr/>
          <p:nvPr/>
        </p:nvCxnSpPr>
        <p:spPr>
          <a:xfrm flipH="1">
            <a:off x="6084168" y="177281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338DC5-1372-4550-94F4-AE8F27D16DE9}"/>
              </a:ext>
            </a:extLst>
          </p:cNvPr>
          <p:cNvCxnSpPr>
            <a:cxnSpLocks/>
          </p:cNvCxnSpPr>
          <p:nvPr/>
        </p:nvCxnSpPr>
        <p:spPr>
          <a:xfrm flipH="1">
            <a:off x="2483768" y="1828855"/>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A23E93-7A3B-40A4-BC9F-B2A0FB590B3B}"/>
              </a:ext>
            </a:extLst>
          </p:cNvPr>
          <p:cNvCxnSpPr/>
          <p:nvPr/>
        </p:nvCxnSpPr>
        <p:spPr>
          <a:xfrm>
            <a:off x="2483768" y="1828855"/>
            <a:ext cx="0" cy="825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FC14D3-31EF-411F-9F82-8002810DE0D4}"/>
              </a:ext>
            </a:extLst>
          </p:cNvPr>
          <p:cNvCxnSpPr>
            <a:cxnSpLocks/>
            <a:stCxn id="4" idx="1"/>
          </p:cNvCxnSpPr>
          <p:nvPr/>
        </p:nvCxnSpPr>
        <p:spPr>
          <a:xfrm flipH="1">
            <a:off x="2483768" y="2123728"/>
            <a:ext cx="76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9ABDB0-0A99-4DC8-BA55-5B6C8D266C17}"/>
              </a:ext>
            </a:extLst>
          </p:cNvPr>
          <p:cNvCxnSpPr/>
          <p:nvPr/>
        </p:nvCxnSpPr>
        <p:spPr>
          <a:xfrm>
            <a:off x="3923928" y="2123728"/>
            <a:ext cx="280831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C453B85-9E2D-479A-A575-81CA0D53F6F2}"/>
              </a:ext>
            </a:extLst>
          </p:cNvPr>
          <p:cNvSpPr txBox="1"/>
          <p:nvPr/>
        </p:nvSpPr>
        <p:spPr>
          <a:xfrm>
            <a:off x="1403648" y="6325514"/>
            <a:ext cx="3456384" cy="369332"/>
          </a:xfrm>
          <a:prstGeom prst="rect">
            <a:avLst/>
          </a:prstGeom>
          <a:noFill/>
        </p:spPr>
        <p:txBody>
          <a:bodyPr wrap="square" rtlCol="0">
            <a:spAutoFit/>
          </a:bodyPr>
          <a:lstStyle/>
          <a:p>
            <a:r>
              <a:rPr lang="en-US" dirty="0"/>
              <a:t>* p&lt;0.05; ** p&lt;0.01</a:t>
            </a:r>
          </a:p>
        </p:txBody>
      </p:sp>
    </p:spTree>
    <p:extLst>
      <p:ext uri="{BB962C8B-B14F-4D97-AF65-F5344CB8AC3E}">
        <p14:creationId xmlns:p14="http://schemas.microsoft.com/office/powerpoint/2010/main" val="376973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1883D30C-57B7-423C-A0FF-D30A63D1E733}"/>
              </a:ext>
            </a:extLst>
          </p:cNvPr>
          <p:cNvSpPr txBox="1"/>
          <p:nvPr/>
        </p:nvSpPr>
        <p:spPr>
          <a:xfrm>
            <a:off x="323528" y="1412776"/>
            <a:ext cx="8208912" cy="5784660"/>
          </a:xfrm>
          <a:prstGeom prst="rect">
            <a:avLst/>
          </a:prstGeom>
          <a:noFill/>
        </p:spPr>
        <p:txBody>
          <a:bodyPr wrap="square" rtlCol="0">
            <a:spAutoFit/>
          </a:bodyPr>
          <a:lstStyle/>
          <a:p>
            <a:pPr marL="0" marR="0" algn="just">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Least Significative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Difference</a:t>
            </a:r>
            <a:r>
              <a:rPr lang="fr-FR" sz="2400" b="1" dirty="0">
                <a:effectLst/>
                <a:latin typeface="Times New Roman" panose="02020603050405020304" pitchFamily="18" charset="0"/>
                <a:ea typeface="Calibri" panose="020F0502020204030204" pitchFamily="34" charset="0"/>
                <a:cs typeface="Arial" panose="020B0604020202020204" pitchFamily="34" charset="0"/>
              </a:rPr>
              <a:t> (LSD)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Cette méthode simple permet de comparer  les moyennes deux à deux grâce au test de </a:t>
            </a:r>
            <a:r>
              <a:rPr lang="fr-FR" sz="2400" dirty="0" err="1">
                <a:effectLst/>
                <a:latin typeface="TimesNewRomanPSMT"/>
                <a:ea typeface="Calibri" panose="020F0502020204030204" pitchFamily="34" charset="0"/>
                <a:cs typeface="TimesNewRomanPSMT"/>
              </a:rPr>
              <a:t>Student</a:t>
            </a:r>
            <a:r>
              <a:rPr lang="fr-FR" sz="2400" dirty="0">
                <a:effectLst/>
                <a:latin typeface="TimesNewRomanPSMT"/>
                <a:ea typeface="Calibri" panose="020F0502020204030204" pitchFamily="34" charset="0"/>
                <a:cs typeface="TimesNewRomanPSMT"/>
              </a:rPr>
              <a:t>.</a:t>
            </a:r>
          </a:p>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Méthode de Newman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Keuls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L'essentiel de ce test réside dans une approche séquentielle ou l'on teste les comparaisons entre paires en choisissant la valeur critique en se basant sur l'étendue de la comparaison.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Tukey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 test de </a:t>
            </a:r>
            <a:r>
              <a:rPr lang="fr-FR" sz="2400" dirty="0" err="1">
                <a:effectLst/>
                <a:latin typeface="TimesNewRomanPSMT"/>
                <a:ea typeface="Calibri" panose="020F0502020204030204" pitchFamily="34" charset="0"/>
                <a:cs typeface="TimesNewRomanPSMT"/>
              </a:rPr>
              <a:t>Tukey</a:t>
            </a:r>
            <a:r>
              <a:rPr lang="fr-FR" sz="2400" dirty="0">
                <a:effectLst/>
                <a:latin typeface="TimesNewRomanPSMT"/>
                <a:ea typeface="Calibri" panose="020F0502020204030204" pitchFamily="34" charset="0"/>
                <a:cs typeface="TimesNewRomanPSMT"/>
              </a:rPr>
              <a:t> utilise la même procédure du test de Newman-</a:t>
            </a:r>
            <a:r>
              <a:rPr lang="fr-FR" sz="2400" dirty="0" err="1">
                <a:effectLst/>
                <a:latin typeface="TimesNewRomanPSMT"/>
                <a:ea typeface="Calibri" panose="020F0502020204030204" pitchFamily="34" charset="0"/>
                <a:cs typeface="TimesNewRomanPSMT"/>
              </a:rPr>
              <a:t>Keuls</a:t>
            </a:r>
            <a:r>
              <a:rPr lang="fr-FR" sz="2400" dirty="0">
                <a:effectLst/>
                <a:latin typeface="TimesNewRomanPSMT"/>
                <a:ea typeface="Calibri" panose="020F0502020204030204" pitchFamily="34" charset="0"/>
                <a:cs typeface="TimesNewRomanPSMT"/>
              </a:rPr>
              <a:t>, mais la valeur critique choisie pour une étendue reste considérée pour les autres comparaisons.</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6550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155E1B3F-7C3B-4DA1-9BDA-0C5F10776973}"/>
              </a:ext>
            </a:extLst>
          </p:cNvPr>
          <p:cNvSpPr txBox="1"/>
          <p:nvPr/>
        </p:nvSpPr>
        <p:spPr>
          <a:xfrm>
            <a:off x="179512" y="1340768"/>
            <a:ext cx="8784976" cy="4191917"/>
          </a:xfrm>
          <a:prstGeom prst="rect">
            <a:avLst/>
          </a:prstGeom>
          <a:noFill/>
        </p:spPr>
        <p:txBody>
          <a:bodyPr wrap="square" rtlCol="0">
            <a:spAutoFit/>
          </a:bodyPr>
          <a:lstStyle/>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Duncan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latin typeface="TimesNewRomanPSMT"/>
                <a:ea typeface="Calibri" panose="020F0502020204030204" pitchFamily="34" charset="0"/>
                <a:cs typeface="TimesNewRomanPSMT"/>
              </a:rPr>
              <a:t>C’est un test puissant qui </a:t>
            </a:r>
            <a:r>
              <a:rPr lang="fr-FR" sz="2400" dirty="0">
                <a:effectLst/>
                <a:latin typeface="TimesNewRomanPSMT"/>
                <a:ea typeface="Calibri" panose="020F0502020204030204" pitchFamily="34" charset="0"/>
                <a:cs typeface="TimesNewRomanPSMT"/>
              </a:rPr>
              <a:t>suit la procédure du test de Newman-</a:t>
            </a:r>
            <a:r>
              <a:rPr lang="fr-FR" sz="2400" dirty="0" err="1">
                <a:effectLst/>
                <a:latin typeface="TimesNewRomanPSMT"/>
                <a:ea typeface="Calibri" panose="020F0502020204030204" pitchFamily="34" charset="0"/>
                <a:cs typeface="TimesNewRomanPSMT"/>
              </a:rPr>
              <a:t>Keuls</a:t>
            </a:r>
            <a:r>
              <a:rPr lang="fr-FR" sz="2400" dirty="0">
                <a:effectLst/>
                <a:latin typeface="TimesNewRomanPSMT"/>
                <a:ea typeface="Calibri" panose="020F0502020204030204" pitchFamily="34" charset="0"/>
                <a:cs typeface="TimesNewRomanPSMT"/>
              </a:rPr>
              <a:t>,  mais il utilise pour les valeurs critiques la table de Duncan.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Dunnet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Il est généralement utilisé pour comparer des groupes expérimentaux à un groupe de </a:t>
            </a:r>
            <a:r>
              <a:rPr lang="fr-FR" sz="2400" dirty="0" err="1">
                <a:effectLst/>
                <a:latin typeface="TimesNewRomanPSMT"/>
                <a:ea typeface="Calibri" panose="020F0502020204030204" pitchFamily="34" charset="0"/>
                <a:cs typeface="TimesNewRomanPSMT"/>
              </a:rPr>
              <a:t>contôlr</a:t>
            </a:r>
            <a:r>
              <a:rPr lang="fr-FR" sz="2400" dirty="0">
                <a:effectLst/>
                <a:latin typeface="TimesNewRomanPSMT"/>
                <a:ea typeface="Calibri" panose="020F0502020204030204" pitchFamily="34" charset="0"/>
                <a:cs typeface="TimesNewRomanPSMT"/>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 Le test de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Scheffé</a:t>
            </a:r>
            <a:r>
              <a:rPr lang="fr-FR" sz="24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La méthode de </a:t>
            </a:r>
            <a:r>
              <a:rPr lang="fr-FR" sz="2400" dirty="0" err="1">
                <a:effectLst/>
                <a:latin typeface="TimesNewRomanPSMT"/>
                <a:ea typeface="Calibri" panose="020F0502020204030204" pitchFamily="34" charset="0"/>
                <a:cs typeface="TimesNewRomanPSMT"/>
              </a:rPr>
              <a:t>Scheffé</a:t>
            </a:r>
            <a:r>
              <a:rPr lang="fr-FR" sz="2400" dirty="0">
                <a:effectLst/>
                <a:latin typeface="TimesNewRomanPSMT"/>
                <a:ea typeface="Calibri" panose="020F0502020204030204" pitchFamily="34" charset="0"/>
                <a:cs typeface="TimesNewRomanPSMT"/>
              </a:rPr>
              <a:t> se base sur les contrastes. La contraste est une somme pondérée de moyennes.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89845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B6DDCE40-1AC2-4816-8316-8F21794D7276}"/>
              </a:ext>
            </a:extLst>
          </p:cNvPr>
          <p:cNvPicPr>
            <a:picLocks noChangeAspect="1"/>
          </p:cNvPicPr>
          <p:nvPr/>
        </p:nvPicPr>
        <p:blipFill>
          <a:blip r:embed="rId3"/>
          <a:stretch>
            <a:fillRect/>
          </a:stretch>
        </p:blipFill>
        <p:spPr>
          <a:xfrm>
            <a:off x="107504" y="2060848"/>
            <a:ext cx="9144000" cy="3779070"/>
          </a:xfrm>
          <a:prstGeom prst="rect">
            <a:avLst/>
          </a:prstGeom>
        </p:spPr>
      </p:pic>
      <p:sp>
        <p:nvSpPr>
          <p:cNvPr id="5" name="TextBox 4">
            <a:extLst>
              <a:ext uri="{FF2B5EF4-FFF2-40B4-BE49-F238E27FC236}">
                <a16:creationId xmlns:a16="http://schemas.microsoft.com/office/drawing/2014/main" id="{6434EB7E-F491-41D0-8AE8-7BB56C31240C}"/>
              </a:ext>
            </a:extLst>
          </p:cNvPr>
          <p:cNvSpPr txBox="1"/>
          <p:nvPr/>
        </p:nvSpPr>
        <p:spPr>
          <a:xfrm>
            <a:off x="1115616" y="1340768"/>
            <a:ext cx="6768752" cy="369332"/>
          </a:xfrm>
          <a:prstGeom prst="rect">
            <a:avLst/>
          </a:prstGeom>
          <a:noFill/>
        </p:spPr>
        <p:txBody>
          <a:bodyPr wrap="square" rtlCol="0">
            <a:spAutoFit/>
          </a:bodyPr>
          <a:lstStyle/>
          <a:p>
            <a:r>
              <a:rPr lang="en-US" dirty="0" err="1"/>
              <a:t>Plusieurs</a:t>
            </a:r>
            <a:r>
              <a:rPr lang="en-US" dirty="0"/>
              <a:t> </a:t>
            </a:r>
            <a:r>
              <a:rPr lang="en-US" dirty="0" err="1"/>
              <a:t>choix</a:t>
            </a:r>
            <a:r>
              <a:rPr lang="en-US" dirty="0"/>
              <a:t> </a:t>
            </a:r>
          </a:p>
        </p:txBody>
      </p:sp>
      <p:cxnSp>
        <p:nvCxnSpPr>
          <p:cNvPr id="7" name="Straight Arrow Connector 6">
            <a:extLst>
              <a:ext uri="{FF2B5EF4-FFF2-40B4-BE49-F238E27FC236}">
                <a16:creationId xmlns:a16="http://schemas.microsoft.com/office/drawing/2014/main" id="{285C4092-77D0-4317-9106-567951407AED}"/>
              </a:ext>
            </a:extLst>
          </p:cNvPr>
          <p:cNvCxnSpPr>
            <a:stCxn id="5" idx="2"/>
          </p:cNvCxnSpPr>
          <p:nvPr/>
        </p:nvCxnSpPr>
        <p:spPr>
          <a:xfrm>
            <a:off x="4499992" y="1710100"/>
            <a:ext cx="1800200" cy="128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063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Illustration graphique : 3 groupes</a:t>
            </a:r>
            <a:endParaRPr lang="en-US" sz="2400" b="1" dirty="0">
              <a:latin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0C8AEABB-089C-44F1-9AB1-5D8BA4FABFB4}"/>
              </a:ext>
            </a:extLst>
          </p:cNvPr>
          <p:cNvPicPr>
            <a:picLocks noChangeAspect="1"/>
          </p:cNvPicPr>
          <p:nvPr/>
        </p:nvPicPr>
        <p:blipFill>
          <a:blip r:embed="rId3"/>
          <a:stretch>
            <a:fillRect/>
          </a:stretch>
        </p:blipFill>
        <p:spPr>
          <a:xfrm>
            <a:off x="0" y="1578369"/>
            <a:ext cx="9144000" cy="4874967"/>
          </a:xfrm>
          <a:prstGeom prst="rect">
            <a:avLst/>
          </a:prstGeom>
        </p:spPr>
      </p:pic>
    </p:spTree>
    <p:extLst>
      <p:ext uri="{BB962C8B-B14F-4D97-AF65-F5344CB8AC3E}">
        <p14:creationId xmlns:p14="http://schemas.microsoft.com/office/powerpoint/2010/main" val="147680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Illustration graphique : trois groupes</a:t>
            </a:r>
            <a:endParaRPr lang="fr-FR" dirty="0"/>
          </a:p>
        </p:txBody>
      </p:sp>
      <p:pic>
        <p:nvPicPr>
          <p:cNvPr id="3" name="Picture 2">
            <a:extLst>
              <a:ext uri="{FF2B5EF4-FFF2-40B4-BE49-F238E27FC236}">
                <a16:creationId xmlns:a16="http://schemas.microsoft.com/office/drawing/2014/main" id="{97507265-C513-49D8-B779-F2B7DD7BA45C}"/>
              </a:ext>
            </a:extLst>
          </p:cNvPr>
          <p:cNvPicPr>
            <a:picLocks noChangeAspect="1"/>
          </p:cNvPicPr>
          <p:nvPr/>
        </p:nvPicPr>
        <p:blipFill>
          <a:blip r:embed="rId3"/>
          <a:stretch>
            <a:fillRect/>
          </a:stretch>
        </p:blipFill>
        <p:spPr>
          <a:xfrm>
            <a:off x="0" y="1518206"/>
            <a:ext cx="9144000" cy="5511194"/>
          </a:xfrm>
          <a:prstGeom prst="rect">
            <a:avLst/>
          </a:prstGeom>
        </p:spPr>
      </p:pic>
    </p:spTree>
    <p:extLst>
      <p:ext uri="{BB962C8B-B14F-4D97-AF65-F5344CB8AC3E}">
        <p14:creationId xmlns:p14="http://schemas.microsoft.com/office/powerpoint/2010/main" val="255361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9507"/>
            <a:ext cx="9144000" cy="1143000"/>
          </a:xfrm>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4" name="Picture 3">
            <a:extLst>
              <a:ext uri="{FF2B5EF4-FFF2-40B4-BE49-F238E27FC236}">
                <a16:creationId xmlns:a16="http://schemas.microsoft.com/office/drawing/2014/main" id="{86DDCF2A-0882-47E4-AC51-F4577FB88C93}"/>
              </a:ext>
            </a:extLst>
          </p:cNvPr>
          <p:cNvPicPr>
            <a:picLocks noChangeAspect="1"/>
          </p:cNvPicPr>
          <p:nvPr/>
        </p:nvPicPr>
        <p:blipFill>
          <a:blip r:embed="rId3"/>
          <a:stretch>
            <a:fillRect/>
          </a:stretch>
        </p:blipFill>
        <p:spPr>
          <a:xfrm>
            <a:off x="0" y="1562817"/>
            <a:ext cx="9144000" cy="3732366"/>
          </a:xfrm>
          <a:prstGeom prst="rect">
            <a:avLst/>
          </a:prstGeom>
        </p:spPr>
      </p:pic>
    </p:spTree>
    <p:extLst>
      <p:ext uri="{BB962C8B-B14F-4D97-AF65-F5344CB8AC3E}">
        <p14:creationId xmlns:p14="http://schemas.microsoft.com/office/powerpoint/2010/main" val="428570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Sous SPSS 26 </a:t>
            </a:r>
          </a:p>
        </p:txBody>
      </p:sp>
      <p:pic>
        <p:nvPicPr>
          <p:cNvPr id="4" name="Picture 3">
            <a:extLst>
              <a:ext uri="{FF2B5EF4-FFF2-40B4-BE49-F238E27FC236}">
                <a16:creationId xmlns:a16="http://schemas.microsoft.com/office/drawing/2014/main" id="{3472639D-2728-4985-933C-3DF1790165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93" y="1817440"/>
            <a:ext cx="8891807" cy="5040560"/>
          </a:xfrm>
          <a:prstGeom prst="rect">
            <a:avLst/>
          </a:prstGeom>
          <a:noFill/>
          <a:ln>
            <a:noFill/>
          </a:ln>
        </p:spPr>
      </p:pic>
    </p:spTree>
    <p:extLst>
      <p:ext uri="{BB962C8B-B14F-4D97-AF65-F5344CB8AC3E}">
        <p14:creationId xmlns:p14="http://schemas.microsoft.com/office/powerpoint/2010/main" val="2851812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3" name="Picture 2">
            <a:extLst>
              <a:ext uri="{FF2B5EF4-FFF2-40B4-BE49-F238E27FC236}">
                <a16:creationId xmlns:a16="http://schemas.microsoft.com/office/drawing/2014/main" id="{7E1A8AD5-3377-4D50-AF9C-E9038036CDF8}"/>
              </a:ext>
            </a:extLst>
          </p:cNvPr>
          <p:cNvPicPr>
            <a:picLocks noChangeAspect="1"/>
          </p:cNvPicPr>
          <p:nvPr/>
        </p:nvPicPr>
        <p:blipFill>
          <a:blip r:embed="rId3"/>
          <a:stretch>
            <a:fillRect/>
          </a:stretch>
        </p:blipFill>
        <p:spPr>
          <a:xfrm>
            <a:off x="0" y="1417188"/>
            <a:ext cx="9144000" cy="4023624"/>
          </a:xfrm>
          <a:prstGeom prst="rect">
            <a:avLst/>
          </a:prstGeom>
        </p:spPr>
      </p:pic>
    </p:spTree>
    <p:extLst>
      <p:ext uri="{BB962C8B-B14F-4D97-AF65-F5344CB8AC3E}">
        <p14:creationId xmlns:p14="http://schemas.microsoft.com/office/powerpoint/2010/main" val="3077249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5" name="Picture 4">
            <a:extLst>
              <a:ext uri="{FF2B5EF4-FFF2-40B4-BE49-F238E27FC236}">
                <a16:creationId xmlns:a16="http://schemas.microsoft.com/office/drawing/2014/main" id="{0FFB4271-B47B-4D49-83ED-0A48EE9BEA51}"/>
              </a:ext>
            </a:extLst>
          </p:cNvPr>
          <p:cNvPicPr>
            <a:picLocks noChangeAspect="1"/>
          </p:cNvPicPr>
          <p:nvPr/>
        </p:nvPicPr>
        <p:blipFill>
          <a:blip r:embed="rId3"/>
          <a:stretch>
            <a:fillRect/>
          </a:stretch>
        </p:blipFill>
        <p:spPr>
          <a:xfrm>
            <a:off x="1403648" y="2132856"/>
            <a:ext cx="7128792" cy="4536504"/>
          </a:xfrm>
          <a:prstGeom prst="rect">
            <a:avLst/>
          </a:prstGeom>
        </p:spPr>
      </p:pic>
      <p:sp>
        <p:nvSpPr>
          <p:cNvPr id="6" name="TextBox 5">
            <a:extLst>
              <a:ext uri="{FF2B5EF4-FFF2-40B4-BE49-F238E27FC236}">
                <a16:creationId xmlns:a16="http://schemas.microsoft.com/office/drawing/2014/main" id="{23596E28-8A5E-4446-AEA9-CDFD72643C13}"/>
              </a:ext>
            </a:extLst>
          </p:cNvPr>
          <p:cNvSpPr txBox="1"/>
          <p:nvPr/>
        </p:nvSpPr>
        <p:spPr>
          <a:xfrm>
            <a:off x="827584" y="1412776"/>
            <a:ext cx="6984776" cy="369332"/>
          </a:xfrm>
          <a:prstGeom prst="rect">
            <a:avLst/>
          </a:prstGeom>
          <a:noFill/>
        </p:spPr>
        <p:txBody>
          <a:bodyPr wrap="square" rtlCol="0">
            <a:spAutoFit/>
          </a:bodyPr>
          <a:lstStyle/>
          <a:p>
            <a:r>
              <a:rPr lang="en-US" dirty="0"/>
              <a:t>Sortie SPSS Pour les </a:t>
            </a:r>
            <a:r>
              <a:rPr lang="en-US" dirty="0" err="1"/>
              <a:t>statistiques</a:t>
            </a:r>
            <a:r>
              <a:rPr lang="en-US" dirty="0"/>
              <a:t> </a:t>
            </a:r>
            <a:r>
              <a:rPr lang="en-US" dirty="0" err="1"/>
              <a:t>descriptives</a:t>
            </a:r>
            <a:endParaRPr lang="en-US" dirty="0"/>
          </a:p>
        </p:txBody>
      </p:sp>
    </p:spTree>
    <p:extLst>
      <p:ext uri="{BB962C8B-B14F-4D97-AF65-F5344CB8AC3E}">
        <p14:creationId xmlns:p14="http://schemas.microsoft.com/office/powerpoint/2010/main" val="2666534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3" name="Picture 2">
            <a:extLst>
              <a:ext uri="{FF2B5EF4-FFF2-40B4-BE49-F238E27FC236}">
                <a16:creationId xmlns:a16="http://schemas.microsoft.com/office/drawing/2014/main" id="{E3649E38-F4E3-4BA5-AD43-8C618A794F76}"/>
              </a:ext>
            </a:extLst>
          </p:cNvPr>
          <p:cNvPicPr>
            <a:picLocks noChangeAspect="1"/>
          </p:cNvPicPr>
          <p:nvPr/>
        </p:nvPicPr>
        <p:blipFill>
          <a:blip r:embed="rId3"/>
          <a:stretch>
            <a:fillRect/>
          </a:stretch>
        </p:blipFill>
        <p:spPr>
          <a:xfrm>
            <a:off x="371475" y="2132856"/>
            <a:ext cx="8401050" cy="3895725"/>
          </a:xfrm>
          <a:prstGeom prst="rect">
            <a:avLst/>
          </a:prstGeom>
        </p:spPr>
      </p:pic>
    </p:spTree>
    <p:extLst>
      <p:ext uri="{BB962C8B-B14F-4D97-AF65-F5344CB8AC3E}">
        <p14:creationId xmlns:p14="http://schemas.microsoft.com/office/powerpoint/2010/main" val="4142592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3" name="Picture 2">
            <a:extLst>
              <a:ext uri="{FF2B5EF4-FFF2-40B4-BE49-F238E27FC236}">
                <a16:creationId xmlns:a16="http://schemas.microsoft.com/office/drawing/2014/main" id="{B894944E-1507-4862-A018-6AD260AB6D27}"/>
              </a:ext>
            </a:extLst>
          </p:cNvPr>
          <p:cNvPicPr>
            <a:picLocks noChangeAspect="1"/>
          </p:cNvPicPr>
          <p:nvPr/>
        </p:nvPicPr>
        <p:blipFill>
          <a:blip r:embed="rId3"/>
          <a:stretch>
            <a:fillRect/>
          </a:stretch>
        </p:blipFill>
        <p:spPr>
          <a:xfrm>
            <a:off x="0" y="2420888"/>
            <a:ext cx="9144000" cy="3227886"/>
          </a:xfrm>
          <a:prstGeom prst="rect">
            <a:avLst/>
          </a:prstGeom>
        </p:spPr>
      </p:pic>
    </p:spTree>
    <p:extLst>
      <p:ext uri="{BB962C8B-B14F-4D97-AF65-F5344CB8AC3E}">
        <p14:creationId xmlns:p14="http://schemas.microsoft.com/office/powerpoint/2010/main" val="675765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a:t>
            </a:r>
            <a:r>
              <a:rPr lang="fr-FR" sz="2400" b="1" dirty="0" err="1">
                <a:latin typeface="Times New Roman" panose="02020603050405020304" pitchFamily="18" charset="0"/>
                <a:cs typeface="Arial" panose="020B0604020202020204" pitchFamily="34" charset="0"/>
              </a:rPr>
              <a:t>Ancova</a:t>
            </a:r>
            <a:endParaRPr lang="fr-FR" dirty="0"/>
          </a:p>
        </p:txBody>
      </p:sp>
      <p:pic>
        <p:nvPicPr>
          <p:cNvPr id="3" name="Picture 2">
            <a:extLst>
              <a:ext uri="{FF2B5EF4-FFF2-40B4-BE49-F238E27FC236}">
                <a16:creationId xmlns:a16="http://schemas.microsoft.com/office/drawing/2014/main" id="{6850FAD5-9DA1-424A-9B74-DFB66CE2B2A1}"/>
              </a:ext>
            </a:extLst>
          </p:cNvPr>
          <p:cNvPicPr>
            <a:picLocks noChangeAspect="1"/>
          </p:cNvPicPr>
          <p:nvPr/>
        </p:nvPicPr>
        <p:blipFill>
          <a:blip r:embed="rId3"/>
          <a:stretch>
            <a:fillRect/>
          </a:stretch>
        </p:blipFill>
        <p:spPr>
          <a:xfrm>
            <a:off x="2195736" y="1556792"/>
            <a:ext cx="5667375" cy="4876800"/>
          </a:xfrm>
          <a:prstGeom prst="rect">
            <a:avLst/>
          </a:prstGeom>
        </p:spPr>
      </p:pic>
    </p:spTree>
    <p:extLst>
      <p:ext uri="{BB962C8B-B14F-4D97-AF65-F5344CB8AC3E}">
        <p14:creationId xmlns:p14="http://schemas.microsoft.com/office/powerpoint/2010/main" val="907006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a:t>
            </a:r>
            <a:r>
              <a:rPr lang="fr-FR" sz="2400" b="1" dirty="0" err="1">
                <a:latin typeface="Times New Roman" panose="02020603050405020304" pitchFamily="18" charset="0"/>
                <a:cs typeface="Arial" panose="020B0604020202020204" pitchFamily="34" charset="0"/>
              </a:rPr>
              <a:t>Ancova</a:t>
            </a:r>
            <a:endParaRPr lang="fr-FR" dirty="0"/>
          </a:p>
        </p:txBody>
      </p:sp>
      <p:pic>
        <p:nvPicPr>
          <p:cNvPr id="7" name="Picture 6">
            <a:extLst>
              <a:ext uri="{FF2B5EF4-FFF2-40B4-BE49-F238E27FC236}">
                <a16:creationId xmlns:a16="http://schemas.microsoft.com/office/drawing/2014/main" id="{D59DAAB6-FA48-468E-88EE-668EB098313B}"/>
              </a:ext>
            </a:extLst>
          </p:cNvPr>
          <p:cNvPicPr>
            <a:picLocks noChangeAspect="1"/>
          </p:cNvPicPr>
          <p:nvPr/>
        </p:nvPicPr>
        <p:blipFill>
          <a:blip r:embed="rId3"/>
          <a:stretch>
            <a:fillRect/>
          </a:stretch>
        </p:blipFill>
        <p:spPr>
          <a:xfrm>
            <a:off x="1000125" y="1952625"/>
            <a:ext cx="7143750" cy="2952750"/>
          </a:xfrm>
          <a:prstGeom prst="rect">
            <a:avLst/>
          </a:prstGeom>
        </p:spPr>
      </p:pic>
    </p:spTree>
    <p:extLst>
      <p:ext uri="{BB962C8B-B14F-4D97-AF65-F5344CB8AC3E}">
        <p14:creationId xmlns:p14="http://schemas.microsoft.com/office/powerpoint/2010/main" val="1336507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a:t>
            </a:r>
            <a:r>
              <a:rPr lang="fr-FR" sz="2400" b="1" dirty="0" err="1">
                <a:latin typeface="Times New Roman" panose="02020603050405020304" pitchFamily="18" charset="0"/>
                <a:cs typeface="Arial" panose="020B0604020202020204" pitchFamily="34" charset="0"/>
              </a:rPr>
              <a:t>Ancova</a:t>
            </a:r>
            <a:endParaRPr lang="fr-FR" dirty="0"/>
          </a:p>
        </p:txBody>
      </p:sp>
      <p:pic>
        <p:nvPicPr>
          <p:cNvPr id="5" name="Picture 4">
            <a:extLst>
              <a:ext uri="{FF2B5EF4-FFF2-40B4-BE49-F238E27FC236}">
                <a16:creationId xmlns:a16="http://schemas.microsoft.com/office/drawing/2014/main" id="{8E668888-2872-414B-8F14-0A01488AC1AE}"/>
              </a:ext>
            </a:extLst>
          </p:cNvPr>
          <p:cNvPicPr>
            <a:picLocks noChangeAspect="1"/>
          </p:cNvPicPr>
          <p:nvPr/>
        </p:nvPicPr>
        <p:blipFill>
          <a:blip r:embed="rId3"/>
          <a:stretch>
            <a:fillRect/>
          </a:stretch>
        </p:blipFill>
        <p:spPr>
          <a:xfrm>
            <a:off x="683568" y="2060848"/>
            <a:ext cx="8220075" cy="3952875"/>
          </a:xfrm>
          <a:prstGeom prst="rect">
            <a:avLst/>
          </a:prstGeom>
        </p:spPr>
      </p:pic>
    </p:spTree>
    <p:extLst>
      <p:ext uri="{BB962C8B-B14F-4D97-AF65-F5344CB8AC3E}">
        <p14:creationId xmlns:p14="http://schemas.microsoft.com/office/powerpoint/2010/main" val="3311748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3" name="Picture 2">
            <a:extLst>
              <a:ext uri="{FF2B5EF4-FFF2-40B4-BE49-F238E27FC236}">
                <a16:creationId xmlns:a16="http://schemas.microsoft.com/office/drawing/2014/main" id="{F8797977-F610-4416-9518-1A68905DEB5F}"/>
              </a:ext>
            </a:extLst>
          </p:cNvPr>
          <p:cNvPicPr>
            <a:picLocks noChangeAspect="1"/>
          </p:cNvPicPr>
          <p:nvPr/>
        </p:nvPicPr>
        <p:blipFill>
          <a:blip r:embed="rId3"/>
          <a:stretch>
            <a:fillRect/>
          </a:stretch>
        </p:blipFill>
        <p:spPr>
          <a:xfrm>
            <a:off x="1547664" y="1700808"/>
            <a:ext cx="5676900" cy="4495800"/>
          </a:xfrm>
          <a:prstGeom prst="rect">
            <a:avLst/>
          </a:prstGeom>
        </p:spPr>
      </p:pic>
      <p:sp>
        <p:nvSpPr>
          <p:cNvPr id="4" name="Oval 3">
            <a:extLst>
              <a:ext uri="{FF2B5EF4-FFF2-40B4-BE49-F238E27FC236}">
                <a16:creationId xmlns:a16="http://schemas.microsoft.com/office/drawing/2014/main" id="{28EEF5FB-0B07-4459-A4F0-0858212F2751}"/>
              </a:ext>
            </a:extLst>
          </p:cNvPr>
          <p:cNvSpPr/>
          <p:nvPr/>
        </p:nvSpPr>
        <p:spPr>
          <a:xfrm>
            <a:off x="3995936" y="1844824"/>
            <a:ext cx="1872208"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8B8795-7790-4C65-B2E2-649826E2449F}"/>
              </a:ext>
            </a:extLst>
          </p:cNvPr>
          <p:cNvSpPr/>
          <p:nvPr/>
        </p:nvSpPr>
        <p:spPr>
          <a:xfrm>
            <a:off x="3851920" y="3372644"/>
            <a:ext cx="1872208"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132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3" name="Picture 2">
            <a:extLst>
              <a:ext uri="{FF2B5EF4-FFF2-40B4-BE49-F238E27FC236}">
                <a16:creationId xmlns:a16="http://schemas.microsoft.com/office/drawing/2014/main" id="{4CB78F8C-AF0A-41F0-B99E-D71504C574C0}"/>
              </a:ext>
            </a:extLst>
          </p:cNvPr>
          <p:cNvPicPr>
            <a:picLocks noChangeAspect="1"/>
          </p:cNvPicPr>
          <p:nvPr/>
        </p:nvPicPr>
        <p:blipFill>
          <a:blip r:embed="rId3"/>
          <a:stretch>
            <a:fillRect/>
          </a:stretch>
        </p:blipFill>
        <p:spPr>
          <a:xfrm>
            <a:off x="3059832" y="980728"/>
            <a:ext cx="5591175" cy="5715000"/>
          </a:xfrm>
          <a:prstGeom prst="rect">
            <a:avLst/>
          </a:prstGeom>
        </p:spPr>
      </p:pic>
    </p:spTree>
    <p:extLst>
      <p:ext uri="{BB962C8B-B14F-4D97-AF65-F5344CB8AC3E}">
        <p14:creationId xmlns:p14="http://schemas.microsoft.com/office/powerpoint/2010/main" val="3728935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7" name="Picture 6">
            <a:extLst>
              <a:ext uri="{FF2B5EF4-FFF2-40B4-BE49-F238E27FC236}">
                <a16:creationId xmlns:a16="http://schemas.microsoft.com/office/drawing/2014/main" id="{0E92B4E8-49A8-4757-B8B2-820288D9A84B}"/>
              </a:ext>
            </a:extLst>
          </p:cNvPr>
          <p:cNvPicPr>
            <a:picLocks noChangeAspect="1"/>
          </p:cNvPicPr>
          <p:nvPr/>
        </p:nvPicPr>
        <p:blipFill>
          <a:blip r:embed="rId3"/>
          <a:stretch>
            <a:fillRect/>
          </a:stretch>
        </p:blipFill>
        <p:spPr>
          <a:xfrm>
            <a:off x="61912" y="599382"/>
            <a:ext cx="9020175" cy="5895975"/>
          </a:xfrm>
          <a:prstGeom prst="rect">
            <a:avLst/>
          </a:prstGeom>
        </p:spPr>
      </p:pic>
    </p:spTree>
    <p:extLst>
      <p:ext uri="{BB962C8B-B14F-4D97-AF65-F5344CB8AC3E}">
        <p14:creationId xmlns:p14="http://schemas.microsoft.com/office/powerpoint/2010/main" val="285681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5" name="Picture 4">
            <a:extLst>
              <a:ext uri="{FF2B5EF4-FFF2-40B4-BE49-F238E27FC236}">
                <a16:creationId xmlns:a16="http://schemas.microsoft.com/office/drawing/2014/main" id="{E66AC851-4270-4956-8A62-5F0F0F4B80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16832"/>
            <a:ext cx="8964488" cy="2664296"/>
          </a:xfrm>
          <a:prstGeom prst="rect">
            <a:avLst/>
          </a:prstGeom>
          <a:noFill/>
        </p:spPr>
      </p:pic>
      <p:sp>
        <p:nvSpPr>
          <p:cNvPr id="3" name="Oval 2">
            <a:extLst>
              <a:ext uri="{FF2B5EF4-FFF2-40B4-BE49-F238E27FC236}">
                <a16:creationId xmlns:a16="http://schemas.microsoft.com/office/drawing/2014/main" id="{F5C39E3D-2BD5-478C-BD11-3FB344D7F775}"/>
              </a:ext>
            </a:extLst>
          </p:cNvPr>
          <p:cNvSpPr/>
          <p:nvPr/>
        </p:nvSpPr>
        <p:spPr>
          <a:xfrm>
            <a:off x="7812360" y="2132856"/>
            <a:ext cx="64807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93147B-5D77-4FCE-9ED0-9E96836BDCC8}"/>
              </a:ext>
            </a:extLst>
          </p:cNvPr>
          <p:cNvSpPr/>
          <p:nvPr/>
        </p:nvSpPr>
        <p:spPr>
          <a:xfrm>
            <a:off x="6012160" y="2132856"/>
            <a:ext cx="64807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D4836EB-1F99-44F3-BF6F-4C9F20A7D92F}"/>
              </a:ext>
            </a:extLst>
          </p:cNvPr>
          <p:cNvCxnSpPr/>
          <p:nvPr/>
        </p:nvCxnSpPr>
        <p:spPr>
          <a:xfrm>
            <a:off x="6336196" y="2708920"/>
            <a:ext cx="684076" cy="273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FB07A7F-54FC-4132-8F3F-4854F2E90A29}"/>
              </a:ext>
            </a:extLst>
          </p:cNvPr>
          <p:cNvCxnSpPr/>
          <p:nvPr/>
        </p:nvCxnSpPr>
        <p:spPr>
          <a:xfrm flipH="1">
            <a:off x="7452320" y="2708920"/>
            <a:ext cx="684076" cy="273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DF8574-8C08-4428-875A-76B1725CA0A9}"/>
              </a:ext>
            </a:extLst>
          </p:cNvPr>
          <p:cNvSpPr/>
          <p:nvPr/>
        </p:nvSpPr>
        <p:spPr>
          <a:xfrm>
            <a:off x="6714238" y="5445224"/>
            <a:ext cx="2178242"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Coefficients pour tester la </a:t>
            </a:r>
            <a:r>
              <a:rPr lang="en-US" dirty="0" err="1">
                <a:solidFill>
                  <a:schemeClr val="tx1"/>
                </a:solidFill>
              </a:rPr>
              <a:t>normalité</a:t>
            </a:r>
            <a:endParaRPr lang="en-US" dirty="0">
              <a:solidFill>
                <a:schemeClr val="tx1"/>
              </a:solidFill>
            </a:endParaRPr>
          </a:p>
        </p:txBody>
      </p:sp>
    </p:spTree>
    <p:extLst>
      <p:ext uri="{BB962C8B-B14F-4D97-AF65-F5344CB8AC3E}">
        <p14:creationId xmlns:p14="http://schemas.microsoft.com/office/powerpoint/2010/main" val="1813408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3" name="Picture 2">
            <a:extLst>
              <a:ext uri="{FF2B5EF4-FFF2-40B4-BE49-F238E27FC236}">
                <a16:creationId xmlns:a16="http://schemas.microsoft.com/office/drawing/2014/main" id="{B3D67FDE-E47D-4C26-A346-CA5F4779EDC9}"/>
              </a:ext>
            </a:extLst>
          </p:cNvPr>
          <p:cNvPicPr>
            <a:picLocks noChangeAspect="1"/>
          </p:cNvPicPr>
          <p:nvPr/>
        </p:nvPicPr>
        <p:blipFill>
          <a:blip r:embed="rId3"/>
          <a:stretch>
            <a:fillRect/>
          </a:stretch>
        </p:blipFill>
        <p:spPr>
          <a:xfrm>
            <a:off x="0" y="852514"/>
            <a:ext cx="9144000" cy="5152972"/>
          </a:xfrm>
          <a:prstGeom prst="rect">
            <a:avLst/>
          </a:prstGeom>
        </p:spPr>
      </p:pic>
    </p:spTree>
    <p:extLst>
      <p:ext uri="{BB962C8B-B14F-4D97-AF65-F5344CB8AC3E}">
        <p14:creationId xmlns:p14="http://schemas.microsoft.com/office/powerpoint/2010/main" val="4237845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Multivariée (</a:t>
            </a:r>
            <a:r>
              <a:rPr lang="fr-FR" sz="2400" b="1" dirty="0" err="1">
                <a:latin typeface="Times New Roman" panose="02020603050405020304" pitchFamily="18" charset="0"/>
                <a:cs typeface="Arial" panose="020B0604020202020204" pitchFamily="34" charset="0"/>
              </a:rPr>
              <a:t>Mancova</a:t>
            </a:r>
            <a:r>
              <a:rPr lang="fr-FR" sz="2400" b="1" dirty="0">
                <a:latin typeface="Times New Roman" panose="02020603050405020304" pitchFamily="18" charset="0"/>
                <a:cs typeface="Arial" panose="020B0604020202020204" pitchFamily="34" charset="0"/>
              </a:rPr>
              <a:t>)</a:t>
            </a:r>
            <a:endParaRPr lang="fr-FR" dirty="0"/>
          </a:p>
        </p:txBody>
      </p:sp>
      <p:pic>
        <p:nvPicPr>
          <p:cNvPr id="3" name="Picture 2">
            <a:extLst>
              <a:ext uri="{FF2B5EF4-FFF2-40B4-BE49-F238E27FC236}">
                <a16:creationId xmlns:a16="http://schemas.microsoft.com/office/drawing/2014/main" id="{4842E9F1-D722-417A-B5B1-4D4469F68DA5}"/>
              </a:ext>
            </a:extLst>
          </p:cNvPr>
          <p:cNvPicPr>
            <a:picLocks noChangeAspect="1"/>
          </p:cNvPicPr>
          <p:nvPr/>
        </p:nvPicPr>
        <p:blipFill>
          <a:blip r:embed="rId3"/>
          <a:stretch>
            <a:fillRect/>
          </a:stretch>
        </p:blipFill>
        <p:spPr>
          <a:xfrm>
            <a:off x="1835696" y="1844824"/>
            <a:ext cx="5638800" cy="4476750"/>
          </a:xfrm>
          <a:prstGeom prst="rect">
            <a:avLst/>
          </a:prstGeom>
        </p:spPr>
      </p:pic>
      <p:sp>
        <p:nvSpPr>
          <p:cNvPr id="4" name="Oval 3">
            <a:extLst>
              <a:ext uri="{FF2B5EF4-FFF2-40B4-BE49-F238E27FC236}">
                <a16:creationId xmlns:a16="http://schemas.microsoft.com/office/drawing/2014/main" id="{CD80B9D7-A1CF-4880-817D-CD84F4B817D1}"/>
              </a:ext>
            </a:extLst>
          </p:cNvPr>
          <p:cNvSpPr/>
          <p:nvPr/>
        </p:nvSpPr>
        <p:spPr>
          <a:xfrm>
            <a:off x="4211960" y="4509120"/>
            <a:ext cx="129614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13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3" name="Picture 2">
            <a:extLst>
              <a:ext uri="{FF2B5EF4-FFF2-40B4-BE49-F238E27FC236}">
                <a16:creationId xmlns:a16="http://schemas.microsoft.com/office/drawing/2014/main" id="{38E71634-11AC-434E-A1CD-2CDB03CA752F}"/>
              </a:ext>
            </a:extLst>
          </p:cNvPr>
          <p:cNvPicPr>
            <a:picLocks noChangeAspect="1"/>
          </p:cNvPicPr>
          <p:nvPr/>
        </p:nvPicPr>
        <p:blipFill>
          <a:blip r:embed="rId3"/>
          <a:stretch>
            <a:fillRect/>
          </a:stretch>
        </p:blipFill>
        <p:spPr>
          <a:xfrm>
            <a:off x="3923928" y="1556792"/>
            <a:ext cx="4114800" cy="4772025"/>
          </a:xfrm>
          <a:prstGeom prst="rect">
            <a:avLst/>
          </a:prstGeom>
        </p:spPr>
      </p:pic>
      <p:sp>
        <p:nvSpPr>
          <p:cNvPr id="4" name="TextBox 3">
            <a:extLst>
              <a:ext uri="{FF2B5EF4-FFF2-40B4-BE49-F238E27FC236}">
                <a16:creationId xmlns:a16="http://schemas.microsoft.com/office/drawing/2014/main" id="{F548DE1D-91A7-4C0E-9243-EE4728019FFC}"/>
              </a:ext>
            </a:extLst>
          </p:cNvPr>
          <p:cNvSpPr txBox="1"/>
          <p:nvPr/>
        </p:nvSpPr>
        <p:spPr>
          <a:xfrm>
            <a:off x="179512" y="1556792"/>
            <a:ext cx="3096344" cy="646331"/>
          </a:xfrm>
          <a:prstGeom prst="rect">
            <a:avLst/>
          </a:prstGeom>
          <a:noFill/>
        </p:spPr>
        <p:txBody>
          <a:bodyPr wrap="square" rtlCol="0">
            <a:spAutoFit/>
          </a:bodyPr>
          <a:lstStyle/>
          <a:p>
            <a:r>
              <a:rPr lang="en-US" dirty="0"/>
              <a:t>3 </a:t>
            </a:r>
            <a:r>
              <a:rPr lang="en-US" dirty="0" err="1"/>
              <a:t>mesures</a:t>
            </a:r>
            <a:r>
              <a:rPr lang="en-US" dirty="0"/>
              <a:t> </a:t>
            </a:r>
            <a:r>
              <a:rPr lang="en-US" dirty="0" err="1"/>
              <a:t>répétées</a:t>
            </a:r>
            <a:r>
              <a:rPr lang="en-US" dirty="0"/>
              <a:t>  dans le temps pour le stress </a:t>
            </a:r>
          </a:p>
        </p:txBody>
      </p:sp>
    </p:spTree>
    <p:extLst>
      <p:ext uri="{BB962C8B-B14F-4D97-AF65-F5344CB8AC3E}">
        <p14:creationId xmlns:p14="http://schemas.microsoft.com/office/powerpoint/2010/main" val="822663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5" name="Picture 4">
            <a:extLst>
              <a:ext uri="{FF2B5EF4-FFF2-40B4-BE49-F238E27FC236}">
                <a16:creationId xmlns:a16="http://schemas.microsoft.com/office/drawing/2014/main" id="{11EA6932-F068-47D5-8CE9-61534A6335A9}"/>
              </a:ext>
            </a:extLst>
          </p:cNvPr>
          <p:cNvPicPr>
            <a:picLocks noChangeAspect="1"/>
          </p:cNvPicPr>
          <p:nvPr/>
        </p:nvPicPr>
        <p:blipFill>
          <a:blip r:embed="rId3"/>
          <a:stretch>
            <a:fillRect/>
          </a:stretch>
        </p:blipFill>
        <p:spPr>
          <a:xfrm>
            <a:off x="2123728" y="1340768"/>
            <a:ext cx="6067425" cy="5210175"/>
          </a:xfrm>
          <a:prstGeom prst="rect">
            <a:avLst/>
          </a:prstGeom>
        </p:spPr>
      </p:pic>
    </p:spTree>
    <p:extLst>
      <p:ext uri="{BB962C8B-B14F-4D97-AF65-F5344CB8AC3E}">
        <p14:creationId xmlns:p14="http://schemas.microsoft.com/office/powerpoint/2010/main" val="3783382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5" name="Picture 4">
            <a:extLst>
              <a:ext uri="{FF2B5EF4-FFF2-40B4-BE49-F238E27FC236}">
                <a16:creationId xmlns:a16="http://schemas.microsoft.com/office/drawing/2014/main" id="{1B5A499F-5E4C-438D-9597-185591699EEC}"/>
              </a:ext>
            </a:extLst>
          </p:cNvPr>
          <p:cNvPicPr>
            <a:picLocks noChangeAspect="1"/>
          </p:cNvPicPr>
          <p:nvPr/>
        </p:nvPicPr>
        <p:blipFill>
          <a:blip r:embed="rId3"/>
          <a:stretch>
            <a:fillRect/>
          </a:stretch>
        </p:blipFill>
        <p:spPr>
          <a:xfrm>
            <a:off x="1691680" y="1340768"/>
            <a:ext cx="6029325" cy="5153025"/>
          </a:xfrm>
          <a:prstGeom prst="rect">
            <a:avLst/>
          </a:prstGeom>
        </p:spPr>
      </p:pic>
    </p:spTree>
    <p:extLst>
      <p:ext uri="{BB962C8B-B14F-4D97-AF65-F5344CB8AC3E}">
        <p14:creationId xmlns:p14="http://schemas.microsoft.com/office/powerpoint/2010/main" val="2206746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7" name="Picture 6">
            <a:extLst>
              <a:ext uri="{FF2B5EF4-FFF2-40B4-BE49-F238E27FC236}">
                <a16:creationId xmlns:a16="http://schemas.microsoft.com/office/drawing/2014/main" id="{8FDEDFD5-377F-4533-8B2B-896106F1DF27}"/>
              </a:ext>
            </a:extLst>
          </p:cNvPr>
          <p:cNvPicPr>
            <a:picLocks noChangeAspect="1"/>
          </p:cNvPicPr>
          <p:nvPr/>
        </p:nvPicPr>
        <p:blipFill>
          <a:blip r:embed="rId3"/>
          <a:stretch>
            <a:fillRect/>
          </a:stretch>
        </p:blipFill>
        <p:spPr>
          <a:xfrm>
            <a:off x="251520" y="2492896"/>
            <a:ext cx="9144000" cy="2061112"/>
          </a:xfrm>
          <a:prstGeom prst="rect">
            <a:avLst/>
          </a:prstGeom>
        </p:spPr>
      </p:pic>
    </p:spTree>
    <p:extLst>
      <p:ext uri="{BB962C8B-B14F-4D97-AF65-F5344CB8AC3E}">
        <p14:creationId xmlns:p14="http://schemas.microsoft.com/office/powerpoint/2010/main" val="3380831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3" name="Picture 2">
            <a:extLst>
              <a:ext uri="{FF2B5EF4-FFF2-40B4-BE49-F238E27FC236}">
                <a16:creationId xmlns:a16="http://schemas.microsoft.com/office/drawing/2014/main" id="{BD4347DE-707E-42E9-8382-C89EF5B7DA04}"/>
              </a:ext>
            </a:extLst>
          </p:cNvPr>
          <p:cNvPicPr>
            <a:picLocks noChangeAspect="1"/>
          </p:cNvPicPr>
          <p:nvPr/>
        </p:nvPicPr>
        <p:blipFill>
          <a:blip r:embed="rId3"/>
          <a:stretch>
            <a:fillRect/>
          </a:stretch>
        </p:blipFill>
        <p:spPr>
          <a:xfrm>
            <a:off x="395536" y="2132856"/>
            <a:ext cx="8562975" cy="3133725"/>
          </a:xfrm>
          <a:prstGeom prst="rect">
            <a:avLst/>
          </a:prstGeom>
        </p:spPr>
      </p:pic>
    </p:spTree>
    <p:extLst>
      <p:ext uri="{BB962C8B-B14F-4D97-AF65-F5344CB8AC3E}">
        <p14:creationId xmlns:p14="http://schemas.microsoft.com/office/powerpoint/2010/main" val="4244459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4" name="Picture 3">
            <a:extLst>
              <a:ext uri="{FF2B5EF4-FFF2-40B4-BE49-F238E27FC236}">
                <a16:creationId xmlns:a16="http://schemas.microsoft.com/office/drawing/2014/main" id="{1E60AEA5-4B67-4361-9388-A1BEC9ADD7F0}"/>
              </a:ext>
            </a:extLst>
          </p:cNvPr>
          <p:cNvPicPr>
            <a:picLocks noChangeAspect="1"/>
          </p:cNvPicPr>
          <p:nvPr/>
        </p:nvPicPr>
        <p:blipFill>
          <a:blip r:embed="rId3"/>
          <a:stretch>
            <a:fillRect/>
          </a:stretch>
        </p:blipFill>
        <p:spPr>
          <a:xfrm>
            <a:off x="-7653" y="1988840"/>
            <a:ext cx="9144000" cy="3522539"/>
          </a:xfrm>
          <a:prstGeom prst="rect">
            <a:avLst/>
          </a:prstGeom>
        </p:spPr>
      </p:pic>
    </p:spTree>
    <p:extLst>
      <p:ext uri="{BB962C8B-B14F-4D97-AF65-F5344CB8AC3E}">
        <p14:creationId xmlns:p14="http://schemas.microsoft.com/office/powerpoint/2010/main" val="3955330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4" name="Picture 3">
            <a:extLst>
              <a:ext uri="{FF2B5EF4-FFF2-40B4-BE49-F238E27FC236}">
                <a16:creationId xmlns:a16="http://schemas.microsoft.com/office/drawing/2014/main" id="{45EC2E25-E8C6-402B-B128-1CFE2A24564B}"/>
              </a:ext>
            </a:extLst>
          </p:cNvPr>
          <p:cNvPicPr>
            <a:picLocks noChangeAspect="1"/>
          </p:cNvPicPr>
          <p:nvPr/>
        </p:nvPicPr>
        <p:blipFill>
          <a:blip r:embed="rId3"/>
          <a:stretch>
            <a:fillRect/>
          </a:stretch>
        </p:blipFill>
        <p:spPr>
          <a:xfrm>
            <a:off x="1907704" y="1340768"/>
            <a:ext cx="5972175" cy="5086350"/>
          </a:xfrm>
          <a:prstGeom prst="rect">
            <a:avLst/>
          </a:prstGeom>
        </p:spPr>
      </p:pic>
    </p:spTree>
    <p:extLst>
      <p:ext uri="{BB962C8B-B14F-4D97-AF65-F5344CB8AC3E}">
        <p14:creationId xmlns:p14="http://schemas.microsoft.com/office/powerpoint/2010/main" val="2693715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36B0C843-A854-4E88-BBD9-9D7D367E5CC0}"/>
              </a:ext>
            </a:extLst>
          </p:cNvPr>
          <p:cNvPicPr>
            <a:picLocks noChangeAspect="1"/>
          </p:cNvPicPr>
          <p:nvPr/>
        </p:nvPicPr>
        <p:blipFill>
          <a:blip r:embed="rId3"/>
          <a:stretch>
            <a:fillRect/>
          </a:stretch>
        </p:blipFill>
        <p:spPr>
          <a:xfrm>
            <a:off x="2051720" y="1143000"/>
            <a:ext cx="5934075" cy="5734050"/>
          </a:xfrm>
          <a:prstGeom prst="rect">
            <a:avLst/>
          </a:prstGeom>
        </p:spPr>
      </p:pic>
    </p:spTree>
    <p:extLst>
      <p:ext uri="{BB962C8B-B14F-4D97-AF65-F5344CB8AC3E}">
        <p14:creationId xmlns:p14="http://schemas.microsoft.com/office/powerpoint/2010/main" val="211990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Normalité </a:t>
            </a:r>
          </a:p>
        </p:txBody>
      </p:sp>
      <p:pic>
        <p:nvPicPr>
          <p:cNvPr id="4" name="Picture 3">
            <a:extLst>
              <a:ext uri="{FF2B5EF4-FFF2-40B4-BE49-F238E27FC236}">
                <a16:creationId xmlns:a16="http://schemas.microsoft.com/office/drawing/2014/main" id="{44243FB5-8CFF-4A5C-8D92-D8926C8FE3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48" y="2276872"/>
            <a:ext cx="8136904" cy="3401541"/>
          </a:xfrm>
          <a:prstGeom prst="rect">
            <a:avLst/>
          </a:prstGeom>
          <a:noFill/>
        </p:spPr>
      </p:pic>
      <p:sp>
        <p:nvSpPr>
          <p:cNvPr id="3" name="TextBox 2">
            <a:extLst>
              <a:ext uri="{FF2B5EF4-FFF2-40B4-BE49-F238E27FC236}">
                <a16:creationId xmlns:a16="http://schemas.microsoft.com/office/drawing/2014/main" id="{1E57DB66-1C3A-4EC7-991F-E21894CA38F0}"/>
              </a:ext>
            </a:extLst>
          </p:cNvPr>
          <p:cNvSpPr txBox="1"/>
          <p:nvPr/>
        </p:nvSpPr>
        <p:spPr>
          <a:xfrm>
            <a:off x="503548" y="1484784"/>
            <a:ext cx="4212468" cy="584775"/>
          </a:xfrm>
          <a:prstGeom prst="rect">
            <a:avLst/>
          </a:prstGeom>
          <a:noFill/>
        </p:spPr>
        <p:txBody>
          <a:bodyPr wrap="square" rtlCol="0">
            <a:spAutoFit/>
          </a:bodyPr>
          <a:lstStyle/>
          <a:p>
            <a:r>
              <a:rPr lang="en-US" sz="3200" b="1" dirty="0"/>
              <a:t>Test de </a:t>
            </a:r>
            <a:r>
              <a:rPr lang="en-US" sz="3200" b="1" dirty="0" err="1"/>
              <a:t>normalité</a:t>
            </a:r>
            <a:endParaRPr lang="en-US" sz="3200" b="1" dirty="0"/>
          </a:p>
        </p:txBody>
      </p:sp>
    </p:spTree>
    <p:extLst>
      <p:ext uri="{BB962C8B-B14F-4D97-AF65-F5344CB8AC3E}">
        <p14:creationId xmlns:p14="http://schemas.microsoft.com/office/powerpoint/2010/main" val="3094106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E9DE6D1C-DACA-419A-816A-0941EE7CA550}"/>
              </a:ext>
            </a:extLst>
          </p:cNvPr>
          <p:cNvPicPr>
            <a:picLocks noChangeAspect="1"/>
          </p:cNvPicPr>
          <p:nvPr/>
        </p:nvPicPr>
        <p:blipFill>
          <a:blip r:embed="rId3"/>
          <a:stretch>
            <a:fillRect/>
          </a:stretch>
        </p:blipFill>
        <p:spPr>
          <a:xfrm>
            <a:off x="1115616" y="1988840"/>
            <a:ext cx="6552728" cy="3537173"/>
          </a:xfrm>
          <a:prstGeom prst="rect">
            <a:avLst/>
          </a:prstGeom>
        </p:spPr>
      </p:pic>
    </p:spTree>
    <p:extLst>
      <p:ext uri="{BB962C8B-B14F-4D97-AF65-F5344CB8AC3E}">
        <p14:creationId xmlns:p14="http://schemas.microsoft.com/office/powerpoint/2010/main" val="1181738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C24FF66E-5652-4B01-918C-FB8CD37C3360}"/>
              </a:ext>
            </a:extLst>
          </p:cNvPr>
          <p:cNvPicPr>
            <a:picLocks noChangeAspect="1"/>
          </p:cNvPicPr>
          <p:nvPr/>
        </p:nvPicPr>
        <p:blipFill>
          <a:blip r:embed="rId3"/>
          <a:stretch>
            <a:fillRect/>
          </a:stretch>
        </p:blipFill>
        <p:spPr>
          <a:xfrm>
            <a:off x="0" y="1826663"/>
            <a:ext cx="9144000" cy="3204673"/>
          </a:xfrm>
          <a:prstGeom prst="rect">
            <a:avLst/>
          </a:prstGeom>
        </p:spPr>
      </p:pic>
    </p:spTree>
    <p:extLst>
      <p:ext uri="{BB962C8B-B14F-4D97-AF65-F5344CB8AC3E}">
        <p14:creationId xmlns:p14="http://schemas.microsoft.com/office/powerpoint/2010/main" val="37862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E043828F-B3C4-40A3-A95E-864E3CF454A1}"/>
              </a:ext>
            </a:extLst>
          </p:cNvPr>
          <p:cNvPicPr>
            <a:picLocks noChangeAspect="1"/>
          </p:cNvPicPr>
          <p:nvPr/>
        </p:nvPicPr>
        <p:blipFill>
          <a:blip r:embed="rId3"/>
          <a:stretch>
            <a:fillRect/>
          </a:stretch>
        </p:blipFill>
        <p:spPr>
          <a:xfrm>
            <a:off x="0" y="1340768"/>
            <a:ext cx="9144000" cy="4913477"/>
          </a:xfrm>
          <a:prstGeom prst="rect">
            <a:avLst/>
          </a:prstGeom>
        </p:spPr>
      </p:pic>
    </p:spTree>
    <p:extLst>
      <p:ext uri="{BB962C8B-B14F-4D97-AF65-F5344CB8AC3E}">
        <p14:creationId xmlns:p14="http://schemas.microsoft.com/office/powerpoint/2010/main" val="1018082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2387B485-2672-4B68-901B-DB38040DEBC8}"/>
              </a:ext>
            </a:extLst>
          </p:cNvPr>
          <p:cNvPicPr>
            <a:picLocks noChangeAspect="1"/>
          </p:cNvPicPr>
          <p:nvPr/>
        </p:nvPicPr>
        <p:blipFill>
          <a:blip r:embed="rId3"/>
          <a:stretch>
            <a:fillRect/>
          </a:stretch>
        </p:blipFill>
        <p:spPr>
          <a:xfrm>
            <a:off x="3886" y="980728"/>
            <a:ext cx="9144000" cy="5674214"/>
          </a:xfrm>
          <a:prstGeom prst="rect">
            <a:avLst/>
          </a:prstGeom>
        </p:spPr>
      </p:pic>
    </p:spTree>
    <p:extLst>
      <p:ext uri="{BB962C8B-B14F-4D97-AF65-F5344CB8AC3E}">
        <p14:creationId xmlns:p14="http://schemas.microsoft.com/office/powerpoint/2010/main" val="426951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de Pearson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A99C420-9B6F-490B-B8BD-296534DB0DC4}"/>
              </a:ext>
            </a:extLst>
          </p:cNvPr>
          <p:cNvSpPr txBox="1"/>
          <p:nvPr/>
        </p:nvSpPr>
        <p:spPr>
          <a:xfrm>
            <a:off x="179512" y="1340768"/>
            <a:ext cx="8784976" cy="5909310"/>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de Pearson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coefficient de corrélation multiple r exprime l'intensité de l’association entre la variable à expliquer et la variable explicative.</a:t>
            </a:r>
          </a:p>
          <a:p>
            <a:pPr marL="0" marR="0" algn="just">
              <a:lnSpc>
                <a:spcPct val="150000"/>
              </a:lnSpc>
              <a:spcBef>
                <a:spcPts val="0"/>
              </a:spcBef>
              <a:spcAft>
                <a:spcPts val="0"/>
              </a:spcAft>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Le coefficient r se situe entre -1 et 1.</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 une valeur proche de +1 montre une forte liaison positive.</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 une valeur proche de -1 montre également une forte liaison négative</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 une valeur proche de 0 montre une absence de relation linéaire (un autre type de liaison peut être considéré)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FA9E7F78-C871-41B2-8A73-09BD72349BC9}"/>
              </a:ext>
            </a:extLst>
          </p:cNvPr>
          <p:cNvPicPr>
            <a:picLocks noChangeAspect="1"/>
          </p:cNvPicPr>
          <p:nvPr/>
        </p:nvPicPr>
        <p:blipFill>
          <a:blip r:embed="rId3"/>
          <a:stretch>
            <a:fillRect/>
          </a:stretch>
        </p:blipFill>
        <p:spPr>
          <a:xfrm>
            <a:off x="971600" y="2998218"/>
            <a:ext cx="2304256" cy="1145017"/>
          </a:xfrm>
          <a:prstGeom prst="rect">
            <a:avLst/>
          </a:prstGeom>
        </p:spPr>
      </p:pic>
      <p:pic>
        <p:nvPicPr>
          <p:cNvPr id="8" name="Picture 7">
            <a:extLst>
              <a:ext uri="{FF2B5EF4-FFF2-40B4-BE49-F238E27FC236}">
                <a16:creationId xmlns:a16="http://schemas.microsoft.com/office/drawing/2014/main" id="{4420B74E-2F1E-448A-B0CB-0B3F84EFA43E}"/>
              </a:ext>
            </a:extLst>
          </p:cNvPr>
          <p:cNvPicPr>
            <a:picLocks noChangeAspect="1"/>
          </p:cNvPicPr>
          <p:nvPr/>
        </p:nvPicPr>
        <p:blipFill>
          <a:blip r:embed="rId4"/>
          <a:stretch>
            <a:fillRect/>
          </a:stretch>
        </p:blipFill>
        <p:spPr>
          <a:xfrm>
            <a:off x="3383870" y="2959287"/>
            <a:ext cx="4968552" cy="1145017"/>
          </a:xfrm>
          <a:prstGeom prst="rect">
            <a:avLst/>
          </a:prstGeom>
        </p:spPr>
      </p:pic>
    </p:spTree>
    <p:extLst>
      <p:ext uri="{BB962C8B-B14F-4D97-AF65-F5344CB8AC3E}">
        <p14:creationId xmlns:p14="http://schemas.microsoft.com/office/powerpoint/2010/main" val="4206050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2" name="TextBox 1">
            <a:extLst>
              <a:ext uri="{FF2B5EF4-FFF2-40B4-BE49-F238E27FC236}">
                <a16:creationId xmlns:a16="http://schemas.microsoft.com/office/drawing/2014/main" id="{5A99C420-9B6F-490B-B8BD-296534DB0DC4}"/>
              </a:ext>
            </a:extLst>
          </p:cNvPr>
          <p:cNvSpPr txBox="1"/>
          <p:nvPr/>
        </p:nvSpPr>
        <p:spPr>
          <a:xfrm>
            <a:off x="179512" y="1340768"/>
            <a:ext cx="8784976" cy="2795958"/>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latin typeface="Times New Roman" panose="02020603050405020304" pitchFamily="18" charset="0"/>
                <a:cs typeface="Times New Roman" panose="02020603050405020304" pitchFamily="18" charset="0"/>
              </a:rPr>
              <a:t>Le coefficient de détermination r²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Ce coefficient est le carré du coefficient de corrélation. Il est généralement exprimé en pourcentage.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Il traduit la qualité d'une régression en résumant la part de l'information totale prise en compte par le modèle de régression.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622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et partielle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1358B6B-40B2-4FEF-8675-AE9A486D103F}"/>
              </a:ext>
            </a:extLst>
          </p:cNvPr>
          <p:cNvSpPr txBox="1"/>
          <p:nvPr/>
        </p:nvSpPr>
        <p:spPr>
          <a:xfrm>
            <a:off x="323528" y="1412776"/>
            <a:ext cx="8712968" cy="4531818"/>
          </a:xfrm>
          <a:prstGeom prst="rect">
            <a:avLst/>
          </a:prstGeom>
          <a:noFill/>
        </p:spPr>
        <p:txBody>
          <a:bodyPr wrap="square" rtlCol="0">
            <a:spAutoFit/>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Les coefficients de corrélation multiples expriment l'intensité de </a:t>
            </a:r>
            <a:r>
              <a:rPr lang="fr-FR" sz="2400" dirty="0">
                <a:latin typeface="TimesNewRomanPSMT"/>
                <a:ea typeface="Calibri" panose="020F0502020204030204" pitchFamily="34" charset="0"/>
                <a:cs typeface="TimesNewRomanPSMT"/>
              </a:rPr>
              <a:t>la liaison </a:t>
            </a:r>
            <a:r>
              <a:rPr lang="fr-FR" sz="2400" dirty="0">
                <a:effectLst/>
                <a:latin typeface="TimesNewRomanPSMT"/>
                <a:ea typeface="Calibri" panose="020F0502020204030204" pitchFamily="34" charset="0"/>
                <a:cs typeface="TimesNewRomanPSMT"/>
              </a:rPr>
              <a:t>entre la variable dépendante à expliquer et l'ensemble des variables explicatives.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Les corrélations partielles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Cette corrélation consid</a:t>
            </a:r>
            <a:r>
              <a:rPr lang="fr-FR" sz="2400" dirty="0">
                <a:latin typeface="TimesNewRomanPSMT"/>
                <a:ea typeface="Calibri" panose="020F0502020204030204" pitchFamily="34" charset="0"/>
                <a:cs typeface="TimesNewRomanPSMT"/>
              </a:rPr>
              <a:t>ère</a:t>
            </a:r>
            <a:r>
              <a:rPr lang="fr-FR" sz="2400" dirty="0">
                <a:effectLst/>
                <a:latin typeface="TimesNewRomanPSMT"/>
                <a:ea typeface="Calibri" panose="020F0502020204030204" pitchFamily="34" charset="0"/>
                <a:cs typeface="TimesNewRomanPSMT"/>
              </a:rPr>
              <a:t> l’association entre deux variables , en contrôlant l'influence d’une troisième variable.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Par exemple, on peut rechercher la corrélation entre l’</a:t>
            </a:r>
            <a:r>
              <a:rPr lang="fr-FR" sz="2400" dirty="0">
                <a:latin typeface="TimesNewRomanPSMT"/>
                <a:ea typeface="Calibri" panose="020F0502020204030204" pitchFamily="34" charset="0"/>
                <a:cs typeface="TimesNewRomanPSMT"/>
              </a:rPr>
              <a:t>indice de masse corporelle </a:t>
            </a:r>
            <a:r>
              <a:rPr lang="fr-FR" sz="2400" dirty="0">
                <a:effectLst/>
                <a:latin typeface="TimesNewRomanPSMT"/>
                <a:ea typeface="Calibri" panose="020F0502020204030204" pitchFamily="34" charset="0"/>
                <a:cs typeface="TimesNewRomanPSMT"/>
              </a:rPr>
              <a:t>et l’habitude alimentaire pour une tranche d’âge donnée.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6550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de Pearson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3C36DCC-281B-40D3-85D6-BB83E1A664CA}"/>
              </a:ext>
            </a:extLst>
          </p:cNvPr>
          <p:cNvPicPr>
            <a:picLocks noChangeAspect="1"/>
          </p:cNvPicPr>
          <p:nvPr/>
        </p:nvPicPr>
        <p:blipFill>
          <a:blip r:embed="rId3"/>
          <a:stretch>
            <a:fillRect/>
          </a:stretch>
        </p:blipFill>
        <p:spPr>
          <a:xfrm>
            <a:off x="971600" y="1500187"/>
            <a:ext cx="6300737" cy="3857625"/>
          </a:xfrm>
          <a:prstGeom prst="rect">
            <a:avLst/>
          </a:prstGeom>
        </p:spPr>
      </p:pic>
      <p:sp>
        <p:nvSpPr>
          <p:cNvPr id="7" name="Oval 6">
            <a:extLst>
              <a:ext uri="{FF2B5EF4-FFF2-40B4-BE49-F238E27FC236}">
                <a16:creationId xmlns:a16="http://schemas.microsoft.com/office/drawing/2014/main" id="{CB168ED4-42A9-4F35-BA8D-73C9F4DAD77E}"/>
              </a:ext>
            </a:extLst>
          </p:cNvPr>
          <p:cNvSpPr/>
          <p:nvPr/>
        </p:nvSpPr>
        <p:spPr>
          <a:xfrm>
            <a:off x="5292080" y="2780928"/>
            <a:ext cx="72008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0882B3-8C0F-4A2F-BD05-2E7B5158A6CA}"/>
              </a:ext>
            </a:extLst>
          </p:cNvPr>
          <p:cNvSpPr txBox="1"/>
          <p:nvPr/>
        </p:nvSpPr>
        <p:spPr>
          <a:xfrm>
            <a:off x="6300192" y="1950802"/>
            <a:ext cx="2664296" cy="2308324"/>
          </a:xfrm>
          <a:prstGeom prst="rect">
            <a:avLst/>
          </a:prstGeom>
          <a:noFill/>
        </p:spPr>
        <p:txBody>
          <a:bodyPr wrap="square" rtlCol="0">
            <a:spAutoFit/>
          </a:bodyPr>
          <a:lstStyle/>
          <a:p>
            <a:pPr algn="just"/>
            <a:r>
              <a:rPr lang="en-US" dirty="0" err="1"/>
              <a:t>Valeur</a:t>
            </a:r>
            <a:r>
              <a:rPr lang="en-US" dirty="0"/>
              <a:t> de r et signification : attention </a:t>
            </a:r>
            <a:r>
              <a:rPr lang="en-US" dirty="0" err="1"/>
              <a:t>une</a:t>
            </a:r>
            <a:r>
              <a:rPr lang="en-US" dirty="0"/>
              <a:t> </a:t>
            </a:r>
            <a:r>
              <a:rPr lang="en-US" dirty="0" err="1"/>
              <a:t>valeur</a:t>
            </a:r>
            <a:r>
              <a:rPr lang="en-US" dirty="0"/>
              <a:t> </a:t>
            </a:r>
            <a:r>
              <a:rPr lang="en-US" dirty="0" err="1"/>
              <a:t>trés</a:t>
            </a:r>
            <a:r>
              <a:rPr lang="en-US" dirty="0"/>
              <a:t> significative ne </a:t>
            </a:r>
            <a:r>
              <a:rPr lang="en-US" dirty="0" err="1"/>
              <a:t>présente</a:t>
            </a:r>
            <a:r>
              <a:rPr lang="en-US" dirty="0"/>
              <a:t> pas </a:t>
            </a:r>
            <a:r>
              <a:rPr lang="en-US" dirty="0" err="1"/>
              <a:t>une</a:t>
            </a:r>
            <a:r>
              <a:rPr lang="en-US" dirty="0"/>
              <a:t> correlation forte   (se </a:t>
            </a:r>
            <a:r>
              <a:rPr lang="en-US" dirty="0" err="1"/>
              <a:t>référer</a:t>
            </a:r>
            <a:r>
              <a:rPr lang="en-US" dirty="0"/>
              <a:t> à la </a:t>
            </a:r>
            <a:r>
              <a:rPr lang="en-US" dirty="0" err="1"/>
              <a:t>littérature</a:t>
            </a:r>
            <a:r>
              <a:rPr lang="en-US" dirty="0"/>
              <a:t> pour les </a:t>
            </a:r>
            <a:r>
              <a:rPr lang="en-US" dirty="0" err="1"/>
              <a:t>seuils</a:t>
            </a:r>
            <a:r>
              <a:rPr lang="en-US" dirty="0"/>
              <a:t> :</a:t>
            </a:r>
            <a:r>
              <a:rPr lang="en-US" dirty="0" err="1"/>
              <a:t>faible</a:t>
            </a:r>
            <a:r>
              <a:rPr lang="en-US" dirty="0"/>
              <a:t> </a:t>
            </a:r>
            <a:r>
              <a:rPr lang="en-US" dirty="0" err="1"/>
              <a:t>modéré</a:t>
            </a:r>
            <a:r>
              <a:rPr lang="en-US" dirty="0"/>
              <a:t> et fort))</a:t>
            </a:r>
          </a:p>
        </p:txBody>
      </p:sp>
    </p:spTree>
    <p:extLst>
      <p:ext uri="{BB962C8B-B14F-4D97-AF65-F5344CB8AC3E}">
        <p14:creationId xmlns:p14="http://schemas.microsoft.com/office/powerpoint/2010/main" val="1550529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Illustration graphique de la corrélation de Pearson </a:t>
            </a:r>
            <a:endParaRPr lang="fr-FR" dirty="0"/>
          </a:p>
        </p:txBody>
      </p:sp>
      <p:pic>
        <p:nvPicPr>
          <p:cNvPr id="3" name="Picture 2">
            <a:extLst>
              <a:ext uri="{FF2B5EF4-FFF2-40B4-BE49-F238E27FC236}">
                <a16:creationId xmlns:a16="http://schemas.microsoft.com/office/drawing/2014/main" id="{D8B89A84-F14B-4ECF-AAD0-3B1D49B3F2F2}"/>
              </a:ext>
            </a:extLst>
          </p:cNvPr>
          <p:cNvPicPr>
            <a:picLocks noChangeAspect="1"/>
          </p:cNvPicPr>
          <p:nvPr/>
        </p:nvPicPr>
        <p:blipFill>
          <a:blip r:embed="rId3"/>
          <a:stretch>
            <a:fillRect/>
          </a:stretch>
        </p:blipFill>
        <p:spPr>
          <a:xfrm>
            <a:off x="251520" y="1749944"/>
            <a:ext cx="8892480" cy="5108056"/>
          </a:xfrm>
          <a:prstGeom prst="rect">
            <a:avLst/>
          </a:prstGeom>
        </p:spPr>
      </p:pic>
    </p:spTree>
    <p:extLst>
      <p:ext uri="{BB962C8B-B14F-4D97-AF65-F5344CB8AC3E}">
        <p14:creationId xmlns:p14="http://schemas.microsoft.com/office/powerpoint/2010/main" val="3502156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Illustration graphique de la corrélation de Pearson </a:t>
            </a:r>
            <a:endParaRPr lang="fr-FR" dirty="0"/>
          </a:p>
        </p:txBody>
      </p:sp>
      <p:pic>
        <p:nvPicPr>
          <p:cNvPr id="4" name="Picture 3">
            <a:extLst>
              <a:ext uri="{FF2B5EF4-FFF2-40B4-BE49-F238E27FC236}">
                <a16:creationId xmlns:a16="http://schemas.microsoft.com/office/drawing/2014/main" id="{9C64F370-9652-4F04-81CB-0E0E1D69DF46}"/>
              </a:ext>
            </a:extLst>
          </p:cNvPr>
          <p:cNvPicPr>
            <a:picLocks noChangeAspect="1"/>
          </p:cNvPicPr>
          <p:nvPr/>
        </p:nvPicPr>
        <p:blipFill>
          <a:blip r:embed="rId3"/>
          <a:stretch>
            <a:fillRect/>
          </a:stretch>
        </p:blipFill>
        <p:spPr>
          <a:xfrm>
            <a:off x="0" y="1467836"/>
            <a:ext cx="9144000" cy="4985500"/>
          </a:xfrm>
          <a:prstGeom prst="rect">
            <a:avLst/>
          </a:prstGeom>
        </p:spPr>
      </p:pic>
    </p:spTree>
    <p:extLst>
      <p:ext uri="{BB962C8B-B14F-4D97-AF65-F5344CB8AC3E}">
        <p14:creationId xmlns:p14="http://schemas.microsoft.com/office/powerpoint/2010/main" val="422377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3" name="Picture 2">
            <a:extLst>
              <a:ext uri="{FF2B5EF4-FFF2-40B4-BE49-F238E27FC236}">
                <a16:creationId xmlns:a16="http://schemas.microsoft.com/office/drawing/2014/main" id="{5F1240C6-E0C8-4BDD-A292-0D752FED5CCF}"/>
              </a:ext>
            </a:extLst>
          </p:cNvPr>
          <p:cNvPicPr>
            <a:picLocks noChangeAspect="1"/>
          </p:cNvPicPr>
          <p:nvPr/>
        </p:nvPicPr>
        <p:blipFill>
          <a:blip r:embed="rId3"/>
          <a:stretch>
            <a:fillRect/>
          </a:stretch>
        </p:blipFill>
        <p:spPr>
          <a:xfrm>
            <a:off x="0" y="1656183"/>
            <a:ext cx="9144000" cy="4437113"/>
          </a:xfrm>
          <a:prstGeom prst="rect">
            <a:avLst/>
          </a:prstGeom>
        </p:spPr>
      </p:pic>
    </p:spTree>
    <p:extLst>
      <p:ext uri="{BB962C8B-B14F-4D97-AF65-F5344CB8AC3E}">
        <p14:creationId xmlns:p14="http://schemas.microsoft.com/office/powerpoint/2010/main" val="1088374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 non paramétrique </a:t>
            </a:r>
            <a:r>
              <a:rPr lang="fr-FR" dirty="0" err="1"/>
              <a:t>Kruskal</a:t>
            </a:r>
            <a:r>
              <a:rPr lang="fr-FR" dirty="0"/>
              <a:t>-Wallis</a:t>
            </a:r>
          </a:p>
        </p:txBody>
      </p:sp>
      <p:pic>
        <p:nvPicPr>
          <p:cNvPr id="4" name="Picture 3">
            <a:extLst>
              <a:ext uri="{FF2B5EF4-FFF2-40B4-BE49-F238E27FC236}">
                <a16:creationId xmlns:a16="http://schemas.microsoft.com/office/drawing/2014/main" id="{134FC038-2B05-4F54-A94E-3482305F8DE5}"/>
              </a:ext>
            </a:extLst>
          </p:cNvPr>
          <p:cNvPicPr>
            <a:picLocks noChangeAspect="1"/>
          </p:cNvPicPr>
          <p:nvPr/>
        </p:nvPicPr>
        <p:blipFill>
          <a:blip r:embed="rId3"/>
          <a:stretch>
            <a:fillRect/>
          </a:stretch>
        </p:blipFill>
        <p:spPr>
          <a:xfrm>
            <a:off x="899592" y="1143000"/>
            <a:ext cx="8064895" cy="5500687"/>
          </a:xfrm>
          <a:prstGeom prst="rect">
            <a:avLst/>
          </a:prstGeom>
        </p:spPr>
      </p:pic>
    </p:spTree>
    <p:extLst>
      <p:ext uri="{BB962C8B-B14F-4D97-AF65-F5344CB8AC3E}">
        <p14:creationId xmlns:p14="http://schemas.microsoft.com/office/powerpoint/2010/main" val="2272325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D787D529-9DAC-41EF-BCF4-44F134ACAAB4}"/>
              </a:ext>
            </a:extLst>
          </p:cNvPr>
          <p:cNvSpPr txBox="1"/>
          <p:nvPr/>
        </p:nvSpPr>
        <p:spPr>
          <a:xfrm>
            <a:off x="251520" y="1412776"/>
            <a:ext cx="8640960" cy="4465133"/>
          </a:xfrm>
          <a:prstGeom prst="rect">
            <a:avLst/>
          </a:prstGeom>
          <a:noFill/>
        </p:spPr>
        <p:txBody>
          <a:bodyPr wrap="square" rtlCol="0">
            <a:spAutoFit/>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du coefficient de corrélation de Spearman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un test non-paramétrique équivalent au le coefficient de corrélation de</a:t>
            </a:r>
            <a:r>
              <a:rPr lang="en-US" sz="2400" dirty="0">
                <a:latin typeface="Calibri" panose="020F0502020204030204" pitchFamily="34" charset="0"/>
                <a:ea typeface="Calibri" panose="020F0502020204030204" pitchFamily="34" charset="0"/>
                <a:cs typeface="Arial" panose="020B0604020202020204" pitchFamily="34" charset="0"/>
              </a:rPr>
              <a:t> </a:t>
            </a:r>
            <a:r>
              <a:rPr lang="fr-FR" sz="2400" dirty="0">
                <a:effectLst/>
                <a:latin typeface="TimesNewRomanPSMT"/>
                <a:ea typeface="Calibri" panose="020F0502020204030204" pitchFamily="34" charset="0"/>
                <a:cs typeface="TimesNewRomanPSMT"/>
              </a:rPr>
              <a:t>Pearson. Les coefficients de corrélation des rangs sont très utiles pour tester l'indépendance de deux variables non gaussiennes ou lorsque l'échantillon est réduit.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corrélation des rangs de Kendall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l'équivalent du test du coefficient de corrélation de Spearman mais pour des observations appariées.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2453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du coefficient de corrélation de Spearman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B0218AB-9CD0-4DF1-BB26-7783FEE0EEE3}"/>
              </a:ext>
            </a:extLst>
          </p:cNvPr>
          <p:cNvPicPr>
            <a:picLocks noChangeAspect="1"/>
          </p:cNvPicPr>
          <p:nvPr/>
        </p:nvPicPr>
        <p:blipFill>
          <a:blip r:embed="rId3"/>
          <a:stretch>
            <a:fillRect/>
          </a:stretch>
        </p:blipFill>
        <p:spPr>
          <a:xfrm>
            <a:off x="1123949" y="1804987"/>
            <a:ext cx="7881717" cy="3712245"/>
          </a:xfrm>
          <a:prstGeom prst="rect">
            <a:avLst/>
          </a:prstGeom>
        </p:spPr>
      </p:pic>
    </p:spTree>
    <p:extLst>
      <p:ext uri="{BB962C8B-B14F-4D97-AF65-F5344CB8AC3E}">
        <p14:creationId xmlns:p14="http://schemas.microsoft.com/office/powerpoint/2010/main" val="2928039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corrélation des rangs de Kendall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B89FC5-2067-4187-A377-76948ED556CB}"/>
              </a:ext>
            </a:extLst>
          </p:cNvPr>
          <p:cNvPicPr>
            <a:picLocks noChangeAspect="1"/>
          </p:cNvPicPr>
          <p:nvPr/>
        </p:nvPicPr>
        <p:blipFill>
          <a:blip r:embed="rId3"/>
          <a:stretch>
            <a:fillRect/>
          </a:stretch>
        </p:blipFill>
        <p:spPr>
          <a:xfrm>
            <a:off x="755576" y="2060848"/>
            <a:ext cx="7848872" cy="3476625"/>
          </a:xfrm>
          <a:prstGeom prst="rect">
            <a:avLst/>
          </a:prstGeom>
        </p:spPr>
      </p:pic>
    </p:spTree>
    <p:extLst>
      <p:ext uri="{BB962C8B-B14F-4D97-AF65-F5344CB8AC3E}">
        <p14:creationId xmlns:p14="http://schemas.microsoft.com/office/powerpoint/2010/main" val="3822579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5" name="Picture 4">
            <a:extLst>
              <a:ext uri="{FF2B5EF4-FFF2-40B4-BE49-F238E27FC236}">
                <a16:creationId xmlns:a16="http://schemas.microsoft.com/office/drawing/2014/main" id="{FDAE2F02-EAC9-45F9-B7B3-27BBE6C12313}"/>
              </a:ext>
            </a:extLst>
          </p:cNvPr>
          <p:cNvPicPr>
            <a:picLocks noChangeAspect="1"/>
          </p:cNvPicPr>
          <p:nvPr/>
        </p:nvPicPr>
        <p:blipFill>
          <a:blip r:embed="rId3"/>
          <a:stretch>
            <a:fillRect/>
          </a:stretch>
        </p:blipFill>
        <p:spPr>
          <a:xfrm>
            <a:off x="1331640" y="2996952"/>
            <a:ext cx="6000750" cy="2247900"/>
          </a:xfrm>
          <a:prstGeom prst="rect">
            <a:avLst/>
          </a:prstGeom>
        </p:spPr>
      </p:pic>
      <p:sp>
        <p:nvSpPr>
          <p:cNvPr id="7" name="Oval 6">
            <a:extLst>
              <a:ext uri="{FF2B5EF4-FFF2-40B4-BE49-F238E27FC236}">
                <a16:creationId xmlns:a16="http://schemas.microsoft.com/office/drawing/2014/main" id="{E7518A2C-D41C-48CC-AB29-6A6AD3015C79}"/>
              </a:ext>
            </a:extLst>
          </p:cNvPr>
          <p:cNvSpPr/>
          <p:nvPr/>
        </p:nvSpPr>
        <p:spPr>
          <a:xfrm flipH="1">
            <a:off x="2483768" y="4365104"/>
            <a:ext cx="288032" cy="352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C7CFD5-4AE6-4322-B5CD-F4EC7B63AC8D}"/>
              </a:ext>
            </a:extLst>
          </p:cNvPr>
          <p:cNvSpPr txBox="1"/>
          <p:nvPr/>
        </p:nvSpPr>
        <p:spPr>
          <a:xfrm>
            <a:off x="1187624" y="5244852"/>
            <a:ext cx="2376264" cy="646331"/>
          </a:xfrm>
          <a:prstGeom prst="rect">
            <a:avLst/>
          </a:prstGeom>
          <a:noFill/>
        </p:spPr>
        <p:txBody>
          <a:bodyPr wrap="square" rtlCol="0">
            <a:spAutoFit/>
          </a:bodyPr>
          <a:lstStyle/>
          <a:p>
            <a:r>
              <a:rPr lang="en-US" dirty="0"/>
              <a:t>Coefficient de correlation r</a:t>
            </a:r>
          </a:p>
        </p:txBody>
      </p:sp>
      <p:sp>
        <p:nvSpPr>
          <p:cNvPr id="9" name="TextBox 8">
            <a:extLst>
              <a:ext uri="{FF2B5EF4-FFF2-40B4-BE49-F238E27FC236}">
                <a16:creationId xmlns:a16="http://schemas.microsoft.com/office/drawing/2014/main" id="{551185AA-7322-4582-8717-6E2274BC59E0}"/>
              </a:ext>
            </a:extLst>
          </p:cNvPr>
          <p:cNvSpPr txBox="1"/>
          <p:nvPr/>
        </p:nvSpPr>
        <p:spPr>
          <a:xfrm>
            <a:off x="3383868" y="5382245"/>
            <a:ext cx="2376264" cy="1200329"/>
          </a:xfrm>
          <a:prstGeom prst="rect">
            <a:avLst/>
          </a:prstGeom>
          <a:noFill/>
        </p:spPr>
        <p:txBody>
          <a:bodyPr wrap="square" rtlCol="0">
            <a:spAutoFit/>
          </a:bodyPr>
          <a:lstStyle/>
          <a:p>
            <a:r>
              <a:rPr lang="en-US" dirty="0"/>
              <a:t>Le r deux </a:t>
            </a:r>
            <a:r>
              <a:rPr lang="en-US" dirty="0" err="1"/>
              <a:t>ajusté</a:t>
            </a:r>
            <a:r>
              <a:rPr lang="en-US" dirty="0"/>
              <a:t> </a:t>
            </a:r>
            <a:r>
              <a:rPr lang="en-US" dirty="0" err="1"/>
              <a:t>permet</a:t>
            </a:r>
            <a:r>
              <a:rPr lang="en-US" dirty="0"/>
              <a:t> de </a:t>
            </a:r>
            <a:r>
              <a:rPr lang="en-US" dirty="0" err="1"/>
              <a:t>corriger</a:t>
            </a:r>
            <a:r>
              <a:rPr lang="en-US" dirty="0"/>
              <a:t> le </a:t>
            </a:r>
            <a:r>
              <a:rPr lang="en-US" dirty="0" err="1"/>
              <a:t>rdeux</a:t>
            </a:r>
            <a:r>
              <a:rPr lang="en-US" dirty="0"/>
              <a:t> </a:t>
            </a:r>
            <a:r>
              <a:rPr lang="en-US" dirty="0" err="1"/>
              <a:t>en</a:t>
            </a:r>
            <a:r>
              <a:rPr lang="en-US" dirty="0"/>
              <a:t> function de </a:t>
            </a:r>
            <a:r>
              <a:rPr lang="en-US" dirty="0" err="1"/>
              <a:t>nombre</a:t>
            </a:r>
            <a:r>
              <a:rPr lang="en-US" dirty="0"/>
              <a:t> de variables</a:t>
            </a:r>
          </a:p>
        </p:txBody>
      </p:sp>
      <p:cxnSp>
        <p:nvCxnSpPr>
          <p:cNvPr id="10" name="Straight Arrow Connector 9">
            <a:extLst>
              <a:ext uri="{FF2B5EF4-FFF2-40B4-BE49-F238E27FC236}">
                <a16:creationId xmlns:a16="http://schemas.microsoft.com/office/drawing/2014/main" id="{7BA630FA-77E0-416B-8559-6E77CB7BF21B}"/>
              </a:ext>
            </a:extLst>
          </p:cNvPr>
          <p:cNvCxnSpPr/>
          <p:nvPr/>
        </p:nvCxnSpPr>
        <p:spPr>
          <a:xfrm flipV="1">
            <a:off x="3779912" y="4541407"/>
            <a:ext cx="648072" cy="831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6C0B60-5775-4090-A129-C461775897BB}"/>
              </a:ext>
            </a:extLst>
          </p:cNvPr>
          <p:cNvCxnSpPr>
            <a:cxnSpLocks/>
          </p:cNvCxnSpPr>
          <p:nvPr/>
        </p:nvCxnSpPr>
        <p:spPr>
          <a:xfrm flipV="1">
            <a:off x="1907704" y="4717710"/>
            <a:ext cx="576064" cy="527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257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42F5F947-82A9-4BF7-8ACC-30AD0C0C379D}"/>
              </a:ext>
            </a:extLst>
          </p:cNvPr>
          <p:cNvPicPr>
            <a:picLocks noChangeAspect="1"/>
          </p:cNvPicPr>
          <p:nvPr/>
        </p:nvPicPr>
        <p:blipFill>
          <a:blip r:embed="rId3"/>
          <a:stretch>
            <a:fillRect/>
          </a:stretch>
        </p:blipFill>
        <p:spPr>
          <a:xfrm>
            <a:off x="0" y="2639830"/>
            <a:ext cx="9144000" cy="2157322"/>
          </a:xfrm>
          <a:prstGeom prst="rect">
            <a:avLst/>
          </a:prstGeom>
        </p:spPr>
      </p:pic>
      <p:sp>
        <p:nvSpPr>
          <p:cNvPr id="4" name="Oval 3">
            <a:extLst>
              <a:ext uri="{FF2B5EF4-FFF2-40B4-BE49-F238E27FC236}">
                <a16:creationId xmlns:a16="http://schemas.microsoft.com/office/drawing/2014/main" id="{19ACC72A-2B76-4BAB-9ACE-480A7D1DAED0}"/>
              </a:ext>
            </a:extLst>
          </p:cNvPr>
          <p:cNvSpPr/>
          <p:nvPr/>
        </p:nvSpPr>
        <p:spPr>
          <a:xfrm>
            <a:off x="5220072" y="422108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6E0588-2344-4119-A034-C00C46CE0405}"/>
              </a:ext>
            </a:extLst>
          </p:cNvPr>
          <p:cNvSpPr/>
          <p:nvPr/>
        </p:nvSpPr>
        <p:spPr>
          <a:xfrm>
            <a:off x="2177988" y="422108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EF74E6-04A4-48DA-8A94-458BFECA76A3}"/>
              </a:ext>
            </a:extLst>
          </p:cNvPr>
          <p:cNvSpPr txBox="1"/>
          <p:nvPr/>
        </p:nvSpPr>
        <p:spPr>
          <a:xfrm>
            <a:off x="755576" y="1628800"/>
            <a:ext cx="6120680" cy="369332"/>
          </a:xfrm>
          <a:prstGeom prst="rect">
            <a:avLst/>
          </a:prstGeom>
          <a:noFill/>
        </p:spPr>
        <p:txBody>
          <a:bodyPr wrap="square" rtlCol="0">
            <a:spAutoFit/>
          </a:bodyPr>
          <a:lstStyle/>
          <a:p>
            <a:r>
              <a:rPr lang="en-US" dirty="0" err="1"/>
              <a:t>Paramètre</a:t>
            </a:r>
            <a:r>
              <a:rPr lang="en-US" dirty="0"/>
              <a:t> du </a:t>
            </a:r>
            <a:r>
              <a:rPr lang="en-US" dirty="0" err="1"/>
              <a:t>modèle</a:t>
            </a:r>
            <a:r>
              <a:rPr lang="en-US" dirty="0"/>
              <a:t> de </a:t>
            </a:r>
            <a:r>
              <a:rPr lang="en-US" dirty="0" err="1"/>
              <a:t>corrélation</a:t>
            </a:r>
            <a:endParaRPr lang="en-US" dirty="0"/>
          </a:p>
        </p:txBody>
      </p:sp>
    </p:spTree>
    <p:extLst>
      <p:ext uri="{BB962C8B-B14F-4D97-AF65-F5344CB8AC3E}">
        <p14:creationId xmlns:p14="http://schemas.microsoft.com/office/powerpoint/2010/main" val="869998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E101FF38-3FE6-4497-B8CA-3F20BAFD5448}"/>
              </a:ext>
            </a:extLst>
          </p:cNvPr>
          <p:cNvPicPr>
            <a:picLocks noChangeAspect="1"/>
          </p:cNvPicPr>
          <p:nvPr/>
        </p:nvPicPr>
        <p:blipFill>
          <a:blip r:embed="rId3"/>
          <a:stretch>
            <a:fillRect/>
          </a:stretch>
        </p:blipFill>
        <p:spPr>
          <a:xfrm>
            <a:off x="0" y="2639830"/>
            <a:ext cx="9144000" cy="2013306"/>
          </a:xfrm>
          <a:prstGeom prst="rect">
            <a:avLst/>
          </a:prstGeom>
        </p:spPr>
      </p:pic>
      <p:sp>
        <p:nvSpPr>
          <p:cNvPr id="4" name="TextBox 3">
            <a:extLst>
              <a:ext uri="{FF2B5EF4-FFF2-40B4-BE49-F238E27FC236}">
                <a16:creationId xmlns:a16="http://schemas.microsoft.com/office/drawing/2014/main" id="{3CCA6A31-D9FC-4B8A-8999-EBE0E4D3A73A}"/>
              </a:ext>
            </a:extLst>
          </p:cNvPr>
          <p:cNvSpPr txBox="1"/>
          <p:nvPr/>
        </p:nvSpPr>
        <p:spPr>
          <a:xfrm>
            <a:off x="6300192" y="4797152"/>
            <a:ext cx="2520280" cy="646331"/>
          </a:xfrm>
          <a:prstGeom prst="rect">
            <a:avLst/>
          </a:prstGeom>
          <a:noFill/>
        </p:spPr>
        <p:txBody>
          <a:bodyPr wrap="square" rtlCol="0">
            <a:spAutoFit/>
          </a:bodyPr>
          <a:lstStyle/>
          <a:p>
            <a:pPr algn="ctr"/>
            <a:r>
              <a:rPr lang="en-US" dirty="0" err="1"/>
              <a:t>Paramètres</a:t>
            </a:r>
            <a:r>
              <a:rPr lang="en-US" dirty="0"/>
              <a:t> de </a:t>
            </a:r>
            <a:r>
              <a:rPr lang="en-US" dirty="0" err="1"/>
              <a:t>colinéarlité</a:t>
            </a:r>
            <a:endParaRPr lang="en-US" dirty="0"/>
          </a:p>
        </p:txBody>
      </p:sp>
      <p:cxnSp>
        <p:nvCxnSpPr>
          <p:cNvPr id="6" name="Straight Arrow Connector 5">
            <a:extLst>
              <a:ext uri="{FF2B5EF4-FFF2-40B4-BE49-F238E27FC236}">
                <a16:creationId xmlns:a16="http://schemas.microsoft.com/office/drawing/2014/main" id="{48DDB667-CC90-4736-96C2-CB3186CEF3DC}"/>
              </a:ext>
            </a:extLst>
          </p:cNvPr>
          <p:cNvCxnSpPr>
            <a:stCxn id="4" idx="0"/>
          </p:cNvCxnSpPr>
          <p:nvPr/>
        </p:nvCxnSpPr>
        <p:spPr>
          <a:xfrm flipV="1">
            <a:off x="7560332" y="4437112"/>
            <a:ext cx="46805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F6D1318-E0E1-447A-A8A4-179F38DE3473}"/>
              </a:ext>
            </a:extLst>
          </p:cNvPr>
          <p:cNvSpPr/>
          <p:nvPr/>
        </p:nvSpPr>
        <p:spPr>
          <a:xfrm>
            <a:off x="7308304" y="3510136"/>
            <a:ext cx="1728192" cy="99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235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6" name="Picture 5">
            <a:extLst>
              <a:ext uri="{FF2B5EF4-FFF2-40B4-BE49-F238E27FC236}">
                <a16:creationId xmlns:a16="http://schemas.microsoft.com/office/drawing/2014/main" id="{22A4B59A-8F1C-4EF6-A97F-E0904078110A}"/>
              </a:ext>
            </a:extLst>
          </p:cNvPr>
          <p:cNvPicPr>
            <a:picLocks noChangeAspect="1"/>
          </p:cNvPicPr>
          <p:nvPr/>
        </p:nvPicPr>
        <p:blipFill>
          <a:blip r:embed="rId3"/>
          <a:stretch>
            <a:fillRect/>
          </a:stretch>
        </p:blipFill>
        <p:spPr>
          <a:xfrm>
            <a:off x="0" y="2708920"/>
            <a:ext cx="9144000" cy="1989707"/>
          </a:xfrm>
          <a:prstGeom prst="rect">
            <a:avLst/>
          </a:prstGeom>
        </p:spPr>
      </p:pic>
    </p:spTree>
    <p:extLst>
      <p:ext uri="{BB962C8B-B14F-4D97-AF65-F5344CB8AC3E}">
        <p14:creationId xmlns:p14="http://schemas.microsoft.com/office/powerpoint/2010/main" val="1963304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 multiple</a:t>
            </a:r>
          </a:p>
        </p:txBody>
      </p:sp>
      <p:pic>
        <p:nvPicPr>
          <p:cNvPr id="3" name="Picture 2">
            <a:extLst>
              <a:ext uri="{FF2B5EF4-FFF2-40B4-BE49-F238E27FC236}">
                <a16:creationId xmlns:a16="http://schemas.microsoft.com/office/drawing/2014/main" id="{24EBFC16-160F-4437-B9F9-201BFEF87713}"/>
              </a:ext>
            </a:extLst>
          </p:cNvPr>
          <p:cNvPicPr>
            <a:picLocks noChangeAspect="1"/>
          </p:cNvPicPr>
          <p:nvPr/>
        </p:nvPicPr>
        <p:blipFill>
          <a:blip r:embed="rId3"/>
          <a:stretch>
            <a:fillRect/>
          </a:stretch>
        </p:blipFill>
        <p:spPr>
          <a:xfrm>
            <a:off x="1259632" y="1412776"/>
            <a:ext cx="7115175" cy="5114925"/>
          </a:xfrm>
          <a:prstGeom prst="rect">
            <a:avLst/>
          </a:prstGeom>
        </p:spPr>
      </p:pic>
    </p:spTree>
    <p:extLst>
      <p:ext uri="{BB962C8B-B14F-4D97-AF65-F5344CB8AC3E}">
        <p14:creationId xmlns:p14="http://schemas.microsoft.com/office/powerpoint/2010/main" val="3433183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5" name="Picture 4">
            <a:extLst>
              <a:ext uri="{FF2B5EF4-FFF2-40B4-BE49-F238E27FC236}">
                <a16:creationId xmlns:a16="http://schemas.microsoft.com/office/drawing/2014/main" id="{C88566D2-E564-48FD-A68D-B6E512184F2E}"/>
              </a:ext>
            </a:extLst>
          </p:cNvPr>
          <p:cNvPicPr>
            <a:picLocks noChangeAspect="1"/>
          </p:cNvPicPr>
          <p:nvPr/>
        </p:nvPicPr>
        <p:blipFill>
          <a:blip r:embed="rId3"/>
          <a:stretch>
            <a:fillRect/>
          </a:stretch>
        </p:blipFill>
        <p:spPr>
          <a:xfrm>
            <a:off x="1047750" y="1628800"/>
            <a:ext cx="7048500" cy="4600575"/>
          </a:xfrm>
          <a:prstGeom prst="rect">
            <a:avLst/>
          </a:prstGeom>
        </p:spPr>
      </p:pic>
    </p:spTree>
    <p:extLst>
      <p:ext uri="{BB962C8B-B14F-4D97-AF65-F5344CB8AC3E}">
        <p14:creationId xmlns:p14="http://schemas.microsoft.com/office/powerpoint/2010/main" val="400368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5" name="Picture 4">
            <a:extLst>
              <a:ext uri="{FF2B5EF4-FFF2-40B4-BE49-F238E27FC236}">
                <a16:creationId xmlns:a16="http://schemas.microsoft.com/office/drawing/2014/main" id="{C72E3702-07F2-4B41-94DA-51AA9BD201C8}"/>
              </a:ext>
            </a:extLst>
          </p:cNvPr>
          <p:cNvPicPr>
            <a:picLocks noChangeAspect="1"/>
          </p:cNvPicPr>
          <p:nvPr/>
        </p:nvPicPr>
        <p:blipFill>
          <a:blip r:embed="rId3"/>
          <a:stretch>
            <a:fillRect/>
          </a:stretch>
        </p:blipFill>
        <p:spPr>
          <a:xfrm>
            <a:off x="269776" y="980728"/>
            <a:ext cx="8604448" cy="5688632"/>
          </a:xfrm>
          <a:prstGeom prst="rect">
            <a:avLst/>
          </a:prstGeom>
        </p:spPr>
      </p:pic>
    </p:spTree>
    <p:extLst>
      <p:ext uri="{BB962C8B-B14F-4D97-AF65-F5344CB8AC3E}">
        <p14:creationId xmlns:p14="http://schemas.microsoft.com/office/powerpoint/2010/main" val="2806904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A39C2A9E-D232-4FA7-82E7-C269229DE2E5}"/>
              </a:ext>
            </a:extLst>
          </p:cNvPr>
          <p:cNvPicPr>
            <a:picLocks noChangeAspect="1"/>
          </p:cNvPicPr>
          <p:nvPr/>
        </p:nvPicPr>
        <p:blipFill>
          <a:blip r:embed="rId3"/>
          <a:stretch>
            <a:fillRect/>
          </a:stretch>
        </p:blipFill>
        <p:spPr>
          <a:xfrm>
            <a:off x="899592" y="2474490"/>
            <a:ext cx="6990269" cy="2215307"/>
          </a:xfrm>
          <a:prstGeom prst="rect">
            <a:avLst/>
          </a:prstGeom>
        </p:spPr>
      </p:pic>
      <p:sp>
        <p:nvSpPr>
          <p:cNvPr id="4" name="TextBox 3">
            <a:extLst>
              <a:ext uri="{FF2B5EF4-FFF2-40B4-BE49-F238E27FC236}">
                <a16:creationId xmlns:a16="http://schemas.microsoft.com/office/drawing/2014/main" id="{4C229A4C-1D53-419C-B58A-660256439D00}"/>
              </a:ext>
            </a:extLst>
          </p:cNvPr>
          <p:cNvSpPr txBox="1"/>
          <p:nvPr/>
        </p:nvSpPr>
        <p:spPr>
          <a:xfrm>
            <a:off x="683568" y="5085184"/>
            <a:ext cx="1584176" cy="923330"/>
          </a:xfrm>
          <a:prstGeom prst="rect">
            <a:avLst/>
          </a:prstGeom>
          <a:noFill/>
        </p:spPr>
        <p:txBody>
          <a:bodyPr wrap="square" rtlCol="0">
            <a:spAutoFit/>
          </a:bodyPr>
          <a:lstStyle/>
          <a:p>
            <a:r>
              <a:rPr lang="en-US" dirty="0"/>
              <a:t>Coefficient de correlation de Pearson</a:t>
            </a:r>
          </a:p>
        </p:txBody>
      </p:sp>
      <p:sp>
        <p:nvSpPr>
          <p:cNvPr id="6" name="TextBox 5">
            <a:extLst>
              <a:ext uri="{FF2B5EF4-FFF2-40B4-BE49-F238E27FC236}">
                <a16:creationId xmlns:a16="http://schemas.microsoft.com/office/drawing/2014/main" id="{6FA77E2A-EC7D-42AF-8B72-381E262DE06D}"/>
              </a:ext>
            </a:extLst>
          </p:cNvPr>
          <p:cNvSpPr txBox="1"/>
          <p:nvPr/>
        </p:nvSpPr>
        <p:spPr>
          <a:xfrm>
            <a:off x="2611573" y="5091741"/>
            <a:ext cx="5301686" cy="646331"/>
          </a:xfrm>
          <a:prstGeom prst="rect">
            <a:avLst/>
          </a:prstGeom>
          <a:noFill/>
        </p:spPr>
        <p:txBody>
          <a:bodyPr wrap="square" rtlCol="0">
            <a:spAutoFit/>
          </a:bodyPr>
          <a:lstStyle/>
          <a:p>
            <a:r>
              <a:rPr lang="en-US" dirty="0"/>
              <a:t>Les variables </a:t>
            </a:r>
            <a:r>
              <a:rPr lang="en-US" dirty="0" err="1"/>
              <a:t>indépendantes</a:t>
            </a:r>
            <a:r>
              <a:rPr lang="en-US" dirty="0"/>
              <a:t> </a:t>
            </a:r>
            <a:r>
              <a:rPr lang="en-US" dirty="0" err="1"/>
              <a:t>expliquent</a:t>
            </a:r>
            <a:r>
              <a:rPr lang="en-US" dirty="0"/>
              <a:t> 38.8% du stress</a:t>
            </a:r>
          </a:p>
        </p:txBody>
      </p:sp>
    </p:spTree>
    <p:extLst>
      <p:ext uri="{BB962C8B-B14F-4D97-AF65-F5344CB8AC3E}">
        <p14:creationId xmlns:p14="http://schemas.microsoft.com/office/powerpoint/2010/main" val="41311887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8" name="Picture 7">
            <a:extLst>
              <a:ext uri="{FF2B5EF4-FFF2-40B4-BE49-F238E27FC236}">
                <a16:creationId xmlns:a16="http://schemas.microsoft.com/office/drawing/2014/main" id="{089D3E22-A67C-489E-BD77-0ECA226D680F}"/>
              </a:ext>
            </a:extLst>
          </p:cNvPr>
          <p:cNvPicPr>
            <a:picLocks noChangeAspect="1"/>
          </p:cNvPicPr>
          <p:nvPr/>
        </p:nvPicPr>
        <p:blipFill>
          <a:blip r:embed="rId3"/>
          <a:stretch>
            <a:fillRect/>
          </a:stretch>
        </p:blipFill>
        <p:spPr>
          <a:xfrm>
            <a:off x="914400" y="1971675"/>
            <a:ext cx="7315200" cy="2914650"/>
          </a:xfrm>
          <a:prstGeom prst="rect">
            <a:avLst/>
          </a:prstGeom>
        </p:spPr>
      </p:pic>
      <p:sp>
        <p:nvSpPr>
          <p:cNvPr id="9" name="TextBox 8">
            <a:extLst>
              <a:ext uri="{FF2B5EF4-FFF2-40B4-BE49-F238E27FC236}">
                <a16:creationId xmlns:a16="http://schemas.microsoft.com/office/drawing/2014/main" id="{80A46F70-BA1B-40F8-B05A-80450FCE24CF}"/>
              </a:ext>
            </a:extLst>
          </p:cNvPr>
          <p:cNvSpPr txBox="1"/>
          <p:nvPr/>
        </p:nvSpPr>
        <p:spPr>
          <a:xfrm>
            <a:off x="467544" y="1484784"/>
            <a:ext cx="4536504" cy="369332"/>
          </a:xfrm>
          <a:prstGeom prst="rect">
            <a:avLst/>
          </a:prstGeom>
          <a:noFill/>
        </p:spPr>
        <p:txBody>
          <a:bodyPr wrap="square" rtlCol="0">
            <a:spAutoFit/>
          </a:bodyPr>
          <a:lstStyle/>
          <a:p>
            <a:r>
              <a:rPr lang="en-US" dirty="0" err="1"/>
              <a:t>Paramètre</a:t>
            </a:r>
            <a:r>
              <a:rPr lang="en-US" dirty="0"/>
              <a:t> du </a:t>
            </a:r>
            <a:r>
              <a:rPr lang="en-US" dirty="0" err="1"/>
              <a:t>modèle</a:t>
            </a:r>
            <a:endParaRPr lang="en-US" dirty="0"/>
          </a:p>
        </p:txBody>
      </p:sp>
      <p:sp>
        <p:nvSpPr>
          <p:cNvPr id="10" name="TextBox 9">
            <a:extLst>
              <a:ext uri="{FF2B5EF4-FFF2-40B4-BE49-F238E27FC236}">
                <a16:creationId xmlns:a16="http://schemas.microsoft.com/office/drawing/2014/main" id="{5CA30451-5686-4FBF-9B22-57BA8CA0D43E}"/>
              </a:ext>
            </a:extLst>
          </p:cNvPr>
          <p:cNvSpPr txBox="1"/>
          <p:nvPr/>
        </p:nvSpPr>
        <p:spPr>
          <a:xfrm>
            <a:off x="683568" y="4886325"/>
            <a:ext cx="3816424" cy="646331"/>
          </a:xfrm>
          <a:prstGeom prst="rect">
            <a:avLst/>
          </a:prstGeom>
          <a:noFill/>
        </p:spPr>
        <p:txBody>
          <a:bodyPr wrap="square" rtlCol="0">
            <a:spAutoFit/>
          </a:bodyPr>
          <a:lstStyle/>
          <a:p>
            <a:r>
              <a:rPr lang="en-US" dirty="0" err="1"/>
              <a:t>L’équation</a:t>
            </a:r>
            <a:r>
              <a:rPr lang="en-US" dirty="0"/>
              <a:t> de la droite de la regression </a:t>
            </a:r>
          </a:p>
        </p:txBody>
      </p:sp>
      <p:sp>
        <p:nvSpPr>
          <p:cNvPr id="11" name="Oval 10">
            <a:extLst>
              <a:ext uri="{FF2B5EF4-FFF2-40B4-BE49-F238E27FC236}">
                <a16:creationId xmlns:a16="http://schemas.microsoft.com/office/drawing/2014/main" id="{4391B22A-512D-468F-91D7-2E486ACDE510}"/>
              </a:ext>
            </a:extLst>
          </p:cNvPr>
          <p:cNvSpPr/>
          <p:nvPr/>
        </p:nvSpPr>
        <p:spPr>
          <a:xfrm>
            <a:off x="3707904" y="3114675"/>
            <a:ext cx="648072" cy="14664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D15B5B-50AD-4E8E-9D0F-E8DFF3BE802D}"/>
              </a:ext>
            </a:extLst>
          </p:cNvPr>
          <p:cNvSpPr/>
          <p:nvPr/>
        </p:nvSpPr>
        <p:spPr>
          <a:xfrm>
            <a:off x="7620731" y="3933055"/>
            <a:ext cx="648072" cy="288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F8DBFE-D885-4DAD-92E2-8C0CFB65F859}"/>
              </a:ext>
            </a:extLst>
          </p:cNvPr>
          <p:cNvSpPr txBox="1"/>
          <p:nvPr/>
        </p:nvSpPr>
        <p:spPr>
          <a:xfrm>
            <a:off x="5652120" y="4797152"/>
            <a:ext cx="2808312" cy="646331"/>
          </a:xfrm>
          <a:prstGeom prst="rect">
            <a:avLst/>
          </a:prstGeom>
          <a:noFill/>
        </p:spPr>
        <p:txBody>
          <a:bodyPr wrap="square" rtlCol="0">
            <a:spAutoFit/>
          </a:bodyPr>
          <a:lstStyle/>
          <a:p>
            <a:r>
              <a:rPr lang="en-US" dirty="0" err="1"/>
              <a:t>Facteur</a:t>
            </a:r>
            <a:r>
              <a:rPr lang="en-US" dirty="0"/>
              <a:t> important pour </a:t>
            </a:r>
            <a:r>
              <a:rPr lang="en-US" dirty="0" err="1"/>
              <a:t>expliquer</a:t>
            </a:r>
            <a:r>
              <a:rPr lang="en-US" dirty="0"/>
              <a:t> le stress</a:t>
            </a:r>
          </a:p>
        </p:txBody>
      </p:sp>
      <p:cxnSp>
        <p:nvCxnSpPr>
          <p:cNvPr id="15" name="Straight Arrow Connector 14">
            <a:extLst>
              <a:ext uri="{FF2B5EF4-FFF2-40B4-BE49-F238E27FC236}">
                <a16:creationId xmlns:a16="http://schemas.microsoft.com/office/drawing/2014/main" id="{02551C1C-6A91-4F16-808D-B9CFC37B5BCD}"/>
              </a:ext>
            </a:extLst>
          </p:cNvPr>
          <p:cNvCxnSpPr>
            <a:endCxn id="13" idx="3"/>
          </p:cNvCxnSpPr>
          <p:nvPr/>
        </p:nvCxnSpPr>
        <p:spPr>
          <a:xfrm flipV="1">
            <a:off x="7092280" y="4178907"/>
            <a:ext cx="623359" cy="618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1BCF73-FD70-4FE5-ADA4-03E8E3DD807B}"/>
              </a:ext>
            </a:extLst>
          </p:cNvPr>
          <p:cNvCxnSpPr>
            <a:cxnSpLocks/>
            <a:endCxn id="11" idx="2"/>
          </p:cNvCxnSpPr>
          <p:nvPr/>
        </p:nvCxnSpPr>
        <p:spPr>
          <a:xfrm flipV="1">
            <a:off x="3491880" y="3847902"/>
            <a:ext cx="216024" cy="103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37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EE5BBDA3-8332-4814-97EC-A0866DD4AB9C}"/>
              </a:ext>
            </a:extLst>
          </p:cNvPr>
          <p:cNvPicPr>
            <a:picLocks noChangeAspect="1"/>
          </p:cNvPicPr>
          <p:nvPr/>
        </p:nvPicPr>
        <p:blipFill>
          <a:blip r:embed="rId3"/>
          <a:stretch>
            <a:fillRect/>
          </a:stretch>
        </p:blipFill>
        <p:spPr>
          <a:xfrm>
            <a:off x="1138237" y="2266950"/>
            <a:ext cx="6867525" cy="2324100"/>
          </a:xfrm>
          <a:prstGeom prst="rect">
            <a:avLst/>
          </a:prstGeom>
        </p:spPr>
      </p:pic>
      <p:sp>
        <p:nvSpPr>
          <p:cNvPr id="4" name="TextBox 3">
            <a:extLst>
              <a:ext uri="{FF2B5EF4-FFF2-40B4-BE49-F238E27FC236}">
                <a16:creationId xmlns:a16="http://schemas.microsoft.com/office/drawing/2014/main" id="{2F9A61CD-7302-49DD-811C-7E1E1D1F80D2}"/>
              </a:ext>
            </a:extLst>
          </p:cNvPr>
          <p:cNvSpPr txBox="1"/>
          <p:nvPr/>
        </p:nvSpPr>
        <p:spPr>
          <a:xfrm>
            <a:off x="5436096" y="1484784"/>
            <a:ext cx="3096344" cy="646331"/>
          </a:xfrm>
          <a:prstGeom prst="rect">
            <a:avLst/>
          </a:prstGeom>
          <a:noFill/>
        </p:spPr>
        <p:txBody>
          <a:bodyPr wrap="square" rtlCol="0">
            <a:spAutoFit/>
          </a:bodyPr>
          <a:lstStyle/>
          <a:p>
            <a:r>
              <a:rPr lang="en-US" dirty="0"/>
              <a:t>La </a:t>
            </a:r>
            <a:r>
              <a:rPr lang="en-US" dirty="0" err="1"/>
              <a:t>statistique</a:t>
            </a:r>
            <a:r>
              <a:rPr lang="en-US" dirty="0"/>
              <a:t> de F pour 4 et 14 </a:t>
            </a:r>
            <a:r>
              <a:rPr lang="en-US" dirty="0" err="1"/>
              <a:t>ddl</a:t>
            </a:r>
            <a:endParaRPr lang="en-US" dirty="0"/>
          </a:p>
        </p:txBody>
      </p:sp>
      <p:sp>
        <p:nvSpPr>
          <p:cNvPr id="5" name="TextBox 4">
            <a:extLst>
              <a:ext uri="{FF2B5EF4-FFF2-40B4-BE49-F238E27FC236}">
                <a16:creationId xmlns:a16="http://schemas.microsoft.com/office/drawing/2014/main" id="{EEF66DCF-23FA-4E0A-9D9A-4063AD5060F8}"/>
              </a:ext>
            </a:extLst>
          </p:cNvPr>
          <p:cNvSpPr txBox="1"/>
          <p:nvPr/>
        </p:nvSpPr>
        <p:spPr>
          <a:xfrm>
            <a:off x="4391251" y="4608270"/>
            <a:ext cx="3600400" cy="369332"/>
          </a:xfrm>
          <a:prstGeom prst="rect">
            <a:avLst/>
          </a:prstGeom>
          <a:noFill/>
        </p:spPr>
        <p:txBody>
          <a:bodyPr wrap="square" rtlCol="0">
            <a:spAutoFit/>
          </a:bodyPr>
          <a:lstStyle/>
          <a:p>
            <a:r>
              <a:rPr lang="en-US" dirty="0"/>
              <a:t>Somme des </a:t>
            </a:r>
            <a:r>
              <a:rPr lang="en-US" dirty="0" err="1"/>
              <a:t>carrés</a:t>
            </a:r>
            <a:r>
              <a:rPr lang="en-US" dirty="0"/>
              <a:t> /</a:t>
            </a:r>
            <a:r>
              <a:rPr lang="en-US" dirty="0" err="1"/>
              <a:t>ddl</a:t>
            </a:r>
            <a:endParaRPr lang="en-US" dirty="0"/>
          </a:p>
        </p:txBody>
      </p:sp>
      <p:sp>
        <p:nvSpPr>
          <p:cNvPr id="7" name="TextBox 6">
            <a:extLst>
              <a:ext uri="{FF2B5EF4-FFF2-40B4-BE49-F238E27FC236}">
                <a16:creationId xmlns:a16="http://schemas.microsoft.com/office/drawing/2014/main" id="{B28910FC-928F-45C2-959C-27FB4DA81167}"/>
              </a:ext>
            </a:extLst>
          </p:cNvPr>
          <p:cNvSpPr txBox="1"/>
          <p:nvPr/>
        </p:nvSpPr>
        <p:spPr>
          <a:xfrm>
            <a:off x="971599" y="4600338"/>
            <a:ext cx="3600400" cy="646331"/>
          </a:xfrm>
          <a:prstGeom prst="rect">
            <a:avLst/>
          </a:prstGeom>
          <a:noFill/>
        </p:spPr>
        <p:txBody>
          <a:bodyPr wrap="square" rtlCol="0">
            <a:spAutoFit/>
          </a:bodyPr>
          <a:lstStyle/>
          <a:p>
            <a:r>
              <a:rPr lang="en-US" dirty="0" err="1"/>
              <a:t>Décomposition</a:t>
            </a:r>
            <a:r>
              <a:rPr lang="en-US" dirty="0"/>
              <a:t> de la variance </a:t>
            </a:r>
            <a:r>
              <a:rPr lang="en-US" dirty="0" err="1"/>
              <a:t>totale</a:t>
            </a:r>
            <a:endParaRPr lang="en-US" dirty="0"/>
          </a:p>
        </p:txBody>
      </p:sp>
    </p:spTree>
    <p:extLst>
      <p:ext uri="{BB962C8B-B14F-4D97-AF65-F5344CB8AC3E}">
        <p14:creationId xmlns:p14="http://schemas.microsoft.com/office/powerpoint/2010/main" val="25867863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F46EF2-45AC-4BD8-890E-A94BF108D05F}"/>
              </a:ext>
            </a:extLst>
          </p:cNvPr>
          <p:cNvGrpSpPr/>
          <p:nvPr/>
        </p:nvGrpSpPr>
        <p:grpSpPr>
          <a:xfrm>
            <a:off x="190500" y="-19292"/>
            <a:ext cx="8763000" cy="6729412"/>
            <a:chOff x="228600" y="52388"/>
            <a:chExt cx="8763000" cy="6729412"/>
          </a:xfrm>
        </p:grpSpPr>
        <p:sp>
          <p:nvSpPr>
            <p:cNvPr id="284674" name="Text Box 2"/>
            <p:cNvSpPr txBox="1">
              <a:spLocks noChangeArrowheads="1"/>
            </p:cNvSpPr>
            <p:nvPr>
              <p:custDataLst>
                <p:tags r:id="rId1"/>
              </p:custDataLst>
            </p:nvPr>
          </p:nvSpPr>
          <p:spPr bwMode="auto">
            <a:xfrm>
              <a:off x="665721" y="52388"/>
              <a:ext cx="560859" cy="738664"/>
            </a:xfrm>
            <a:prstGeom prst="rect">
              <a:avLst/>
            </a:prstGeom>
            <a:noFill/>
            <a:ln w="9525">
              <a:noFill/>
              <a:miter lim="800000"/>
              <a:headEnd/>
              <a:tailEnd/>
            </a:ln>
            <a:effectLst/>
          </p:spPr>
          <p:txBody>
            <a:bodyPr wrap="none">
              <a:spAutoFit/>
            </a:bodyPr>
            <a:lstStyle/>
            <a:p>
              <a:pPr algn="ctr" eaLnBrk="0" hangingPunct="0"/>
              <a:r>
                <a:rPr lang="fr-FR" altLang="fr-FR" sz="1400" b="1" u="sng" dirty="0">
                  <a:latin typeface="Times" charset="0"/>
                </a:rPr>
                <a:t>Type</a:t>
              </a:r>
            </a:p>
            <a:p>
              <a:pPr algn="ctr" eaLnBrk="0" hangingPunct="0"/>
              <a:r>
                <a:rPr lang="fr-FR" altLang="fr-FR" sz="1400" b="1" u="sng" dirty="0">
                  <a:latin typeface="Times" charset="0"/>
                </a:rPr>
                <a:t>De</a:t>
              </a:r>
            </a:p>
            <a:p>
              <a:pPr algn="ctr" eaLnBrk="0" hangingPunct="0"/>
              <a:r>
                <a:rPr lang="fr-FR" altLang="fr-FR" sz="1400" b="1" u="sng" dirty="0">
                  <a:latin typeface="Times" charset="0"/>
                </a:rPr>
                <a:t>Test </a:t>
              </a:r>
            </a:p>
          </p:txBody>
        </p:sp>
        <p:sp>
          <p:nvSpPr>
            <p:cNvPr id="284675" name="Text Box 3"/>
            <p:cNvSpPr txBox="1">
              <a:spLocks noChangeArrowheads="1"/>
            </p:cNvSpPr>
            <p:nvPr>
              <p:custDataLst>
                <p:tags r:id="rId2"/>
              </p:custDataLst>
            </p:nvPr>
          </p:nvSpPr>
          <p:spPr bwMode="auto">
            <a:xfrm>
              <a:off x="1752600" y="52388"/>
              <a:ext cx="1282700" cy="942975"/>
            </a:xfrm>
            <a:prstGeom prst="rect">
              <a:avLst/>
            </a:prstGeom>
            <a:noFill/>
            <a:ln w="9525">
              <a:noFill/>
              <a:miter lim="800000"/>
              <a:headEnd/>
              <a:tailEnd/>
            </a:ln>
            <a:effectLst/>
          </p:spPr>
          <p:txBody>
            <a:bodyPr wrap="none">
              <a:spAutoFit/>
            </a:bodyPr>
            <a:lstStyle/>
            <a:p>
              <a:pPr algn="ctr" eaLnBrk="0" hangingPunct="0"/>
              <a:r>
                <a:rPr lang="fr-FR" altLang="fr-FR" sz="1400" b="1" u="sng" dirty="0">
                  <a:latin typeface="Times" charset="0"/>
                </a:rPr>
                <a:t>Type</a:t>
              </a:r>
            </a:p>
            <a:p>
              <a:pPr algn="ctr" eaLnBrk="0" hangingPunct="0"/>
              <a:r>
                <a:rPr lang="fr-FR" altLang="fr-FR" sz="1400" b="1" u="sng" dirty="0">
                  <a:latin typeface="Times" charset="0"/>
                </a:rPr>
                <a:t>De mesure des</a:t>
              </a:r>
            </a:p>
            <a:p>
              <a:pPr algn="ctr" eaLnBrk="0" hangingPunct="0"/>
              <a:r>
                <a:rPr lang="fr-FR" altLang="fr-FR" sz="1400" b="1" u="sng" dirty="0">
                  <a:latin typeface="Times" charset="0"/>
                </a:rPr>
                <a:t>Variables</a:t>
              </a:r>
            </a:p>
            <a:p>
              <a:pPr algn="ctr" eaLnBrk="0" hangingPunct="0"/>
              <a:r>
                <a:rPr lang="fr-FR" altLang="fr-FR" sz="1400" b="1" u="sng" dirty="0">
                  <a:latin typeface="Times" charset="0"/>
                </a:rPr>
                <a:t>Dépendantes</a:t>
              </a:r>
            </a:p>
          </p:txBody>
        </p:sp>
        <p:sp>
          <p:nvSpPr>
            <p:cNvPr id="284676" name="Text Box 4"/>
            <p:cNvSpPr txBox="1">
              <a:spLocks noChangeArrowheads="1"/>
            </p:cNvSpPr>
            <p:nvPr>
              <p:custDataLst>
                <p:tags r:id="rId3"/>
              </p:custDataLst>
            </p:nvPr>
          </p:nvSpPr>
          <p:spPr bwMode="auto">
            <a:xfrm>
              <a:off x="3303588" y="52388"/>
              <a:ext cx="1162050" cy="730250"/>
            </a:xfrm>
            <a:prstGeom prst="rect">
              <a:avLst/>
            </a:prstGeom>
            <a:noFill/>
            <a:ln w="9525">
              <a:noFill/>
              <a:miter lim="800000"/>
              <a:headEnd/>
              <a:tailEnd/>
            </a:ln>
            <a:effectLst/>
          </p:spPr>
          <p:txBody>
            <a:bodyPr wrap="none">
              <a:spAutoFit/>
            </a:bodyPr>
            <a:lstStyle/>
            <a:p>
              <a:pPr algn="ctr" eaLnBrk="0" hangingPunct="0"/>
              <a:r>
                <a:rPr lang="fr-FR" altLang="fr-FR" sz="1400" b="1" u="sng">
                  <a:latin typeface="Times" charset="0"/>
                </a:rPr>
                <a:t>Nombre De</a:t>
              </a:r>
            </a:p>
            <a:p>
              <a:pPr algn="ctr" eaLnBrk="0" hangingPunct="0"/>
              <a:r>
                <a:rPr lang="fr-FR" altLang="fr-FR" sz="1400" b="1" u="sng">
                  <a:latin typeface="Times" charset="0"/>
                </a:rPr>
                <a:t>Variables</a:t>
              </a:r>
            </a:p>
            <a:p>
              <a:pPr algn="ctr" eaLnBrk="0" hangingPunct="0"/>
              <a:r>
                <a:rPr lang="fr-FR" altLang="fr-FR" sz="1400" b="1" u="sng">
                  <a:latin typeface="Times" charset="0"/>
                </a:rPr>
                <a:t>Dépendantes</a:t>
              </a:r>
            </a:p>
          </p:txBody>
        </p:sp>
        <p:sp>
          <p:nvSpPr>
            <p:cNvPr id="284677" name="Text Box 5"/>
            <p:cNvSpPr txBox="1">
              <a:spLocks noChangeArrowheads="1"/>
            </p:cNvSpPr>
            <p:nvPr>
              <p:custDataLst>
                <p:tags r:id="rId4"/>
              </p:custDataLst>
            </p:nvPr>
          </p:nvSpPr>
          <p:spPr bwMode="auto">
            <a:xfrm>
              <a:off x="4492625" y="52388"/>
              <a:ext cx="1503363" cy="730250"/>
            </a:xfrm>
            <a:prstGeom prst="rect">
              <a:avLst/>
            </a:prstGeom>
            <a:noFill/>
            <a:ln w="9525">
              <a:noFill/>
              <a:miter lim="800000"/>
              <a:headEnd/>
              <a:tailEnd/>
            </a:ln>
            <a:effectLst/>
          </p:spPr>
          <p:txBody>
            <a:bodyPr wrap="none">
              <a:spAutoFit/>
            </a:bodyPr>
            <a:lstStyle/>
            <a:p>
              <a:pPr algn="ctr" eaLnBrk="0" hangingPunct="0"/>
              <a:r>
                <a:rPr lang="fr-FR" altLang="fr-FR" sz="1400" b="1" u="sng">
                  <a:latin typeface="Times" charset="0"/>
                </a:rPr>
                <a:t>Nombre</a:t>
              </a:r>
            </a:p>
            <a:p>
              <a:pPr algn="ctr" eaLnBrk="0" hangingPunct="0"/>
              <a:r>
                <a:rPr lang="fr-FR" altLang="fr-FR" sz="1400" b="1" u="sng">
                  <a:latin typeface="Times" charset="0"/>
                </a:rPr>
                <a:t>De</a:t>
              </a:r>
            </a:p>
            <a:p>
              <a:pPr algn="ctr" eaLnBrk="0" hangingPunct="0"/>
              <a:r>
                <a:rPr lang="fr-FR" altLang="fr-FR" sz="1400" b="1" u="sng">
                  <a:latin typeface="Times" charset="0"/>
                </a:rPr>
                <a:t>Niveaux ou de VI</a:t>
              </a:r>
            </a:p>
          </p:txBody>
        </p:sp>
        <p:sp>
          <p:nvSpPr>
            <p:cNvPr id="284678" name="Text Box 6"/>
            <p:cNvSpPr txBox="1">
              <a:spLocks noChangeArrowheads="1"/>
            </p:cNvSpPr>
            <p:nvPr>
              <p:custDataLst>
                <p:tags r:id="rId5"/>
              </p:custDataLst>
            </p:nvPr>
          </p:nvSpPr>
          <p:spPr bwMode="auto">
            <a:xfrm>
              <a:off x="5951538" y="52388"/>
              <a:ext cx="1314450" cy="730250"/>
            </a:xfrm>
            <a:prstGeom prst="rect">
              <a:avLst/>
            </a:prstGeom>
            <a:noFill/>
            <a:ln w="9525">
              <a:noFill/>
              <a:miter lim="800000"/>
              <a:headEnd/>
              <a:tailEnd/>
            </a:ln>
            <a:effectLst/>
          </p:spPr>
          <p:txBody>
            <a:bodyPr wrap="none">
              <a:spAutoFit/>
            </a:bodyPr>
            <a:lstStyle/>
            <a:p>
              <a:pPr algn="ctr" eaLnBrk="0" hangingPunct="0"/>
              <a:r>
                <a:rPr lang="fr-FR" altLang="fr-FR" sz="1400" b="1" u="sng">
                  <a:latin typeface="Times" charset="0"/>
                </a:rPr>
                <a:t>Échantillons</a:t>
              </a:r>
            </a:p>
            <a:p>
              <a:pPr algn="ctr" eaLnBrk="0" hangingPunct="0"/>
              <a:r>
                <a:rPr lang="fr-FR" altLang="fr-FR" sz="1400" b="1" u="sng">
                  <a:latin typeface="Times" charset="0"/>
                </a:rPr>
                <a:t>Dépendants ou</a:t>
              </a:r>
            </a:p>
            <a:p>
              <a:pPr algn="ctr" eaLnBrk="0" hangingPunct="0"/>
              <a:r>
                <a:rPr lang="fr-FR" altLang="fr-FR" sz="1400" b="1" u="sng">
                  <a:latin typeface="Times" charset="0"/>
                </a:rPr>
                <a:t>indépendants</a:t>
              </a:r>
            </a:p>
          </p:txBody>
        </p:sp>
        <p:sp>
          <p:nvSpPr>
            <p:cNvPr id="284679" name="Text Box 7"/>
            <p:cNvSpPr txBox="1">
              <a:spLocks noChangeArrowheads="1"/>
            </p:cNvSpPr>
            <p:nvPr>
              <p:custDataLst>
                <p:tags r:id="rId6"/>
              </p:custDataLst>
            </p:nvPr>
          </p:nvSpPr>
          <p:spPr bwMode="auto">
            <a:xfrm>
              <a:off x="7607300" y="52388"/>
              <a:ext cx="1003300" cy="517525"/>
            </a:xfrm>
            <a:prstGeom prst="rect">
              <a:avLst/>
            </a:prstGeom>
            <a:noFill/>
            <a:ln w="9525">
              <a:noFill/>
              <a:miter lim="800000"/>
              <a:headEnd/>
              <a:tailEnd/>
            </a:ln>
            <a:effectLst/>
          </p:spPr>
          <p:txBody>
            <a:bodyPr wrap="none">
              <a:spAutoFit/>
            </a:bodyPr>
            <a:lstStyle/>
            <a:p>
              <a:pPr algn="ctr" eaLnBrk="0" hangingPunct="0"/>
              <a:endParaRPr lang="fr-FR" altLang="fr-FR" sz="1400" b="1" u="sng">
                <a:latin typeface="Times" charset="0"/>
              </a:endParaRPr>
            </a:p>
            <a:p>
              <a:pPr algn="ctr" eaLnBrk="0" hangingPunct="0"/>
              <a:r>
                <a:rPr lang="fr-FR" altLang="fr-FR" sz="1400" b="1" u="sng">
                  <a:latin typeface="Times" charset="0"/>
                </a:rPr>
                <a:t>Satistiques</a:t>
              </a:r>
            </a:p>
          </p:txBody>
        </p:sp>
        <p:sp>
          <p:nvSpPr>
            <p:cNvPr id="284680" name="Rectangle 8"/>
            <p:cNvSpPr>
              <a:spLocks noChangeArrowheads="1"/>
            </p:cNvSpPr>
            <p:nvPr>
              <p:custDataLst>
                <p:tags r:id="rId7"/>
              </p:custDataLst>
            </p:nvPr>
          </p:nvSpPr>
          <p:spPr bwMode="auto">
            <a:xfrm>
              <a:off x="5943600" y="8382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indépendants</a:t>
              </a:r>
            </a:p>
          </p:txBody>
        </p:sp>
        <p:sp>
          <p:nvSpPr>
            <p:cNvPr id="284681" name="Rectangle 9"/>
            <p:cNvSpPr>
              <a:spLocks noChangeArrowheads="1"/>
            </p:cNvSpPr>
            <p:nvPr>
              <p:custDataLst>
                <p:tags r:id="rId8"/>
              </p:custDataLst>
            </p:nvPr>
          </p:nvSpPr>
          <p:spPr bwMode="auto">
            <a:xfrm>
              <a:off x="5943600" y="11430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dépendants</a:t>
              </a:r>
            </a:p>
          </p:txBody>
        </p:sp>
        <p:sp>
          <p:nvSpPr>
            <p:cNvPr id="284682" name="Rectangle 10"/>
            <p:cNvSpPr>
              <a:spLocks noChangeArrowheads="1"/>
            </p:cNvSpPr>
            <p:nvPr>
              <p:custDataLst>
                <p:tags r:id="rId9"/>
              </p:custDataLst>
            </p:nvPr>
          </p:nvSpPr>
          <p:spPr bwMode="auto">
            <a:xfrm>
              <a:off x="5943600" y="19050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indépendants</a:t>
              </a:r>
            </a:p>
          </p:txBody>
        </p:sp>
        <p:sp>
          <p:nvSpPr>
            <p:cNvPr id="284683" name="Rectangle 11"/>
            <p:cNvSpPr>
              <a:spLocks noChangeArrowheads="1"/>
            </p:cNvSpPr>
            <p:nvPr>
              <p:custDataLst>
                <p:tags r:id="rId10"/>
              </p:custDataLst>
            </p:nvPr>
          </p:nvSpPr>
          <p:spPr bwMode="auto">
            <a:xfrm>
              <a:off x="5943600" y="22860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dépendants</a:t>
              </a:r>
            </a:p>
          </p:txBody>
        </p:sp>
        <p:sp>
          <p:nvSpPr>
            <p:cNvPr id="284684" name="Rectangle 12"/>
            <p:cNvSpPr>
              <a:spLocks noChangeArrowheads="1"/>
            </p:cNvSpPr>
            <p:nvPr>
              <p:custDataLst>
                <p:tags r:id="rId11"/>
              </p:custDataLst>
            </p:nvPr>
          </p:nvSpPr>
          <p:spPr bwMode="auto">
            <a:xfrm>
              <a:off x="5943600" y="2667000"/>
              <a:ext cx="1295400" cy="228600"/>
            </a:xfrm>
            <a:prstGeom prst="rect">
              <a:avLst/>
            </a:prstGeom>
            <a:noFill/>
            <a:ln w="9525">
              <a:solidFill>
                <a:schemeClr val="tx1"/>
              </a:solidFill>
              <a:miter lim="800000"/>
              <a:headEnd/>
              <a:tailEnd/>
            </a:ln>
            <a:effectLst/>
          </p:spPr>
          <p:txBody>
            <a:bodyPr wrap="none" anchor="ctr"/>
            <a:lstStyle/>
            <a:p>
              <a:pPr algn="ctr" eaLnBrk="0" hangingPunct="0"/>
              <a:r>
                <a:rPr lang="fr-FR" altLang="fr-FR" sz="1400">
                  <a:latin typeface="Times" charset="0"/>
                </a:rPr>
                <a:t>indépendants</a:t>
              </a:r>
            </a:p>
          </p:txBody>
        </p:sp>
        <p:sp>
          <p:nvSpPr>
            <p:cNvPr id="284685" name="Rectangle 13"/>
            <p:cNvSpPr>
              <a:spLocks noChangeArrowheads="1"/>
            </p:cNvSpPr>
            <p:nvPr>
              <p:custDataLst>
                <p:tags r:id="rId12"/>
              </p:custDataLst>
            </p:nvPr>
          </p:nvSpPr>
          <p:spPr bwMode="auto">
            <a:xfrm>
              <a:off x="5943600" y="3092450"/>
              <a:ext cx="1295400" cy="228600"/>
            </a:xfrm>
            <a:prstGeom prst="rect">
              <a:avLst/>
            </a:prstGeom>
            <a:noFill/>
            <a:ln w="9525">
              <a:solidFill>
                <a:schemeClr val="tx1"/>
              </a:solidFill>
              <a:miter lim="800000"/>
              <a:headEnd/>
              <a:tailEnd/>
            </a:ln>
            <a:effectLst/>
          </p:spPr>
          <p:txBody>
            <a:bodyPr wrap="none" anchor="ctr"/>
            <a:lstStyle/>
            <a:p>
              <a:pPr algn="ctr" eaLnBrk="0" hangingPunct="0"/>
              <a:r>
                <a:rPr lang="fr-FR" altLang="fr-FR" sz="1400" dirty="0">
                  <a:latin typeface="Times" charset="0"/>
                </a:rPr>
                <a:t>dépendants</a:t>
              </a:r>
            </a:p>
          </p:txBody>
        </p:sp>
        <p:sp>
          <p:nvSpPr>
            <p:cNvPr id="284686" name="Rectangle 14"/>
            <p:cNvSpPr>
              <a:spLocks noChangeArrowheads="1"/>
            </p:cNvSpPr>
            <p:nvPr>
              <p:custDataLst>
                <p:tags r:id="rId13"/>
              </p:custDataLst>
            </p:nvPr>
          </p:nvSpPr>
          <p:spPr bwMode="auto">
            <a:xfrm>
              <a:off x="5943600" y="3505200"/>
              <a:ext cx="1295400" cy="228600"/>
            </a:xfrm>
            <a:prstGeom prst="rect">
              <a:avLst/>
            </a:prstGeom>
            <a:noFill/>
            <a:ln w="9525">
              <a:solidFill>
                <a:schemeClr val="tx1"/>
              </a:solidFill>
              <a:miter lim="800000"/>
              <a:headEnd/>
              <a:tailEnd/>
            </a:ln>
            <a:effectLst/>
          </p:spPr>
          <p:txBody>
            <a:bodyPr wrap="none" anchor="ctr"/>
            <a:lstStyle/>
            <a:p>
              <a:pPr algn="ctr" eaLnBrk="0" hangingPunct="0"/>
              <a:r>
                <a:rPr lang="fr-FR" altLang="fr-FR" sz="1400">
                  <a:latin typeface="Times" charset="0"/>
                </a:rPr>
                <a:t>Ind &amp; dép</a:t>
              </a:r>
            </a:p>
          </p:txBody>
        </p:sp>
        <p:sp>
          <p:nvSpPr>
            <p:cNvPr id="284687" name="Rectangle 15"/>
            <p:cNvSpPr>
              <a:spLocks noChangeArrowheads="1"/>
            </p:cNvSpPr>
            <p:nvPr>
              <p:custDataLst>
                <p:tags r:id="rId14"/>
              </p:custDataLst>
            </p:nvPr>
          </p:nvSpPr>
          <p:spPr bwMode="auto">
            <a:xfrm>
              <a:off x="5943600" y="40005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dirty="0" err="1">
                  <a:latin typeface="Times" charset="0"/>
                </a:rPr>
                <a:t>Ind</a:t>
              </a:r>
              <a:r>
                <a:rPr lang="fr-FR" altLang="fr-FR" sz="1400" dirty="0">
                  <a:latin typeface="Times" charset="0"/>
                </a:rPr>
                <a:t> &amp; </a:t>
              </a:r>
              <a:r>
                <a:rPr lang="fr-FR" altLang="fr-FR" sz="1400" dirty="0" err="1">
                  <a:latin typeface="Times" charset="0"/>
                </a:rPr>
                <a:t>dép</a:t>
              </a:r>
              <a:endParaRPr lang="fr-FR" altLang="fr-FR" sz="1400" dirty="0">
                <a:latin typeface="Times" charset="0"/>
              </a:endParaRPr>
            </a:p>
          </p:txBody>
        </p:sp>
        <p:sp>
          <p:nvSpPr>
            <p:cNvPr id="284688" name="AutoShape 16"/>
            <p:cNvSpPr>
              <a:spLocks noChangeArrowheads="1"/>
            </p:cNvSpPr>
            <p:nvPr>
              <p:custDataLst>
                <p:tags r:id="rId15"/>
              </p:custDataLst>
            </p:nvPr>
          </p:nvSpPr>
          <p:spPr bwMode="auto">
            <a:xfrm>
              <a:off x="7467600" y="11430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McNemar</a:t>
              </a:r>
            </a:p>
          </p:txBody>
        </p:sp>
        <p:sp>
          <p:nvSpPr>
            <p:cNvPr id="284689" name="AutoShape 17"/>
            <p:cNvSpPr>
              <a:spLocks noChangeArrowheads="1"/>
            </p:cNvSpPr>
            <p:nvPr>
              <p:custDataLst>
                <p:tags r:id="rId16"/>
              </p:custDataLst>
            </p:nvPr>
          </p:nvSpPr>
          <p:spPr bwMode="auto">
            <a:xfrm>
              <a:off x="7467600" y="19050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Test t (ind)</a:t>
              </a:r>
            </a:p>
          </p:txBody>
        </p:sp>
        <p:sp>
          <p:nvSpPr>
            <p:cNvPr id="284690" name="AutoShape 18"/>
            <p:cNvSpPr>
              <a:spLocks noChangeArrowheads="1"/>
            </p:cNvSpPr>
            <p:nvPr>
              <p:custDataLst>
                <p:tags r:id="rId17"/>
              </p:custDataLst>
            </p:nvPr>
          </p:nvSpPr>
          <p:spPr bwMode="auto">
            <a:xfrm>
              <a:off x="7467600" y="22860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Test t (dép)</a:t>
              </a:r>
            </a:p>
          </p:txBody>
        </p:sp>
        <p:sp>
          <p:nvSpPr>
            <p:cNvPr id="284691" name="AutoShape 19"/>
            <p:cNvSpPr>
              <a:spLocks noChangeArrowheads="1"/>
            </p:cNvSpPr>
            <p:nvPr>
              <p:custDataLst>
                <p:tags r:id="rId18"/>
              </p:custDataLst>
            </p:nvPr>
          </p:nvSpPr>
          <p:spPr bwMode="auto">
            <a:xfrm>
              <a:off x="7467600" y="2667000"/>
              <a:ext cx="1524000" cy="2286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ANOVA/ANCOVA</a:t>
              </a:r>
            </a:p>
          </p:txBody>
        </p:sp>
        <p:sp>
          <p:nvSpPr>
            <p:cNvPr id="284692" name="AutoShape 20"/>
            <p:cNvSpPr>
              <a:spLocks noChangeArrowheads="1"/>
            </p:cNvSpPr>
            <p:nvPr>
              <p:custDataLst>
                <p:tags r:id="rId19"/>
              </p:custDataLst>
            </p:nvPr>
          </p:nvSpPr>
          <p:spPr bwMode="auto">
            <a:xfrm>
              <a:off x="7467600" y="2971800"/>
              <a:ext cx="1524000" cy="4572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ANOVA/ANCOVA </a:t>
              </a:r>
            </a:p>
            <a:p>
              <a:pPr algn="ctr" eaLnBrk="0" hangingPunct="0"/>
              <a:r>
                <a:rPr lang="fr-FR" altLang="fr-FR" sz="1400" dirty="0">
                  <a:latin typeface="Times" charset="0"/>
                </a:rPr>
                <a:t>mesures répétées</a:t>
              </a:r>
            </a:p>
          </p:txBody>
        </p:sp>
        <p:sp>
          <p:nvSpPr>
            <p:cNvPr id="284693" name="AutoShape 21"/>
            <p:cNvSpPr>
              <a:spLocks noChangeArrowheads="1"/>
            </p:cNvSpPr>
            <p:nvPr>
              <p:custDataLst>
                <p:tags r:id="rId20"/>
              </p:custDataLst>
            </p:nvPr>
          </p:nvSpPr>
          <p:spPr bwMode="auto">
            <a:xfrm>
              <a:off x="7467600" y="3505200"/>
              <a:ext cx="1524000" cy="3810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ANOVA/</a:t>
              </a:r>
            </a:p>
            <a:p>
              <a:pPr algn="ctr" eaLnBrk="0" hangingPunct="0"/>
              <a:r>
                <a:rPr lang="fr-FR" altLang="fr-FR" sz="1400" dirty="0">
                  <a:latin typeface="Times" charset="0"/>
                </a:rPr>
                <a:t>ANCOVA (mixte)</a:t>
              </a:r>
            </a:p>
          </p:txBody>
        </p:sp>
        <p:sp>
          <p:nvSpPr>
            <p:cNvPr id="284694" name="AutoShape 22"/>
            <p:cNvSpPr>
              <a:spLocks noChangeArrowheads="1"/>
            </p:cNvSpPr>
            <p:nvPr>
              <p:custDataLst>
                <p:tags r:id="rId21"/>
              </p:custDataLst>
            </p:nvPr>
          </p:nvSpPr>
          <p:spPr bwMode="auto">
            <a:xfrm>
              <a:off x="7467600" y="3924300"/>
              <a:ext cx="1524000" cy="4191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MANOVA/</a:t>
              </a:r>
            </a:p>
            <a:p>
              <a:pPr algn="ctr" eaLnBrk="0" hangingPunct="0"/>
              <a:r>
                <a:rPr lang="fr-FR" altLang="fr-FR" sz="1400" dirty="0">
                  <a:latin typeface="Times" charset="0"/>
                </a:rPr>
                <a:t>MANCOVA</a:t>
              </a:r>
            </a:p>
          </p:txBody>
        </p:sp>
        <p:sp>
          <p:nvSpPr>
            <p:cNvPr id="284695" name="AutoShape 23"/>
            <p:cNvSpPr>
              <a:spLocks noChangeArrowheads="1"/>
            </p:cNvSpPr>
            <p:nvPr>
              <p:custDataLst>
                <p:tags r:id="rId22"/>
              </p:custDataLst>
            </p:nvPr>
          </p:nvSpPr>
          <p:spPr bwMode="auto">
            <a:xfrm>
              <a:off x="7467600" y="8382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sym typeface="Symbol" pitchFamily="18" charset="2"/>
                </a:rPr>
                <a:t></a:t>
              </a:r>
              <a:r>
                <a:rPr lang="fr-FR" altLang="fr-FR" sz="1400" baseline="30000">
                  <a:latin typeface="Times" charset="0"/>
                  <a:sym typeface="Symbol" pitchFamily="18" charset="2"/>
                </a:rPr>
                <a:t>2</a:t>
              </a:r>
              <a:endParaRPr lang="fr-FR" altLang="fr-FR" sz="1400">
                <a:latin typeface="Times" charset="0"/>
              </a:endParaRPr>
            </a:p>
          </p:txBody>
        </p:sp>
        <p:sp>
          <p:nvSpPr>
            <p:cNvPr id="284696" name="AutoShape 24"/>
            <p:cNvSpPr>
              <a:spLocks noChangeArrowheads="1"/>
            </p:cNvSpPr>
            <p:nvPr>
              <p:custDataLst>
                <p:tags r:id="rId23"/>
              </p:custDataLst>
            </p:nvPr>
          </p:nvSpPr>
          <p:spPr bwMode="auto">
            <a:xfrm>
              <a:off x="7467600" y="44196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Phi</a:t>
              </a:r>
            </a:p>
          </p:txBody>
        </p:sp>
        <p:sp>
          <p:nvSpPr>
            <p:cNvPr id="284697" name="AutoShape 25" descr="Treillis blanc"/>
            <p:cNvSpPr>
              <a:spLocks noChangeArrowheads="1"/>
            </p:cNvSpPr>
            <p:nvPr>
              <p:custDataLst>
                <p:tags r:id="rId24"/>
              </p:custDataLst>
            </p:nvPr>
          </p:nvSpPr>
          <p:spPr bwMode="auto">
            <a:xfrm>
              <a:off x="7467600" y="5257800"/>
              <a:ext cx="1524000" cy="457200"/>
            </a:xfrm>
            <a:prstGeom prst="roundRect">
              <a:avLst>
                <a:gd name="adj" fmla="val 16667"/>
              </a:avLst>
            </a:prstGeom>
            <a:pattFill prst="openDmnd">
              <a:fgClr>
                <a:schemeClr val="accent1"/>
              </a:fgClr>
              <a:bgClr>
                <a:srgbClr val="FFFFFF"/>
              </a:bgClr>
            </a:pattFill>
            <a:ln w="9525">
              <a:solidFill>
                <a:schemeClr val="tx1"/>
              </a:solidFill>
              <a:round/>
              <a:headEnd/>
              <a:tailEnd/>
            </a:ln>
            <a:effectLst/>
          </p:spPr>
          <p:txBody>
            <a:bodyPr wrap="none" anchor="ctr"/>
            <a:lstStyle/>
            <a:p>
              <a:pPr algn="ctr" eaLnBrk="0" hangingPunct="0"/>
              <a:r>
                <a:rPr lang="fr-FR" altLang="fr-FR" sz="1400" dirty="0">
                  <a:latin typeface="Times" charset="0"/>
                </a:rPr>
                <a:t>Corrélation /</a:t>
              </a:r>
            </a:p>
            <a:p>
              <a:pPr algn="ctr" eaLnBrk="0" hangingPunct="0"/>
              <a:r>
                <a:rPr lang="fr-FR" altLang="fr-FR" sz="1400" dirty="0">
                  <a:latin typeface="Times" charset="0"/>
                </a:rPr>
                <a:t>Régression Simple</a:t>
              </a:r>
            </a:p>
          </p:txBody>
        </p:sp>
        <p:sp>
          <p:nvSpPr>
            <p:cNvPr id="284698" name="AutoShape 26" descr="Treillis blanc"/>
            <p:cNvSpPr>
              <a:spLocks noChangeArrowheads="1"/>
            </p:cNvSpPr>
            <p:nvPr>
              <p:custDataLst>
                <p:tags r:id="rId25"/>
              </p:custDataLst>
            </p:nvPr>
          </p:nvSpPr>
          <p:spPr bwMode="auto">
            <a:xfrm>
              <a:off x="7467600" y="5791200"/>
              <a:ext cx="1524000" cy="457200"/>
            </a:xfrm>
            <a:prstGeom prst="roundRect">
              <a:avLst>
                <a:gd name="adj" fmla="val 16667"/>
              </a:avLst>
            </a:prstGeom>
            <a:pattFill prst="openDmnd">
              <a:fgClr>
                <a:schemeClr val="accent1"/>
              </a:fgClr>
              <a:bgClr>
                <a:srgbClr val="FFFFFF"/>
              </a:bgClr>
            </a:pattFill>
            <a:ln w="9525">
              <a:solidFill>
                <a:schemeClr val="tx1"/>
              </a:solidFill>
              <a:round/>
              <a:headEnd/>
              <a:tailEnd/>
            </a:ln>
            <a:effectLst/>
          </p:spPr>
          <p:txBody>
            <a:bodyPr wrap="none" anchor="ctr"/>
            <a:lstStyle/>
            <a:p>
              <a:pPr algn="ctr" eaLnBrk="0" hangingPunct="0"/>
              <a:r>
                <a:rPr lang="fr-FR" altLang="fr-FR" sz="1400">
                  <a:latin typeface="Times" charset="0"/>
                </a:rPr>
                <a:t>Régression</a:t>
              </a:r>
            </a:p>
            <a:p>
              <a:pPr algn="ctr" eaLnBrk="0" hangingPunct="0"/>
              <a:r>
                <a:rPr lang="fr-FR" altLang="fr-FR" sz="1400">
                  <a:latin typeface="Times" charset="0"/>
                </a:rPr>
                <a:t>Multiple</a:t>
              </a:r>
            </a:p>
          </p:txBody>
        </p:sp>
        <p:sp>
          <p:nvSpPr>
            <p:cNvPr id="284699" name="AutoShape 27"/>
            <p:cNvSpPr>
              <a:spLocks noChangeArrowheads="1"/>
            </p:cNvSpPr>
            <p:nvPr>
              <p:custDataLst>
                <p:tags r:id="rId26"/>
              </p:custDataLst>
            </p:nvPr>
          </p:nvSpPr>
          <p:spPr bwMode="auto">
            <a:xfrm>
              <a:off x="7467600" y="6324600"/>
              <a:ext cx="1524000" cy="4572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Corrélation</a:t>
              </a:r>
            </a:p>
            <a:p>
              <a:pPr algn="ctr" eaLnBrk="0" hangingPunct="0"/>
              <a:r>
                <a:rPr lang="fr-FR" altLang="fr-FR" sz="1400" dirty="0">
                  <a:latin typeface="Times" charset="0"/>
                </a:rPr>
                <a:t>Canonique</a:t>
              </a:r>
            </a:p>
          </p:txBody>
        </p:sp>
        <p:sp>
          <p:nvSpPr>
            <p:cNvPr id="284700" name="Rectangle 28"/>
            <p:cNvSpPr>
              <a:spLocks noChangeArrowheads="1"/>
            </p:cNvSpPr>
            <p:nvPr>
              <p:custDataLst>
                <p:tags r:id="rId27"/>
              </p:custDataLst>
            </p:nvPr>
          </p:nvSpPr>
          <p:spPr bwMode="auto">
            <a:xfrm>
              <a:off x="4800600" y="989013"/>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Deux</a:t>
              </a:r>
            </a:p>
          </p:txBody>
        </p:sp>
        <p:sp>
          <p:nvSpPr>
            <p:cNvPr id="284701" name="Rectangle 29"/>
            <p:cNvSpPr>
              <a:spLocks noChangeArrowheads="1"/>
            </p:cNvSpPr>
            <p:nvPr>
              <p:custDataLst>
                <p:tags r:id="rId28"/>
              </p:custDataLst>
            </p:nvPr>
          </p:nvSpPr>
          <p:spPr bwMode="auto">
            <a:xfrm>
              <a:off x="4800600" y="21336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Deux</a:t>
              </a:r>
            </a:p>
          </p:txBody>
        </p:sp>
        <p:sp>
          <p:nvSpPr>
            <p:cNvPr id="284702" name="Rectangle 30"/>
            <p:cNvSpPr>
              <a:spLocks noChangeArrowheads="1"/>
            </p:cNvSpPr>
            <p:nvPr>
              <p:custDataLst>
                <p:tags r:id="rId29"/>
              </p:custDataLst>
            </p:nvPr>
          </p:nvSpPr>
          <p:spPr bwMode="auto">
            <a:xfrm>
              <a:off x="4800600" y="43815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Deux</a:t>
              </a:r>
            </a:p>
          </p:txBody>
        </p:sp>
        <p:sp>
          <p:nvSpPr>
            <p:cNvPr id="284703" name="Rectangle 31"/>
            <p:cNvSpPr>
              <a:spLocks noChangeArrowheads="1"/>
            </p:cNvSpPr>
            <p:nvPr>
              <p:custDataLst>
                <p:tags r:id="rId30"/>
              </p:custDataLst>
            </p:nvPr>
          </p:nvSpPr>
          <p:spPr bwMode="auto">
            <a:xfrm>
              <a:off x="4800600" y="53340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Une</a:t>
              </a:r>
            </a:p>
          </p:txBody>
        </p:sp>
        <p:sp>
          <p:nvSpPr>
            <p:cNvPr id="284704" name="Rectangle 32"/>
            <p:cNvSpPr>
              <a:spLocks noChangeArrowheads="1"/>
            </p:cNvSpPr>
            <p:nvPr>
              <p:custDataLst>
                <p:tags r:id="rId31"/>
              </p:custDataLst>
            </p:nvPr>
          </p:nvSpPr>
          <p:spPr bwMode="auto">
            <a:xfrm>
              <a:off x="4800600" y="6400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5" name="Rectangle 33"/>
            <p:cNvSpPr>
              <a:spLocks noChangeArrowheads="1"/>
            </p:cNvSpPr>
            <p:nvPr>
              <p:custDataLst>
                <p:tags r:id="rId32"/>
              </p:custDataLst>
            </p:nvPr>
          </p:nvSpPr>
          <p:spPr bwMode="auto">
            <a:xfrm>
              <a:off x="4800600" y="58674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6" name="Rectangle 34"/>
            <p:cNvSpPr>
              <a:spLocks noChangeArrowheads="1"/>
            </p:cNvSpPr>
            <p:nvPr>
              <p:custDataLst>
                <p:tags r:id="rId33"/>
              </p:custDataLst>
            </p:nvPr>
          </p:nvSpPr>
          <p:spPr bwMode="auto">
            <a:xfrm>
              <a:off x="4800600" y="39624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7" name="Rectangle 35"/>
            <p:cNvSpPr>
              <a:spLocks noChangeArrowheads="1"/>
            </p:cNvSpPr>
            <p:nvPr>
              <p:custDataLst>
                <p:tags r:id="rId34"/>
              </p:custDataLst>
            </p:nvPr>
          </p:nvSpPr>
          <p:spPr bwMode="auto">
            <a:xfrm>
              <a:off x="4800600" y="30480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8" name="Rectangle 36"/>
            <p:cNvSpPr>
              <a:spLocks noChangeArrowheads="1"/>
            </p:cNvSpPr>
            <p:nvPr>
              <p:custDataLst>
                <p:tags r:id="rId35"/>
              </p:custDataLst>
            </p:nvPr>
          </p:nvSpPr>
          <p:spPr bwMode="auto">
            <a:xfrm>
              <a:off x="3429000" y="9906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dirty="0">
                  <a:latin typeface="Times" charset="0"/>
                </a:rPr>
                <a:t>Une</a:t>
              </a:r>
            </a:p>
          </p:txBody>
        </p:sp>
        <p:sp>
          <p:nvSpPr>
            <p:cNvPr id="284709" name="Rectangle 37"/>
            <p:cNvSpPr>
              <a:spLocks noChangeArrowheads="1"/>
            </p:cNvSpPr>
            <p:nvPr>
              <p:custDataLst>
                <p:tags r:id="rId36"/>
              </p:custDataLst>
            </p:nvPr>
          </p:nvSpPr>
          <p:spPr bwMode="auto">
            <a:xfrm>
              <a:off x="3429000" y="2590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dirty="0">
                  <a:latin typeface="Times" charset="0"/>
                </a:rPr>
                <a:t>Une</a:t>
              </a:r>
            </a:p>
          </p:txBody>
        </p:sp>
        <p:sp>
          <p:nvSpPr>
            <p:cNvPr id="284710" name="Rectangle 38"/>
            <p:cNvSpPr>
              <a:spLocks noChangeArrowheads="1"/>
            </p:cNvSpPr>
            <p:nvPr>
              <p:custDataLst>
                <p:tags r:id="rId37"/>
              </p:custDataLst>
            </p:nvPr>
          </p:nvSpPr>
          <p:spPr bwMode="auto">
            <a:xfrm>
              <a:off x="3429000" y="39624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11" name="Rectangle 39"/>
            <p:cNvSpPr>
              <a:spLocks noChangeArrowheads="1"/>
            </p:cNvSpPr>
            <p:nvPr>
              <p:custDataLst>
                <p:tags r:id="rId38"/>
              </p:custDataLst>
            </p:nvPr>
          </p:nvSpPr>
          <p:spPr bwMode="auto">
            <a:xfrm>
              <a:off x="3429000" y="43815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Une</a:t>
              </a:r>
            </a:p>
          </p:txBody>
        </p:sp>
        <p:sp>
          <p:nvSpPr>
            <p:cNvPr id="284712" name="Rectangle 40"/>
            <p:cNvSpPr>
              <a:spLocks noChangeArrowheads="1"/>
            </p:cNvSpPr>
            <p:nvPr>
              <p:custDataLst>
                <p:tags r:id="rId39"/>
              </p:custDataLst>
            </p:nvPr>
          </p:nvSpPr>
          <p:spPr bwMode="auto">
            <a:xfrm>
              <a:off x="3429000" y="56007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Une</a:t>
              </a:r>
            </a:p>
          </p:txBody>
        </p:sp>
        <p:sp>
          <p:nvSpPr>
            <p:cNvPr id="284713" name="Rectangle 41"/>
            <p:cNvSpPr>
              <a:spLocks noChangeArrowheads="1"/>
            </p:cNvSpPr>
            <p:nvPr>
              <p:custDataLst>
                <p:tags r:id="rId40"/>
              </p:custDataLst>
            </p:nvPr>
          </p:nvSpPr>
          <p:spPr bwMode="auto">
            <a:xfrm>
              <a:off x="3429000" y="6400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14" name="AutoShape 42"/>
            <p:cNvSpPr>
              <a:spLocks noChangeArrowheads="1"/>
            </p:cNvSpPr>
            <p:nvPr>
              <p:custDataLst>
                <p:tags r:id="rId41"/>
              </p:custDataLst>
            </p:nvPr>
          </p:nvSpPr>
          <p:spPr bwMode="auto">
            <a:xfrm>
              <a:off x="1752600" y="1219200"/>
              <a:ext cx="1371600" cy="381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Qualitatives</a:t>
              </a:r>
            </a:p>
          </p:txBody>
        </p:sp>
        <p:sp>
          <p:nvSpPr>
            <p:cNvPr id="284715" name="AutoShape 43"/>
            <p:cNvSpPr>
              <a:spLocks noChangeArrowheads="1"/>
            </p:cNvSpPr>
            <p:nvPr>
              <p:custDataLst>
                <p:tags r:id="rId42"/>
              </p:custDataLst>
            </p:nvPr>
          </p:nvSpPr>
          <p:spPr bwMode="auto">
            <a:xfrm>
              <a:off x="1752600" y="3124200"/>
              <a:ext cx="1371600" cy="3810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a:latin typeface="Times" charset="0"/>
                </a:rPr>
                <a:t>Quantitatives</a:t>
              </a:r>
            </a:p>
          </p:txBody>
        </p:sp>
        <p:sp>
          <p:nvSpPr>
            <p:cNvPr id="284716" name="AutoShape 44"/>
            <p:cNvSpPr>
              <a:spLocks noChangeArrowheads="1"/>
            </p:cNvSpPr>
            <p:nvPr>
              <p:custDataLst>
                <p:tags r:id="rId43"/>
              </p:custDataLst>
            </p:nvPr>
          </p:nvSpPr>
          <p:spPr bwMode="auto">
            <a:xfrm>
              <a:off x="1752600" y="4343400"/>
              <a:ext cx="1371600" cy="381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Qualitatives</a:t>
              </a:r>
            </a:p>
          </p:txBody>
        </p:sp>
        <p:sp>
          <p:nvSpPr>
            <p:cNvPr id="284717" name="AutoShape 45"/>
            <p:cNvSpPr>
              <a:spLocks noChangeArrowheads="1"/>
            </p:cNvSpPr>
            <p:nvPr>
              <p:custDataLst>
                <p:tags r:id="rId44"/>
              </p:custDataLst>
            </p:nvPr>
          </p:nvSpPr>
          <p:spPr bwMode="auto">
            <a:xfrm>
              <a:off x="1752600" y="5562600"/>
              <a:ext cx="1371600" cy="381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Quantitatives</a:t>
              </a:r>
            </a:p>
          </p:txBody>
        </p:sp>
        <p:sp>
          <p:nvSpPr>
            <p:cNvPr id="284718" name="AutoShape 46"/>
            <p:cNvSpPr>
              <a:spLocks noChangeArrowheads="1"/>
            </p:cNvSpPr>
            <p:nvPr>
              <p:custDataLst>
                <p:tags r:id="rId45"/>
              </p:custDataLst>
            </p:nvPr>
          </p:nvSpPr>
          <p:spPr bwMode="auto">
            <a:xfrm>
              <a:off x="304800" y="2133600"/>
              <a:ext cx="1371600" cy="533400"/>
            </a:xfrm>
            <a:prstGeom prst="hexagon">
              <a:avLst>
                <a:gd name="adj" fmla="val 64286"/>
                <a:gd name="vf" fmla="val 115470"/>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Différences</a:t>
              </a:r>
              <a:endParaRPr lang="fr-FR" altLang="fr-FR" sz="2400">
                <a:latin typeface="Times" charset="0"/>
              </a:endParaRPr>
            </a:p>
          </p:txBody>
        </p:sp>
        <p:sp>
          <p:nvSpPr>
            <p:cNvPr id="284719" name="AutoShape 47"/>
            <p:cNvSpPr>
              <a:spLocks noChangeArrowheads="1"/>
            </p:cNvSpPr>
            <p:nvPr>
              <p:custDataLst>
                <p:tags r:id="rId46"/>
              </p:custDataLst>
            </p:nvPr>
          </p:nvSpPr>
          <p:spPr bwMode="auto">
            <a:xfrm>
              <a:off x="228600" y="4876800"/>
              <a:ext cx="1371600" cy="533400"/>
            </a:xfrm>
            <a:prstGeom prst="hexagon">
              <a:avLst>
                <a:gd name="adj" fmla="val 64286"/>
                <a:gd name="vf" fmla="val 115470"/>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Relations</a:t>
              </a:r>
              <a:endParaRPr lang="fr-FR" altLang="fr-FR" sz="2400">
                <a:latin typeface="Times" charset="0"/>
              </a:endParaRPr>
            </a:p>
          </p:txBody>
        </p:sp>
        <p:cxnSp>
          <p:nvCxnSpPr>
            <p:cNvPr id="284720" name="AutoShape 48"/>
            <p:cNvCxnSpPr>
              <a:cxnSpLocks noChangeShapeType="1"/>
              <a:stCxn id="284718" idx="0"/>
              <a:endCxn id="284714" idx="1"/>
            </p:cNvCxnSpPr>
            <p:nvPr>
              <p:custDataLst>
                <p:tags r:id="rId47"/>
              </p:custDataLst>
            </p:nvPr>
          </p:nvCxnSpPr>
          <p:spPr bwMode="auto">
            <a:xfrm flipV="1">
              <a:off x="990600" y="1409700"/>
              <a:ext cx="762000" cy="723900"/>
            </a:xfrm>
            <a:prstGeom prst="straightConnector1">
              <a:avLst/>
            </a:prstGeom>
            <a:noFill/>
            <a:ln w="9525">
              <a:solidFill>
                <a:schemeClr val="tx1"/>
              </a:solidFill>
              <a:round/>
              <a:headEnd/>
              <a:tailEnd/>
            </a:ln>
            <a:effectLst/>
          </p:spPr>
        </p:cxnSp>
        <p:cxnSp>
          <p:nvCxnSpPr>
            <p:cNvPr id="284721" name="AutoShape 49"/>
            <p:cNvCxnSpPr>
              <a:cxnSpLocks noChangeShapeType="1"/>
              <a:stCxn id="284718" idx="2"/>
              <a:endCxn id="284715" idx="1"/>
            </p:cNvCxnSpPr>
            <p:nvPr>
              <p:custDataLst>
                <p:tags r:id="rId48"/>
              </p:custDataLst>
            </p:nvPr>
          </p:nvCxnSpPr>
          <p:spPr bwMode="auto">
            <a:xfrm>
              <a:off x="990600" y="2667000"/>
              <a:ext cx="762000" cy="647700"/>
            </a:xfrm>
            <a:prstGeom prst="straightConnector1">
              <a:avLst/>
            </a:prstGeom>
            <a:noFill/>
            <a:ln w="9525">
              <a:solidFill>
                <a:schemeClr val="tx1"/>
              </a:solidFill>
              <a:round/>
              <a:headEnd/>
              <a:tailEnd/>
            </a:ln>
            <a:effectLst/>
          </p:spPr>
        </p:cxnSp>
        <p:cxnSp>
          <p:nvCxnSpPr>
            <p:cNvPr id="284722" name="AutoShape 50"/>
            <p:cNvCxnSpPr>
              <a:cxnSpLocks noChangeShapeType="1"/>
              <a:stCxn id="284715" idx="3"/>
              <a:endCxn id="284709" idx="1"/>
            </p:cNvCxnSpPr>
            <p:nvPr>
              <p:custDataLst>
                <p:tags r:id="rId49"/>
              </p:custDataLst>
            </p:nvPr>
          </p:nvCxnSpPr>
          <p:spPr bwMode="auto">
            <a:xfrm flipV="1">
              <a:off x="3124200" y="2743200"/>
              <a:ext cx="304800" cy="571500"/>
            </a:xfrm>
            <a:prstGeom prst="straightConnector1">
              <a:avLst/>
            </a:prstGeom>
            <a:noFill/>
            <a:ln w="9525">
              <a:solidFill>
                <a:schemeClr val="tx1"/>
              </a:solidFill>
              <a:round/>
              <a:headEnd/>
              <a:tailEnd/>
            </a:ln>
            <a:effectLst/>
          </p:spPr>
        </p:cxnSp>
        <p:cxnSp>
          <p:nvCxnSpPr>
            <p:cNvPr id="284723" name="AutoShape 51"/>
            <p:cNvCxnSpPr>
              <a:cxnSpLocks noChangeShapeType="1"/>
              <a:stCxn id="284715" idx="3"/>
              <a:endCxn id="284710" idx="1"/>
            </p:cNvCxnSpPr>
            <p:nvPr>
              <p:custDataLst>
                <p:tags r:id="rId50"/>
              </p:custDataLst>
            </p:nvPr>
          </p:nvCxnSpPr>
          <p:spPr bwMode="auto">
            <a:xfrm>
              <a:off x="3124200" y="3314700"/>
              <a:ext cx="304800" cy="800100"/>
            </a:xfrm>
            <a:prstGeom prst="straightConnector1">
              <a:avLst/>
            </a:prstGeom>
            <a:noFill/>
            <a:ln w="9525">
              <a:solidFill>
                <a:schemeClr val="tx1"/>
              </a:solidFill>
              <a:round/>
              <a:headEnd/>
              <a:tailEnd/>
            </a:ln>
            <a:effectLst/>
          </p:spPr>
        </p:cxnSp>
        <p:cxnSp>
          <p:nvCxnSpPr>
            <p:cNvPr id="284724" name="AutoShape 52"/>
            <p:cNvCxnSpPr>
              <a:cxnSpLocks noChangeShapeType="1"/>
              <a:stCxn id="284714" idx="3"/>
              <a:endCxn id="284708" idx="1"/>
            </p:cNvCxnSpPr>
            <p:nvPr>
              <p:custDataLst>
                <p:tags r:id="rId51"/>
              </p:custDataLst>
            </p:nvPr>
          </p:nvCxnSpPr>
          <p:spPr bwMode="auto">
            <a:xfrm flipV="1">
              <a:off x="3124200" y="1143000"/>
              <a:ext cx="304800" cy="266700"/>
            </a:xfrm>
            <a:prstGeom prst="straightConnector1">
              <a:avLst/>
            </a:prstGeom>
            <a:noFill/>
            <a:ln w="9525">
              <a:solidFill>
                <a:schemeClr val="tx1"/>
              </a:solidFill>
              <a:round/>
              <a:headEnd/>
              <a:tailEnd/>
            </a:ln>
            <a:effectLst/>
          </p:spPr>
        </p:cxnSp>
        <p:cxnSp>
          <p:nvCxnSpPr>
            <p:cNvPr id="284725" name="AutoShape 53"/>
            <p:cNvCxnSpPr>
              <a:cxnSpLocks noChangeShapeType="1"/>
              <a:stCxn id="284708" idx="3"/>
              <a:endCxn id="284700" idx="1"/>
            </p:cNvCxnSpPr>
            <p:nvPr>
              <p:custDataLst>
                <p:tags r:id="rId52"/>
              </p:custDataLst>
            </p:nvPr>
          </p:nvCxnSpPr>
          <p:spPr bwMode="auto">
            <a:xfrm flipV="1">
              <a:off x="4343400" y="1141413"/>
              <a:ext cx="457200" cy="1587"/>
            </a:xfrm>
            <a:prstGeom prst="straightConnector1">
              <a:avLst/>
            </a:prstGeom>
            <a:noFill/>
            <a:ln w="9525">
              <a:solidFill>
                <a:schemeClr val="tx1"/>
              </a:solidFill>
              <a:round/>
              <a:headEnd/>
              <a:tailEnd/>
            </a:ln>
            <a:effectLst/>
          </p:spPr>
        </p:cxnSp>
        <p:cxnSp>
          <p:nvCxnSpPr>
            <p:cNvPr id="284726" name="AutoShape 54"/>
            <p:cNvCxnSpPr>
              <a:cxnSpLocks noChangeShapeType="1"/>
              <a:stCxn id="284700" idx="3"/>
              <a:endCxn id="284680" idx="1"/>
            </p:cNvCxnSpPr>
            <p:nvPr>
              <p:custDataLst>
                <p:tags r:id="rId53"/>
              </p:custDataLst>
            </p:nvPr>
          </p:nvCxnSpPr>
          <p:spPr bwMode="auto">
            <a:xfrm flipV="1">
              <a:off x="5715000" y="952500"/>
              <a:ext cx="228600" cy="188913"/>
            </a:xfrm>
            <a:prstGeom prst="straightConnector1">
              <a:avLst/>
            </a:prstGeom>
            <a:noFill/>
            <a:ln w="9525">
              <a:solidFill>
                <a:schemeClr val="tx1"/>
              </a:solidFill>
              <a:round/>
              <a:headEnd/>
              <a:tailEnd/>
            </a:ln>
            <a:effectLst/>
          </p:spPr>
        </p:cxnSp>
        <p:cxnSp>
          <p:nvCxnSpPr>
            <p:cNvPr id="284727" name="AutoShape 55"/>
            <p:cNvCxnSpPr>
              <a:cxnSpLocks noChangeShapeType="1"/>
              <a:stCxn id="284700" idx="3"/>
              <a:endCxn id="284681" idx="1"/>
            </p:cNvCxnSpPr>
            <p:nvPr>
              <p:custDataLst>
                <p:tags r:id="rId54"/>
              </p:custDataLst>
            </p:nvPr>
          </p:nvCxnSpPr>
          <p:spPr bwMode="auto">
            <a:xfrm>
              <a:off x="5715000" y="1141413"/>
              <a:ext cx="228600" cy="115887"/>
            </a:xfrm>
            <a:prstGeom prst="straightConnector1">
              <a:avLst/>
            </a:prstGeom>
            <a:noFill/>
            <a:ln w="9525">
              <a:solidFill>
                <a:schemeClr val="tx1"/>
              </a:solidFill>
              <a:round/>
              <a:headEnd/>
              <a:tailEnd/>
            </a:ln>
            <a:effectLst/>
          </p:spPr>
        </p:cxnSp>
        <p:cxnSp>
          <p:nvCxnSpPr>
            <p:cNvPr id="284728" name="AutoShape 56"/>
            <p:cNvCxnSpPr>
              <a:cxnSpLocks noChangeShapeType="1"/>
              <a:stCxn id="284680" idx="3"/>
              <a:endCxn id="284695" idx="1"/>
            </p:cNvCxnSpPr>
            <p:nvPr>
              <p:custDataLst>
                <p:tags r:id="rId55"/>
              </p:custDataLst>
            </p:nvPr>
          </p:nvCxnSpPr>
          <p:spPr bwMode="auto">
            <a:xfrm>
              <a:off x="7239000" y="952500"/>
              <a:ext cx="228600" cy="0"/>
            </a:xfrm>
            <a:prstGeom prst="straightConnector1">
              <a:avLst/>
            </a:prstGeom>
            <a:noFill/>
            <a:ln w="9525">
              <a:solidFill>
                <a:schemeClr val="tx1"/>
              </a:solidFill>
              <a:round/>
              <a:headEnd/>
              <a:tailEnd/>
            </a:ln>
            <a:effectLst/>
          </p:spPr>
        </p:cxnSp>
        <p:cxnSp>
          <p:nvCxnSpPr>
            <p:cNvPr id="284729" name="AutoShape 57"/>
            <p:cNvCxnSpPr>
              <a:cxnSpLocks noChangeShapeType="1"/>
              <a:stCxn id="284681" idx="3"/>
              <a:endCxn id="284688" idx="1"/>
            </p:cNvCxnSpPr>
            <p:nvPr>
              <p:custDataLst>
                <p:tags r:id="rId56"/>
              </p:custDataLst>
            </p:nvPr>
          </p:nvCxnSpPr>
          <p:spPr bwMode="auto">
            <a:xfrm>
              <a:off x="7239000" y="1257300"/>
              <a:ext cx="228600" cy="0"/>
            </a:xfrm>
            <a:prstGeom prst="straightConnector1">
              <a:avLst/>
            </a:prstGeom>
            <a:noFill/>
            <a:ln w="9525">
              <a:solidFill>
                <a:schemeClr val="tx1"/>
              </a:solidFill>
              <a:round/>
              <a:headEnd/>
              <a:tailEnd/>
            </a:ln>
            <a:effectLst/>
          </p:spPr>
        </p:cxnSp>
        <p:cxnSp>
          <p:nvCxnSpPr>
            <p:cNvPr id="284730" name="AutoShape 58"/>
            <p:cNvCxnSpPr>
              <a:cxnSpLocks noChangeShapeType="1"/>
              <a:stCxn id="284701" idx="3"/>
              <a:endCxn id="284682" idx="1"/>
            </p:cNvCxnSpPr>
            <p:nvPr>
              <p:custDataLst>
                <p:tags r:id="rId57"/>
              </p:custDataLst>
            </p:nvPr>
          </p:nvCxnSpPr>
          <p:spPr bwMode="auto">
            <a:xfrm flipV="1">
              <a:off x="5715000" y="2019300"/>
              <a:ext cx="228600" cy="266700"/>
            </a:xfrm>
            <a:prstGeom prst="straightConnector1">
              <a:avLst/>
            </a:prstGeom>
            <a:noFill/>
            <a:ln w="9525">
              <a:solidFill>
                <a:schemeClr val="tx1"/>
              </a:solidFill>
              <a:round/>
              <a:headEnd/>
              <a:tailEnd/>
            </a:ln>
            <a:effectLst/>
          </p:spPr>
        </p:cxnSp>
        <p:cxnSp>
          <p:nvCxnSpPr>
            <p:cNvPr id="284731" name="AutoShape 59"/>
            <p:cNvCxnSpPr>
              <a:cxnSpLocks noChangeShapeType="1"/>
              <a:stCxn id="284701" idx="3"/>
              <a:endCxn id="284683" idx="1"/>
            </p:cNvCxnSpPr>
            <p:nvPr>
              <p:custDataLst>
                <p:tags r:id="rId58"/>
              </p:custDataLst>
            </p:nvPr>
          </p:nvCxnSpPr>
          <p:spPr bwMode="auto">
            <a:xfrm>
              <a:off x="5715000" y="2286000"/>
              <a:ext cx="228600" cy="114300"/>
            </a:xfrm>
            <a:prstGeom prst="straightConnector1">
              <a:avLst/>
            </a:prstGeom>
            <a:noFill/>
            <a:ln w="9525">
              <a:solidFill>
                <a:schemeClr val="tx1"/>
              </a:solidFill>
              <a:round/>
              <a:headEnd/>
              <a:tailEnd/>
            </a:ln>
            <a:effectLst/>
          </p:spPr>
        </p:cxnSp>
        <p:cxnSp>
          <p:nvCxnSpPr>
            <p:cNvPr id="284732" name="AutoShape 60"/>
            <p:cNvCxnSpPr>
              <a:cxnSpLocks noChangeShapeType="1"/>
              <a:stCxn id="284707" idx="3"/>
              <a:endCxn id="284684" idx="1"/>
            </p:cNvCxnSpPr>
            <p:nvPr>
              <p:custDataLst>
                <p:tags r:id="rId59"/>
              </p:custDataLst>
            </p:nvPr>
          </p:nvCxnSpPr>
          <p:spPr bwMode="auto">
            <a:xfrm flipV="1">
              <a:off x="5715000" y="2781300"/>
              <a:ext cx="228600" cy="419100"/>
            </a:xfrm>
            <a:prstGeom prst="straightConnector1">
              <a:avLst/>
            </a:prstGeom>
            <a:noFill/>
            <a:ln w="9525">
              <a:solidFill>
                <a:schemeClr val="tx1"/>
              </a:solidFill>
              <a:round/>
              <a:headEnd/>
              <a:tailEnd/>
            </a:ln>
            <a:effectLst/>
          </p:spPr>
        </p:cxnSp>
        <p:cxnSp>
          <p:nvCxnSpPr>
            <p:cNvPr id="284733" name="AutoShape 61"/>
            <p:cNvCxnSpPr>
              <a:cxnSpLocks noChangeShapeType="1"/>
              <a:stCxn id="284707" idx="3"/>
              <a:endCxn id="284685" idx="1"/>
            </p:cNvCxnSpPr>
            <p:nvPr>
              <p:custDataLst>
                <p:tags r:id="rId60"/>
              </p:custDataLst>
            </p:nvPr>
          </p:nvCxnSpPr>
          <p:spPr bwMode="auto">
            <a:xfrm>
              <a:off x="5715000" y="3200400"/>
              <a:ext cx="228600" cy="6350"/>
            </a:xfrm>
            <a:prstGeom prst="straightConnector1">
              <a:avLst/>
            </a:prstGeom>
            <a:noFill/>
            <a:ln w="9525">
              <a:solidFill>
                <a:schemeClr val="tx1"/>
              </a:solidFill>
              <a:round/>
              <a:headEnd/>
              <a:tailEnd/>
            </a:ln>
            <a:effectLst/>
          </p:spPr>
        </p:cxnSp>
        <p:cxnSp>
          <p:nvCxnSpPr>
            <p:cNvPr id="284734" name="AutoShape 62"/>
            <p:cNvCxnSpPr>
              <a:cxnSpLocks noChangeShapeType="1"/>
              <a:stCxn id="284707" idx="3"/>
              <a:endCxn id="284686" idx="1"/>
            </p:cNvCxnSpPr>
            <p:nvPr>
              <p:custDataLst>
                <p:tags r:id="rId61"/>
              </p:custDataLst>
            </p:nvPr>
          </p:nvCxnSpPr>
          <p:spPr bwMode="auto">
            <a:xfrm>
              <a:off x="5715000" y="3200400"/>
              <a:ext cx="228600" cy="419100"/>
            </a:xfrm>
            <a:prstGeom prst="straightConnector1">
              <a:avLst/>
            </a:prstGeom>
            <a:noFill/>
            <a:ln w="9525">
              <a:solidFill>
                <a:schemeClr val="tx1"/>
              </a:solidFill>
              <a:round/>
              <a:headEnd/>
              <a:tailEnd/>
            </a:ln>
            <a:effectLst/>
          </p:spPr>
        </p:cxnSp>
        <p:cxnSp>
          <p:nvCxnSpPr>
            <p:cNvPr id="284735" name="AutoShape 63"/>
            <p:cNvCxnSpPr>
              <a:cxnSpLocks noChangeShapeType="1"/>
              <a:stCxn id="284682" idx="3"/>
              <a:endCxn id="284689" idx="1"/>
            </p:cNvCxnSpPr>
            <p:nvPr>
              <p:custDataLst>
                <p:tags r:id="rId62"/>
              </p:custDataLst>
            </p:nvPr>
          </p:nvCxnSpPr>
          <p:spPr bwMode="auto">
            <a:xfrm>
              <a:off x="7239000" y="2019300"/>
              <a:ext cx="228600" cy="0"/>
            </a:xfrm>
            <a:prstGeom prst="straightConnector1">
              <a:avLst/>
            </a:prstGeom>
            <a:noFill/>
            <a:ln w="9525">
              <a:solidFill>
                <a:schemeClr val="tx1"/>
              </a:solidFill>
              <a:round/>
              <a:headEnd/>
              <a:tailEnd/>
            </a:ln>
            <a:effectLst/>
          </p:spPr>
        </p:cxnSp>
        <p:cxnSp>
          <p:nvCxnSpPr>
            <p:cNvPr id="284736" name="AutoShape 64"/>
            <p:cNvCxnSpPr>
              <a:cxnSpLocks noChangeShapeType="1"/>
              <a:stCxn id="284683" idx="3"/>
              <a:endCxn id="284690" idx="1"/>
            </p:cNvCxnSpPr>
            <p:nvPr>
              <p:custDataLst>
                <p:tags r:id="rId63"/>
              </p:custDataLst>
            </p:nvPr>
          </p:nvCxnSpPr>
          <p:spPr bwMode="auto">
            <a:xfrm>
              <a:off x="7239000" y="2400300"/>
              <a:ext cx="228600" cy="0"/>
            </a:xfrm>
            <a:prstGeom prst="straightConnector1">
              <a:avLst/>
            </a:prstGeom>
            <a:noFill/>
            <a:ln w="9525">
              <a:solidFill>
                <a:schemeClr val="tx1"/>
              </a:solidFill>
              <a:round/>
              <a:headEnd/>
              <a:tailEnd/>
            </a:ln>
            <a:effectLst/>
          </p:spPr>
        </p:cxnSp>
        <p:cxnSp>
          <p:nvCxnSpPr>
            <p:cNvPr id="284737" name="AutoShape 65"/>
            <p:cNvCxnSpPr>
              <a:cxnSpLocks noChangeShapeType="1"/>
              <a:stCxn id="284684" idx="3"/>
              <a:endCxn id="284691" idx="1"/>
            </p:cNvCxnSpPr>
            <p:nvPr>
              <p:custDataLst>
                <p:tags r:id="rId64"/>
              </p:custDataLst>
            </p:nvPr>
          </p:nvCxnSpPr>
          <p:spPr bwMode="auto">
            <a:xfrm>
              <a:off x="7239000" y="2781300"/>
              <a:ext cx="228600" cy="0"/>
            </a:xfrm>
            <a:prstGeom prst="straightConnector1">
              <a:avLst/>
            </a:prstGeom>
            <a:noFill/>
            <a:ln w="9525">
              <a:solidFill>
                <a:schemeClr val="tx1"/>
              </a:solidFill>
              <a:round/>
              <a:headEnd/>
              <a:tailEnd/>
            </a:ln>
            <a:effectLst/>
          </p:spPr>
        </p:cxnSp>
        <p:cxnSp>
          <p:nvCxnSpPr>
            <p:cNvPr id="284738" name="AutoShape 66"/>
            <p:cNvCxnSpPr>
              <a:cxnSpLocks noChangeShapeType="1"/>
              <a:stCxn id="284685" idx="3"/>
              <a:endCxn id="284692" idx="1"/>
            </p:cNvCxnSpPr>
            <p:nvPr>
              <p:custDataLst>
                <p:tags r:id="rId65"/>
              </p:custDataLst>
            </p:nvPr>
          </p:nvCxnSpPr>
          <p:spPr bwMode="auto">
            <a:xfrm flipV="1">
              <a:off x="7239000" y="3200400"/>
              <a:ext cx="228600" cy="6350"/>
            </a:xfrm>
            <a:prstGeom prst="straightConnector1">
              <a:avLst/>
            </a:prstGeom>
            <a:noFill/>
            <a:ln w="9525">
              <a:solidFill>
                <a:schemeClr val="tx1"/>
              </a:solidFill>
              <a:round/>
              <a:headEnd/>
              <a:tailEnd/>
            </a:ln>
            <a:effectLst/>
          </p:spPr>
        </p:cxnSp>
        <p:cxnSp>
          <p:nvCxnSpPr>
            <p:cNvPr id="284739" name="AutoShape 67"/>
            <p:cNvCxnSpPr>
              <a:cxnSpLocks noChangeShapeType="1"/>
              <a:stCxn id="284686" idx="3"/>
              <a:endCxn id="284693" idx="1"/>
            </p:cNvCxnSpPr>
            <p:nvPr>
              <p:custDataLst>
                <p:tags r:id="rId66"/>
              </p:custDataLst>
            </p:nvPr>
          </p:nvCxnSpPr>
          <p:spPr bwMode="auto">
            <a:xfrm>
              <a:off x="7239000" y="3619500"/>
              <a:ext cx="228600" cy="76200"/>
            </a:xfrm>
            <a:prstGeom prst="straightConnector1">
              <a:avLst/>
            </a:prstGeom>
            <a:noFill/>
            <a:ln w="9525">
              <a:solidFill>
                <a:schemeClr val="tx1"/>
              </a:solidFill>
              <a:round/>
              <a:headEnd/>
              <a:tailEnd/>
            </a:ln>
            <a:effectLst/>
          </p:spPr>
        </p:cxnSp>
        <p:cxnSp>
          <p:nvCxnSpPr>
            <p:cNvPr id="284740" name="AutoShape 68"/>
            <p:cNvCxnSpPr>
              <a:cxnSpLocks noChangeShapeType="1"/>
              <a:stCxn id="284687" idx="3"/>
              <a:endCxn id="284694" idx="1"/>
            </p:cNvCxnSpPr>
            <p:nvPr>
              <p:custDataLst>
                <p:tags r:id="rId67"/>
              </p:custDataLst>
            </p:nvPr>
          </p:nvCxnSpPr>
          <p:spPr bwMode="auto">
            <a:xfrm>
              <a:off x="7239000" y="4114800"/>
              <a:ext cx="228600" cy="19050"/>
            </a:xfrm>
            <a:prstGeom prst="straightConnector1">
              <a:avLst/>
            </a:prstGeom>
            <a:noFill/>
            <a:ln w="9525">
              <a:solidFill>
                <a:schemeClr val="tx1"/>
              </a:solidFill>
              <a:round/>
              <a:headEnd/>
              <a:tailEnd/>
            </a:ln>
            <a:effectLst/>
          </p:spPr>
        </p:cxnSp>
        <p:cxnSp>
          <p:nvCxnSpPr>
            <p:cNvPr id="284741" name="AutoShape 69"/>
            <p:cNvCxnSpPr>
              <a:cxnSpLocks noChangeShapeType="1"/>
              <a:stCxn id="284696" idx="1"/>
              <a:endCxn id="284702" idx="3"/>
            </p:cNvCxnSpPr>
            <p:nvPr>
              <p:custDataLst>
                <p:tags r:id="rId68"/>
              </p:custDataLst>
            </p:nvPr>
          </p:nvCxnSpPr>
          <p:spPr bwMode="auto">
            <a:xfrm flipH="1">
              <a:off x="5715000" y="4533900"/>
              <a:ext cx="1752600" cy="0"/>
            </a:xfrm>
            <a:prstGeom prst="straightConnector1">
              <a:avLst/>
            </a:prstGeom>
            <a:noFill/>
            <a:ln w="9525">
              <a:solidFill>
                <a:schemeClr val="tx1"/>
              </a:solidFill>
              <a:round/>
              <a:headEnd/>
              <a:tailEnd/>
            </a:ln>
            <a:effectLst/>
          </p:spPr>
        </p:cxnSp>
        <p:cxnSp>
          <p:nvCxnSpPr>
            <p:cNvPr id="284742" name="AutoShape 70"/>
            <p:cNvCxnSpPr>
              <a:cxnSpLocks noChangeShapeType="1"/>
              <a:stCxn id="284697" idx="1"/>
              <a:endCxn id="284703" idx="3"/>
            </p:cNvCxnSpPr>
            <p:nvPr>
              <p:custDataLst>
                <p:tags r:id="rId69"/>
              </p:custDataLst>
            </p:nvPr>
          </p:nvCxnSpPr>
          <p:spPr bwMode="auto">
            <a:xfrm flipH="1">
              <a:off x="5715000" y="5486400"/>
              <a:ext cx="1752600" cy="0"/>
            </a:xfrm>
            <a:prstGeom prst="straightConnector1">
              <a:avLst/>
            </a:prstGeom>
            <a:noFill/>
            <a:ln w="9525">
              <a:solidFill>
                <a:schemeClr val="tx1"/>
              </a:solidFill>
              <a:round/>
              <a:headEnd/>
              <a:tailEnd/>
            </a:ln>
            <a:effectLst/>
          </p:spPr>
        </p:cxnSp>
        <p:cxnSp>
          <p:nvCxnSpPr>
            <p:cNvPr id="284743" name="AutoShape 71"/>
            <p:cNvCxnSpPr>
              <a:cxnSpLocks noChangeShapeType="1"/>
              <a:stCxn id="284698" idx="1"/>
              <a:endCxn id="284705" idx="3"/>
            </p:cNvCxnSpPr>
            <p:nvPr>
              <p:custDataLst>
                <p:tags r:id="rId70"/>
              </p:custDataLst>
            </p:nvPr>
          </p:nvCxnSpPr>
          <p:spPr bwMode="auto">
            <a:xfrm flipH="1">
              <a:off x="5715000" y="6019800"/>
              <a:ext cx="1752600" cy="0"/>
            </a:xfrm>
            <a:prstGeom prst="straightConnector1">
              <a:avLst/>
            </a:prstGeom>
            <a:noFill/>
            <a:ln w="9525">
              <a:solidFill>
                <a:schemeClr val="tx1"/>
              </a:solidFill>
              <a:round/>
              <a:headEnd/>
              <a:tailEnd/>
            </a:ln>
            <a:effectLst/>
          </p:spPr>
        </p:cxnSp>
        <p:cxnSp>
          <p:nvCxnSpPr>
            <p:cNvPr id="284744" name="AutoShape 72"/>
            <p:cNvCxnSpPr>
              <a:cxnSpLocks noChangeShapeType="1"/>
              <a:stCxn id="284699" idx="1"/>
              <a:endCxn id="284704" idx="3"/>
            </p:cNvCxnSpPr>
            <p:nvPr>
              <p:custDataLst>
                <p:tags r:id="rId71"/>
              </p:custDataLst>
            </p:nvPr>
          </p:nvCxnSpPr>
          <p:spPr bwMode="auto">
            <a:xfrm flipH="1">
              <a:off x="5715000" y="6553200"/>
              <a:ext cx="1752600" cy="0"/>
            </a:xfrm>
            <a:prstGeom prst="straightConnector1">
              <a:avLst/>
            </a:prstGeom>
            <a:noFill/>
            <a:ln w="9525">
              <a:solidFill>
                <a:schemeClr val="tx1"/>
              </a:solidFill>
              <a:round/>
              <a:headEnd/>
              <a:tailEnd/>
            </a:ln>
            <a:effectLst/>
          </p:spPr>
        </p:cxnSp>
        <p:cxnSp>
          <p:nvCxnSpPr>
            <p:cNvPr id="284745" name="AutoShape 73"/>
            <p:cNvCxnSpPr>
              <a:cxnSpLocks noChangeShapeType="1"/>
              <a:stCxn id="284702" idx="1"/>
              <a:endCxn id="284711" idx="3"/>
            </p:cNvCxnSpPr>
            <p:nvPr>
              <p:custDataLst>
                <p:tags r:id="rId72"/>
              </p:custDataLst>
            </p:nvPr>
          </p:nvCxnSpPr>
          <p:spPr bwMode="auto">
            <a:xfrm flipH="1">
              <a:off x="4343400" y="4533900"/>
              <a:ext cx="457200" cy="0"/>
            </a:xfrm>
            <a:prstGeom prst="straightConnector1">
              <a:avLst/>
            </a:prstGeom>
            <a:noFill/>
            <a:ln w="9525">
              <a:solidFill>
                <a:schemeClr val="tx1"/>
              </a:solidFill>
              <a:round/>
              <a:headEnd/>
              <a:tailEnd/>
            </a:ln>
            <a:effectLst/>
          </p:spPr>
        </p:cxnSp>
        <p:cxnSp>
          <p:nvCxnSpPr>
            <p:cNvPr id="284746" name="AutoShape 74"/>
            <p:cNvCxnSpPr>
              <a:cxnSpLocks noChangeShapeType="1"/>
              <a:stCxn id="284703" idx="1"/>
              <a:endCxn id="284712" idx="3"/>
            </p:cNvCxnSpPr>
            <p:nvPr>
              <p:custDataLst>
                <p:tags r:id="rId73"/>
              </p:custDataLst>
            </p:nvPr>
          </p:nvCxnSpPr>
          <p:spPr bwMode="auto">
            <a:xfrm flipH="1">
              <a:off x="4343400" y="5486400"/>
              <a:ext cx="457200" cy="266700"/>
            </a:xfrm>
            <a:prstGeom prst="straightConnector1">
              <a:avLst/>
            </a:prstGeom>
            <a:noFill/>
            <a:ln w="9525">
              <a:solidFill>
                <a:schemeClr val="tx1"/>
              </a:solidFill>
              <a:round/>
              <a:headEnd/>
              <a:tailEnd/>
            </a:ln>
            <a:effectLst/>
          </p:spPr>
        </p:cxnSp>
        <p:cxnSp>
          <p:nvCxnSpPr>
            <p:cNvPr id="284747" name="AutoShape 75"/>
            <p:cNvCxnSpPr>
              <a:cxnSpLocks noChangeShapeType="1"/>
              <a:stCxn id="284705" idx="1"/>
              <a:endCxn id="284712" idx="3"/>
            </p:cNvCxnSpPr>
            <p:nvPr>
              <p:custDataLst>
                <p:tags r:id="rId74"/>
              </p:custDataLst>
            </p:nvPr>
          </p:nvCxnSpPr>
          <p:spPr bwMode="auto">
            <a:xfrm flipH="1" flipV="1">
              <a:off x="4343400" y="5753100"/>
              <a:ext cx="457200" cy="266700"/>
            </a:xfrm>
            <a:prstGeom prst="straightConnector1">
              <a:avLst/>
            </a:prstGeom>
            <a:noFill/>
            <a:ln w="9525">
              <a:solidFill>
                <a:schemeClr val="tx1"/>
              </a:solidFill>
              <a:round/>
              <a:headEnd/>
              <a:tailEnd/>
            </a:ln>
            <a:effectLst/>
          </p:spPr>
        </p:cxnSp>
        <p:cxnSp>
          <p:nvCxnSpPr>
            <p:cNvPr id="284748" name="AutoShape 76"/>
            <p:cNvCxnSpPr>
              <a:cxnSpLocks noChangeShapeType="1"/>
              <a:stCxn id="284704" idx="1"/>
              <a:endCxn id="284713" idx="3"/>
            </p:cNvCxnSpPr>
            <p:nvPr>
              <p:custDataLst>
                <p:tags r:id="rId75"/>
              </p:custDataLst>
            </p:nvPr>
          </p:nvCxnSpPr>
          <p:spPr bwMode="auto">
            <a:xfrm flipH="1">
              <a:off x="4343400" y="6553200"/>
              <a:ext cx="457200" cy="0"/>
            </a:xfrm>
            <a:prstGeom prst="straightConnector1">
              <a:avLst/>
            </a:prstGeom>
            <a:noFill/>
            <a:ln w="9525">
              <a:solidFill>
                <a:schemeClr val="tx1"/>
              </a:solidFill>
              <a:round/>
              <a:headEnd/>
              <a:tailEnd/>
            </a:ln>
            <a:effectLst/>
          </p:spPr>
        </p:cxnSp>
        <p:cxnSp>
          <p:nvCxnSpPr>
            <p:cNvPr id="284749" name="AutoShape 77"/>
            <p:cNvCxnSpPr>
              <a:cxnSpLocks noChangeShapeType="1"/>
              <a:stCxn id="284713" idx="1"/>
              <a:endCxn id="284717" idx="3"/>
            </p:cNvCxnSpPr>
            <p:nvPr>
              <p:custDataLst>
                <p:tags r:id="rId76"/>
              </p:custDataLst>
            </p:nvPr>
          </p:nvCxnSpPr>
          <p:spPr bwMode="auto">
            <a:xfrm flipH="1" flipV="1">
              <a:off x="3124200" y="5753100"/>
              <a:ext cx="304800" cy="800100"/>
            </a:xfrm>
            <a:prstGeom prst="straightConnector1">
              <a:avLst/>
            </a:prstGeom>
            <a:noFill/>
            <a:ln w="9525">
              <a:solidFill>
                <a:schemeClr val="tx1"/>
              </a:solidFill>
              <a:round/>
              <a:headEnd/>
              <a:tailEnd/>
            </a:ln>
            <a:effectLst/>
          </p:spPr>
        </p:cxnSp>
        <p:cxnSp>
          <p:nvCxnSpPr>
            <p:cNvPr id="284750" name="AutoShape 78"/>
            <p:cNvCxnSpPr>
              <a:cxnSpLocks noChangeShapeType="1"/>
              <a:stCxn id="284712" idx="1"/>
              <a:endCxn id="284717" idx="3"/>
            </p:cNvCxnSpPr>
            <p:nvPr>
              <p:custDataLst>
                <p:tags r:id="rId77"/>
              </p:custDataLst>
            </p:nvPr>
          </p:nvCxnSpPr>
          <p:spPr bwMode="auto">
            <a:xfrm flipH="1">
              <a:off x="3124200" y="5753100"/>
              <a:ext cx="304800" cy="0"/>
            </a:xfrm>
            <a:prstGeom prst="straightConnector1">
              <a:avLst/>
            </a:prstGeom>
            <a:noFill/>
            <a:ln w="9525">
              <a:solidFill>
                <a:schemeClr val="tx1"/>
              </a:solidFill>
              <a:round/>
              <a:headEnd/>
              <a:tailEnd/>
            </a:ln>
            <a:effectLst/>
          </p:spPr>
        </p:cxnSp>
        <p:cxnSp>
          <p:nvCxnSpPr>
            <p:cNvPr id="284751" name="AutoShape 79"/>
            <p:cNvCxnSpPr>
              <a:cxnSpLocks noChangeShapeType="1"/>
              <a:stCxn id="284711" idx="1"/>
              <a:endCxn id="284716" idx="3"/>
            </p:cNvCxnSpPr>
            <p:nvPr>
              <p:custDataLst>
                <p:tags r:id="rId78"/>
              </p:custDataLst>
            </p:nvPr>
          </p:nvCxnSpPr>
          <p:spPr bwMode="auto">
            <a:xfrm flipH="1">
              <a:off x="3124200" y="4533900"/>
              <a:ext cx="304800" cy="0"/>
            </a:xfrm>
            <a:prstGeom prst="straightConnector1">
              <a:avLst/>
            </a:prstGeom>
            <a:noFill/>
            <a:ln w="9525">
              <a:solidFill>
                <a:schemeClr val="tx1"/>
              </a:solidFill>
              <a:round/>
              <a:headEnd/>
              <a:tailEnd/>
            </a:ln>
            <a:effectLst/>
          </p:spPr>
        </p:cxnSp>
        <p:cxnSp>
          <p:nvCxnSpPr>
            <p:cNvPr id="284752" name="AutoShape 80"/>
            <p:cNvCxnSpPr>
              <a:cxnSpLocks noChangeShapeType="1"/>
              <a:stCxn id="284716" idx="1"/>
              <a:endCxn id="284719" idx="0"/>
            </p:cNvCxnSpPr>
            <p:nvPr>
              <p:custDataLst>
                <p:tags r:id="rId79"/>
              </p:custDataLst>
            </p:nvPr>
          </p:nvCxnSpPr>
          <p:spPr bwMode="auto">
            <a:xfrm flipH="1">
              <a:off x="914400" y="4533900"/>
              <a:ext cx="838200" cy="342900"/>
            </a:xfrm>
            <a:prstGeom prst="straightConnector1">
              <a:avLst/>
            </a:prstGeom>
            <a:noFill/>
            <a:ln w="9525">
              <a:solidFill>
                <a:schemeClr val="tx1"/>
              </a:solidFill>
              <a:round/>
              <a:headEnd/>
              <a:tailEnd/>
            </a:ln>
            <a:effectLst/>
          </p:spPr>
        </p:cxnSp>
        <p:cxnSp>
          <p:nvCxnSpPr>
            <p:cNvPr id="284753" name="AutoShape 81"/>
            <p:cNvCxnSpPr>
              <a:cxnSpLocks noChangeShapeType="1"/>
              <a:stCxn id="284717" idx="1"/>
              <a:endCxn id="284719" idx="2"/>
            </p:cNvCxnSpPr>
            <p:nvPr>
              <p:custDataLst>
                <p:tags r:id="rId80"/>
              </p:custDataLst>
            </p:nvPr>
          </p:nvCxnSpPr>
          <p:spPr bwMode="auto">
            <a:xfrm flipH="1" flipV="1">
              <a:off x="914400" y="5410200"/>
              <a:ext cx="838200" cy="342900"/>
            </a:xfrm>
            <a:prstGeom prst="straightConnector1">
              <a:avLst/>
            </a:prstGeom>
            <a:noFill/>
            <a:ln w="9525">
              <a:solidFill>
                <a:schemeClr val="tx1"/>
              </a:solidFill>
              <a:round/>
              <a:headEnd/>
              <a:tailEnd/>
            </a:ln>
            <a:effectLst/>
          </p:spPr>
        </p:cxnSp>
        <p:cxnSp>
          <p:nvCxnSpPr>
            <p:cNvPr id="284754" name="AutoShape 82"/>
            <p:cNvCxnSpPr>
              <a:cxnSpLocks noChangeShapeType="1"/>
              <a:stCxn id="284709" idx="3"/>
              <a:endCxn id="284701" idx="1"/>
            </p:cNvCxnSpPr>
            <p:nvPr>
              <p:custDataLst>
                <p:tags r:id="rId81"/>
              </p:custDataLst>
            </p:nvPr>
          </p:nvCxnSpPr>
          <p:spPr bwMode="auto">
            <a:xfrm flipV="1">
              <a:off x="4343400" y="2286000"/>
              <a:ext cx="457200" cy="457200"/>
            </a:xfrm>
            <a:prstGeom prst="straightConnector1">
              <a:avLst/>
            </a:prstGeom>
            <a:noFill/>
            <a:ln w="9525">
              <a:solidFill>
                <a:schemeClr val="tx1"/>
              </a:solidFill>
              <a:round/>
              <a:headEnd/>
              <a:tailEnd/>
            </a:ln>
            <a:effectLst/>
          </p:spPr>
        </p:cxnSp>
        <p:cxnSp>
          <p:nvCxnSpPr>
            <p:cNvPr id="284755" name="AutoShape 83"/>
            <p:cNvCxnSpPr>
              <a:cxnSpLocks noChangeShapeType="1"/>
              <a:stCxn id="284709" idx="3"/>
              <a:endCxn id="284707" idx="1"/>
            </p:cNvCxnSpPr>
            <p:nvPr>
              <p:custDataLst>
                <p:tags r:id="rId82"/>
              </p:custDataLst>
            </p:nvPr>
          </p:nvCxnSpPr>
          <p:spPr bwMode="auto">
            <a:xfrm>
              <a:off x="4343400" y="2743200"/>
              <a:ext cx="457200" cy="457200"/>
            </a:xfrm>
            <a:prstGeom prst="straightConnector1">
              <a:avLst/>
            </a:prstGeom>
            <a:noFill/>
            <a:ln w="9525">
              <a:solidFill>
                <a:schemeClr val="tx1"/>
              </a:solidFill>
              <a:round/>
              <a:headEnd/>
              <a:tailEnd/>
            </a:ln>
            <a:effectLst/>
          </p:spPr>
        </p:cxnSp>
        <p:cxnSp>
          <p:nvCxnSpPr>
            <p:cNvPr id="284756" name="AutoShape 84"/>
            <p:cNvCxnSpPr>
              <a:cxnSpLocks noChangeShapeType="1"/>
              <a:stCxn id="284710" idx="3"/>
              <a:endCxn id="284706" idx="1"/>
            </p:cNvCxnSpPr>
            <p:nvPr>
              <p:custDataLst>
                <p:tags r:id="rId83"/>
              </p:custDataLst>
            </p:nvPr>
          </p:nvCxnSpPr>
          <p:spPr bwMode="auto">
            <a:xfrm>
              <a:off x="4343400" y="4114800"/>
              <a:ext cx="457200" cy="0"/>
            </a:xfrm>
            <a:prstGeom prst="straightConnector1">
              <a:avLst/>
            </a:prstGeom>
            <a:noFill/>
            <a:ln w="9525">
              <a:solidFill>
                <a:schemeClr val="tx1"/>
              </a:solidFill>
              <a:round/>
              <a:headEnd/>
              <a:tailEnd/>
            </a:ln>
            <a:effectLst/>
          </p:spPr>
        </p:cxnSp>
        <p:cxnSp>
          <p:nvCxnSpPr>
            <p:cNvPr id="284757" name="AutoShape 85"/>
            <p:cNvCxnSpPr>
              <a:cxnSpLocks noChangeShapeType="1"/>
              <a:stCxn id="284706" idx="3"/>
              <a:endCxn id="284687" idx="1"/>
            </p:cNvCxnSpPr>
            <p:nvPr>
              <p:custDataLst>
                <p:tags r:id="rId84"/>
              </p:custDataLst>
            </p:nvPr>
          </p:nvCxnSpPr>
          <p:spPr bwMode="auto">
            <a:xfrm>
              <a:off x="5715000" y="4114800"/>
              <a:ext cx="228600" cy="0"/>
            </a:xfrm>
            <a:prstGeom prst="straightConnector1">
              <a:avLst/>
            </a:prstGeom>
            <a:noFill/>
            <a:ln w="9525">
              <a:solidFill>
                <a:schemeClr val="tx1"/>
              </a:solidFill>
              <a:round/>
              <a:headEnd/>
              <a:tailEnd/>
            </a:ln>
            <a:effectLst/>
          </p:spPr>
        </p:cxnSp>
        <p:sp>
          <p:nvSpPr>
            <p:cNvPr id="284758" name="Rectangle 86"/>
            <p:cNvSpPr>
              <a:spLocks noChangeArrowheads="1"/>
            </p:cNvSpPr>
            <p:nvPr>
              <p:custDataLst>
                <p:tags r:id="rId85"/>
              </p:custDataLst>
            </p:nvPr>
          </p:nvSpPr>
          <p:spPr bwMode="auto">
            <a:xfrm>
              <a:off x="3429000" y="14859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cxnSp>
          <p:nvCxnSpPr>
            <p:cNvPr id="284759" name="AutoShape 87"/>
            <p:cNvCxnSpPr>
              <a:cxnSpLocks noChangeShapeType="1"/>
              <a:stCxn id="284714" idx="3"/>
              <a:endCxn id="284758" idx="1"/>
            </p:cNvCxnSpPr>
            <p:nvPr>
              <p:custDataLst>
                <p:tags r:id="rId86"/>
              </p:custDataLst>
            </p:nvPr>
          </p:nvCxnSpPr>
          <p:spPr bwMode="auto">
            <a:xfrm>
              <a:off x="3124200" y="1409700"/>
              <a:ext cx="304800" cy="228600"/>
            </a:xfrm>
            <a:prstGeom prst="straightConnector1">
              <a:avLst/>
            </a:prstGeom>
            <a:noFill/>
            <a:ln w="9525">
              <a:solidFill>
                <a:schemeClr val="tx1"/>
              </a:solidFill>
              <a:round/>
              <a:headEnd/>
              <a:tailEnd/>
            </a:ln>
            <a:effectLst/>
          </p:spPr>
        </p:cxnSp>
        <p:sp>
          <p:nvSpPr>
            <p:cNvPr id="284760" name="AutoShape 88"/>
            <p:cNvSpPr>
              <a:spLocks noChangeArrowheads="1"/>
            </p:cNvSpPr>
            <p:nvPr>
              <p:custDataLst>
                <p:tags r:id="rId87"/>
              </p:custDataLst>
            </p:nvPr>
          </p:nvSpPr>
          <p:spPr bwMode="auto">
            <a:xfrm>
              <a:off x="7467600" y="1447800"/>
              <a:ext cx="1524000" cy="3810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Analyse </a:t>
              </a:r>
            </a:p>
            <a:p>
              <a:pPr algn="ctr" eaLnBrk="0" hangingPunct="0"/>
              <a:r>
                <a:rPr lang="fr-FR" altLang="fr-FR" sz="1400" dirty="0">
                  <a:latin typeface="Times" charset="0"/>
                </a:rPr>
                <a:t>discriminante</a:t>
              </a:r>
            </a:p>
          </p:txBody>
        </p:sp>
        <p:sp>
          <p:nvSpPr>
            <p:cNvPr id="284761" name="Rectangle 89"/>
            <p:cNvSpPr>
              <a:spLocks noChangeArrowheads="1"/>
            </p:cNvSpPr>
            <p:nvPr>
              <p:custDataLst>
                <p:tags r:id="rId88"/>
              </p:custDataLst>
            </p:nvPr>
          </p:nvSpPr>
          <p:spPr bwMode="auto">
            <a:xfrm>
              <a:off x="4800600" y="14859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cxnSp>
          <p:nvCxnSpPr>
            <p:cNvPr id="284762" name="AutoShape 90"/>
            <p:cNvCxnSpPr>
              <a:cxnSpLocks noChangeShapeType="1"/>
              <a:stCxn id="284758" idx="3"/>
              <a:endCxn id="284761" idx="1"/>
            </p:cNvCxnSpPr>
            <p:nvPr>
              <p:custDataLst>
                <p:tags r:id="rId89"/>
              </p:custDataLst>
            </p:nvPr>
          </p:nvCxnSpPr>
          <p:spPr bwMode="auto">
            <a:xfrm>
              <a:off x="4343400" y="1638300"/>
              <a:ext cx="457200" cy="0"/>
            </a:xfrm>
            <a:prstGeom prst="straightConnector1">
              <a:avLst/>
            </a:prstGeom>
            <a:noFill/>
            <a:ln w="9525">
              <a:solidFill>
                <a:schemeClr val="tx1"/>
              </a:solidFill>
              <a:round/>
              <a:headEnd/>
              <a:tailEnd/>
            </a:ln>
            <a:effectLst/>
          </p:spPr>
        </p:cxnSp>
        <p:sp>
          <p:nvSpPr>
            <p:cNvPr id="284763" name="Rectangle 91"/>
            <p:cNvSpPr>
              <a:spLocks noChangeArrowheads="1"/>
            </p:cNvSpPr>
            <p:nvPr>
              <p:custDataLst>
                <p:tags r:id="rId90"/>
              </p:custDataLst>
            </p:nvPr>
          </p:nvSpPr>
          <p:spPr bwMode="auto">
            <a:xfrm>
              <a:off x="3429000" y="4876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Aucune</a:t>
              </a:r>
            </a:p>
          </p:txBody>
        </p:sp>
        <p:sp>
          <p:nvSpPr>
            <p:cNvPr id="284764" name="AutoShape 92" descr="Treillis blanc"/>
            <p:cNvSpPr>
              <a:spLocks noChangeArrowheads="1"/>
            </p:cNvSpPr>
            <p:nvPr>
              <p:custDataLst>
                <p:tags r:id="rId91"/>
              </p:custDataLst>
            </p:nvPr>
          </p:nvSpPr>
          <p:spPr bwMode="auto">
            <a:xfrm>
              <a:off x="7467600" y="4876800"/>
              <a:ext cx="1524000" cy="304800"/>
            </a:xfrm>
            <a:prstGeom prst="roundRect">
              <a:avLst>
                <a:gd name="adj" fmla="val 16667"/>
              </a:avLst>
            </a:prstGeom>
            <a:pattFill prst="openDmnd">
              <a:fgClr>
                <a:schemeClr val="accent1"/>
              </a:fgClr>
              <a:bgClr>
                <a:srgbClr val="FFFFFF"/>
              </a:bgClr>
            </a:pattFill>
            <a:ln w="9525">
              <a:solidFill>
                <a:schemeClr val="tx1"/>
              </a:solidFill>
              <a:round/>
              <a:headEnd/>
              <a:tailEnd/>
            </a:ln>
            <a:effectLst/>
          </p:spPr>
          <p:txBody>
            <a:bodyPr wrap="none" anchor="ctr"/>
            <a:lstStyle/>
            <a:p>
              <a:pPr algn="ctr" eaLnBrk="0" hangingPunct="0"/>
              <a:r>
                <a:rPr lang="fr-FR" altLang="fr-FR" sz="1400" dirty="0">
                  <a:latin typeface="Times" charset="0"/>
                </a:rPr>
                <a:t>Analyse Factorielle</a:t>
              </a:r>
            </a:p>
          </p:txBody>
        </p:sp>
        <p:cxnSp>
          <p:nvCxnSpPr>
            <p:cNvPr id="284765" name="AutoShape 93"/>
            <p:cNvCxnSpPr>
              <a:cxnSpLocks noChangeShapeType="1"/>
              <a:stCxn id="284717" idx="3"/>
              <a:endCxn id="284763" idx="1"/>
            </p:cNvCxnSpPr>
            <p:nvPr>
              <p:custDataLst>
                <p:tags r:id="rId92"/>
              </p:custDataLst>
            </p:nvPr>
          </p:nvCxnSpPr>
          <p:spPr bwMode="auto">
            <a:xfrm flipV="1">
              <a:off x="3124200" y="5029200"/>
              <a:ext cx="304800" cy="723900"/>
            </a:xfrm>
            <a:prstGeom prst="straightConnector1">
              <a:avLst/>
            </a:prstGeom>
            <a:noFill/>
            <a:ln w="9525">
              <a:solidFill>
                <a:schemeClr val="tx1"/>
              </a:solidFill>
              <a:round/>
              <a:headEnd/>
              <a:tailEnd/>
            </a:ln>
            <a:effectLst/>
          </p:spPr>
        </p:cxnSp>
        <p:sp>
          <p:nvSpPr>
            <p:cNvPr id="284766" name="Rectangle 94"/>
            <p:cNvSpPr>
              <a:spLocks noChangeArrowheads="1"/>
            </p:cNvSpPr>
            <p:nvPr>
              <p:custDataLst>
                <p:tags r:id="rId93"/>
              </p:custDataLst>
            </p:nvPr>
          </p:nvSpPr>
          <p:spPr bwMode="auto">
            <a:xfrm>
              <a:off x="4800600" y="4876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cxnSp>
          <p:nvCxnSpPr>
            <p:cNvPr id="284767" name="AutoShape 95"/>
            <p:cNvCxnSpPr>
              <a:cxnSpLocks noChangeShapeType="1"/>
              <a:stCxn id="284763" idx="3"/>
              <a:endCxn id="284766" idx="1"/>
            </p:cNvCxnSpPr>
            <p:nvPr>
              <p:custDataLst>
                <p:tags r:id="rId94"/>
              </p:custDataLst>
            </p:nvPr>
          </p:nvCxnSpPr>
          <p:spPr bwMode="auto">
            <a:xfrm>
              <a:off x="4343400" y="5029200"/>
              <a:ext cx="457200" cy="0"/>
            </a:xfrm>
            <a:prstGeom prst="straightConnector1">
              <a:avLst/>
            </a:prstGeom>
            <a:noFill/>
            <a:ln w="9525">
              <a:solidFill>
                <a:schemeClr val="tx1"/>
              </a:solidFill>
              <a:round/>
              <a:headEnd/>
              <a:tailEnd/>
            </a:ln>
            <a:effectLst/>
          </p:spPr>
        </p:cxnSp>
        <p:cxnSp>
          <p:nvCxnSpPr>
            <p:cNvPr id="284768" name="AutoShape 96"/>
            <p:cNvCxnSpPr>
              <a:cxnSpLocks noChangeShapeType="1"/>
              <a:stCxn id="284766" idx="3"/>
              <a:endCxn id="284764" idx="1"/>
            </p:cNvCxnSpPr>
            <p:nvPr>
              <p:custDataLst>
                <p:tags r:id="rId95"/>
              </p:custDataLst>
            </p:nvPr>
          </p:nvCxnSpPr>
          <p:spPr bwMode="auto">
            <a:xfrm>
              <a:off x="5715000" y="5029200"/>
              <a:ext cx="1752600" cy="0"/>
            </a:xfrm>
            <a:prstGeom prst="straightConnector1">
              <a:avLst/>
            </a:prstGeom>
            <a:noFill/>
            <a:ln w="9525">
              <a:solidFill>
                <a:schemeClr val="tx1"/>
              </a:solidFill>
              <a:round/>
              <a:headEnd/>
              <a:tailEnd/>
            </a:ln>
            <a:effectLst/>
          </p:spPr>
        </p:cxnSp>
        <p:cxnSp>
          <p:nvCxnSpPr>
            <p:cNvPr id="284770" name="AutoShape 98"/>
            <p:cNvCxnSpPr>
              <a:cxnSpLocks noChangeShapeType="1"/>
              <a:stCxn id="284761" idx="3"/>
              <a:endCxn id="284760" idx="1"/>
            </p:cNvCxnSpPr>
            <p:nvPr>
              <p:custDataLst>
                <p:tags r:id="rId96"/>
              </p:custDataLst>
            </p:nvPr>
          </p:nvCxnSpPr>
          <p:spPr bwMode="auto">
            <a:xfrm>
              <a:off x="5715000" y="1638300"/>
              <a:ext cx="1752600" cy="0"/>
            </a:xfrm>
            <a:prstGeom prst="straightConnector1">
              <a:avLst/>
            </a:prstGeom>
            <a:noFill/>
            <a:ln w="9525">
              <a:solidFill>
                <a:schemeClr val="tx1"/>
              </a:solidFill>
              <a:round/>
              <a:headEnd/>
              <a:tailEnd/>
            </a:ln>
            <a:effectLst/>
          </p:spPr>
        </p:cxn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36512" y="2492896"/>
            <a:ext cx="9144000" cy="2520280"/>
          </a:xfrm>
          <a:solidFill>
            <a:schemeClr val="bg2">
              <a:lumMod val="20000"/>
              <a:lumOff val="80000"/>
            </a:schemeClr>
          </a:solidFill>
        </p:spPr>
        <p:txBody>
          <a:bodyPr/>
          <a:lstStyle/>
          <a:p>
            <a:r>
              <a:rPr lang="fr-FR" sz="8000" dirty="0">
                <a:solidFill>
                  <a:srgbClr val="002060"/>
                </a:solidFill>
                <a:latin typeface="Degrading Morals" pitchFamily="34" charset="0"/>
                <a:cs typeface="AL-Mateen" pitchFamily="2" charset="-78"/>
              </a:rPr>
              <a:t>Merci pour votre attention </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4" name="Picture 3">
            <a:extLst>
              <a:ext uri="{FF2B5EF4-FFF2-40B4-BE49-F238E27FC236}">
                <a16:creationId xmlns:a16="http://schemas.microsoft.com/office/drawing/2014/main" id="{5C4283F7-41DB-419C-93E0-2A29C6F829FC}"/>
              </a:ext>
            </a:extLst>
          </p:cNvPr>
          <p:cNvPicPr>
            <a:picLocks noChangeAspect="1"/>
          </p:cNvPicPr>
          <p:nvPr/>
        </p:nvPicPr>
        <p:blipFill>
          <a:blip r:embed="rId3"/>
          <a:stretch>
            <a:fillRect/>
          </a:stretch>
        </p:blipFill>
        <p:spPr>
          <a:xfrm>
            <a:off x="0" y="1730914"/>
            <a:ext cx="9144000" cy="4362382"/>
          </a:xfrm>
          <a:prstGeom prst="rect">
            <a:avLst/>
          </a:prstGeom>
        </p:spPr>
      </p:pic>
    </p:spTree>
    <p:extLst>
      <p:ext uri="{BB962C8B-B14F-4D97-AF65-F5344CB8AC3E}">
        <p14:creationId xmlns:p14="http://schemas.microsoft.com/office/powerpoint/2010/main" val="2295902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42"/>
</p:tagLst>
</file>

<file path=ppt/tags/tag43.xml><?xml version="1.0" encoding="utf-8"?>
<p:tagLst xmlns:a="http://schemas.openxmlformats.org/drawingml/2006/main" xmlns:r="http://schemas.openxmlformats.org/officeDocument/2006/relationships" xmlns:p="http://schemas.openxmlformats.org/presentationml/2006/main">
  <p:tag name="NUM" val="43"/>
</p:tagLst>
</file>

<file path=ppt/tags/tag44.xml><?xml version="1.0" encoding="utf-8"?>
<p:tagLst xmlns:a="http://schemas.openxmlformats.org/drawingml/2006/main" xmlns:r="http://schemas.openxmlformats.org/officeDocument/2006/relationships" xmlns:p="http://schemas.openxmlformats.org/presentationml/2006/main">
  <p:tag name="NUM" val="44"/>
</p:tagLst>
</file>

<file path=ppt/tags/tag45.xml><?xml version="1.0" encoding="utf-8"?>
<p:tagLst xmlns:a="http://schemas.openxmlformats.org/drawingml/2006/main" xmlns:r="http://schemas.openxmlformats.org/officeDocument/2006/relationships" xmlns:p="http://schemas.openxmlformats.org/presentationml/2006/main">
  <p:tag name="NUM" val="45"/>
</p:tagLst>
</file>

<file path=ppt/tags/tag46.xml><?xml version="1.0" encoding="utf-8"?>
<p:tagLst xmlns:a="http://schemas.openxmlformats.org/drawingml/2006/main" xmlns:r="http://schemas.openxmlformats.org/officeDocument/2006/relationships" xmlns:p="http://schemas.openxmlformats.org/presentationml/2006/main">
  <p:tag name="NUM" val="46"/>
</p:tagLst>
</file>

<file path=ppt/tags/tag47.xml><?xml version="1.0" encoding="utf-8"?>
<p:tagLst xmlns:a="http://schemas.openxmlformats.org/drawingml/2006/main" xmlns:r="http://schemas.openxmlformats.org/officeDocument/2006/relationships" xmlns:p="http://schemas.openxmlformats.org/presentationml/2006/main">
  <p:tag name="NUM" val="47"/>
</p:tagLst>
</file>

<file path=ppt/tags/tag48.xml><?xml version="1.0" encoding="utf-8"?>
<p:tagLst xmlns:a="http://schemas.openxmlformats.org/drawingml/2006/main" xmlns:r="http://schemas.openxmlformats.org/officeDocument/2006/relationships" xmlns:p="http://schemas.openxmlformats.org/presentationml/2006/main">
  <p:tag name="NUM" val="48"/>
</p:tagLst>
</file>

<file path=ppt/tags/tag49.xml><?xml version="1.0" encoding="utf-8"?>
<p:tagLst xmlns:a="http://schemas.openxmlformats.org/drawingml/2006/main" xmlns:r="http://schemas.openxmlformats.org/officeDocument/2006/relationships" xmlns:p="http://schemas.openxmlformats.org/presentationml/2006/main">
  <p:tag name="NUM" val="4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0"/>
</p:tagLst>
</file>

<file path=ppt/tags/tag51.xml><?xml version="1.0" encoding="utf-8"?>
<p:tagLst xmlns:a="http://schemas.openxmlformats.org/drawingml/2006/main" xmlns:r="http://schemas.openxmlformats.org/officeDocument/2006/relationships" xmlns:p="http://schemas.openxmlformats.org/presentationml/2006/main">
  <p:tag name="NUM" val="51"/>
</p:tagLst>
</file>

<file path=ppt/tags/tag52.xml><?xml version="1.0" encoding="utf-8"?>
<p:tagLst xmlns:a="http://schemas.openxmlformats.org/drawingml/2006/main" xmlns:r="http://schemas.openxmlformats.org/officeDocument/2006/relationships" xmlns:p="http://schemas.openxmlformats.org/presentationml/2006/main">
  <p:tag name="NUM" val="52"/>
</p:tagLst>
</file>

<file path=ppt/tags/tag53.xml><?xml version="1.0" encoding="utf-8"?>
<p:tagLst xmlns:a="http://schemas.openxmlformats.org/drawingml/2006/main" xmlns:r="http://schemas.openxmlformats.org/officeDocument/2006/relationships" xmlns:p="http://schemas.openxmlformats.org/presentationml/2006/main">
  <p:tag name="NUM" val="53"/>
</p:tagLst>
</file>

<file path=ppt/tags/tag54.xml><?xml version="1.0" encoding="utf-8"?>
<p:tagLst xmlns:a="http://schemas.openxmlformats.org/drawingml/2006/main" xmlns:r="http://schemas.openxmlformats.org/officeDocument/2006/relationships" xmlns:p="http://schemas.openxmlformats.org/presentationml/2006/main">
  <p:tag name="NUM" val="54"/>
</p:tagLst>
</file>

<file path=ppt/tags/tag55.xml><?xml version="1.0" encoding="utf-8"?>
<p:tagLst xmlns:a="http://schemas.openxmlformats.org/drawingml/2006/main" xmlns:r="http://schemas.openxmlformats.org/officeDocument/2006/relationships" xmlns:p="http://schemas.openxmlformats.org/presentationml/2006/main">
  <p:tag name="NUM" val="55"/>
</p:tagLst>
</file>

<file path=ppt/tags/tag56.xml><?xml version="1.0" encoding="utf-8"?>
<p:tagLst xmlns:a="http://schemas.openxmlformats.org/drawingml/2006/main" xmlns:r="http://schemas.openxmlformats.org/officeDocument/2006/relationships" xmlns:p="http://schemas.openxmlformats.org/presentationml/2006/main">
  <p:tag name="NUM" val="56"/>
</p:tagLst>
</file>

<file path=ppt/tags/tag57.xml><?xml version="1.0" encoding="utf-8"?>
<p:tagLst xmlns:a="http://schemas.openxmlformats.org/drawingml/2006/main" xmlns:r="http://schemas.openxmlformats.org/officeDocument/2006/relationships" xmlns:p="http://schemas.openxmlformats.org/presentationml/2006/main">
  <p:tag name="NUM" val="57"/>
</p:tagLst>
</file>

<file path=ppt/tags/tag58.xml><?xml version="1.0" encoding="utf-8"?>
<p:tagLst xmlns:a="http://schemas.openxmlformats.org/drawingml/2006/main" xmlns:r="http://schemas.openxmlformats.org/officeDocument/2006/relationships" xmlns:p="http://schemas.openxmlformats.org/presentationml/2006/main">
  <p:tag name="NUM" val="58"/>
</p:tagLst>
</file>

<file path=ppt/tags/tag59.xml><?xml version="1.0" encoding="utf-8"?>
<p:tagLst xmlns:a="http://schemas.openxmlformats.org/drawingml/2006/main" xmlns:r="http://schemas.openxmlformats.org/officeDocument/2006/relationships" xmlns:p="http://schemas.openxmlformats.org/presentationml/2006/main">
  <p:tag name="NUM" val="5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0"/>
</p:tagLst>
</file>

<file path=ppt/tags/tag61.xml><?xml version="1.0" encoding="utf-8"?>
<p:tagLst xmlns:a="http://schemas.openxmlformats.org/drawingml/2006/main" xmlns:r="http://schemas.openxmlformats.org/officeDocument/2006/relationships" xmlns:p="http://schemas.openxmlformats.org/presentationml/2006/main">
  <p:tag name="NUM" val="61"/>
</p:tagLst>
</file>

<file path=ppt/tags/tag62.xml><?xml version="1.0" encoding="utf-8"?>
<p:tagLst xmlns:a="http://schemas.openxmlformats.org/drawingml/2006/main" xmlns:r="http://schemas.openxmlformats.org/officeDocument/2006/relationships" xmlns:p="http://schemas.openxmlformats.org/presentationml/2006/main">
  <p:tag name="NUM" val="62"/>
</p:tagLst>
</file>

<file path=ppt/tags/tag63.xml><?xml version="1.0" encoding="utf-8"?>
<p:tagLst xmlns:a="http://schemas.openxmlformats.org/drawingml/2006/main" xmlns:r="http://schemas.openxmlformats.org/officeDocument/2006/relationships" xmlns:p="http://schemas.openxmlformats.org/presentationml/2006/main">
  <p:tag name="NUM" val="63"/>
</p:tagLst>
</file>

<file path=ppt/tags/tag64.xml><?xml version="1.0" encoding="utf-8"?>
<p:tagLst xmlns:a="http://schemas.openxmlformats.org/drawingml/2006/main" xmlns:r="http://schemas.openxmlformats.org/officeDocument/2006/relationships" xmlns:p="http://schemas.openxmlformats.org/presentationml/2006/main">
  <p:tag name="NUM" val="64"/>
</p:tagLst>
</file>

<file path=ppt/tags/tag65.xml><?xml version="1.0" encoding="utf-8"?>
<p:tagLst xmlns:a="http://schemas.openxmlformats.org/drawingml/2006/main" xmlns:r="http://schemas.openxmlformats.org/officeDocument/2006/relationships" xmlns:p="http://schemas.openxmlformats.org/presentationml/2006/main">
  <p:tag name="NUM" val="65"/>
</p:tagLst>
</file>

<file path=ppt/tags/tag66.xml><?xml version="1.0" encoding="utf-8"?>
<p:tagLst xmlns:a="http://schemas.openxmlformats.org/drawingml/2006/main" xmlns:r="http://schemas.openxmlformats.org/officeDocument/2006/relationships" xmlns:p="http://schemas.openxmlformats.org/presentationml/2006/main">
  <p:tag name="NUM" val="66"/>
</p:tagLst>
</file>

<file path=ppt/tags/tag67.xml><?xml version="1.0" encoding="utf-8"?>
<p:tagLst xmlns:a="http://schemas.openxmlformats.org/drawingml/2006/main" xmlns:r="http://schemas.openxmlformats.org/officeDocument/2006/relationships" xmlns:p="http://schemas.openxmlformats.org/presentationml/2006/main">
  <p:tag name="NUM" val="67"/>
</p:tagLst>
</file>

<file path=ppt/tags/tag68.xml><?xml version="1.0" encoding="utf-8"?>
<p:tagLst xmlns:a="http://schemas.openxmlformats.org/drawingml/2006/main" xmlns:r="http://schemas.openxmlformats.org/officeDocument/2006/relationships" xmlns:p="http://schemas.openxmlformats.org/presentationml/2006/main">
  <p:tag name="NUM" val="68"/>
</p:tagLst>
</file>

<file path=ppt/tags/tag69.xml><?xml version="1.0" encoding="utf-8"?>
<p:tagLst xmlns:a="http://schemas.openxmlformats.org/drawingml/2006/main" xmlns:r="http://schemas.openxmlformats.org/officeDocument/2006/relationships" xmlns:p="http://schemas.openxmlformats.org/presentationml/2006/main">
  <p:tag name="NUM" val="69"/>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70"/>
</p:tagLst>
</file>

<file path=ppt/tags/tag71.xml><?xml version="1.0" encoding="utf-8"?>
<p:tagLst xmlns:a="http://schemas.openxmlformats.org/drawingml/2006/main" xmlns:r="http://schemas.openxmlformats.org/officeDocument/2006/relationships" xmlns:p="http://schemas.openxmlformats.org/presentationml/2006/main">
  <p:tag name="NUM" val="71"/>
</p:tagLst>
</file>

<file path=ppt/tags/tag72.xml><?xml version="1.0" encoding="utf-8"?>
<p:tagLst xmlns:a="http://schemas.openxmlformats.org/drawingml/2006/main" xmlns:r="http://schemas.openxmlformats.org/officeDocument/2006/relationships" xmlns:p="http://schemas.openxmlformats.org/presentationml/2006/main">
  <p:tag name="NUM" val="72"/>
</p:tagLst>
</file>

<file path=ppt/tags/tag73.xml><?xml version="1.0" encoding="utf-8"?>
<p:tagLst xmlns:a="http://schemas.openxmlformats.org/drawingml/2006/main" xmlns:r="http://schemas.openxmlformats.org/officeDocument/2006/relationships" xmlns:p="http://schemas.openxmlformats.org/presentationml/2006/main">
  <p:tag name="NUM" val="73"/>
</p:tagLst>
</file>

<file path=ppt/tags/tag74.xml><?xml version="1.0" encoding="utf-8"?>
<p:tagLst xmlns:a="http://schemas.openxmlformats.org/drawingml/2006/main" xmlns:r="http://schemas.openxmlformats.org/officeDocument/2006/relationships" xmlns:p="http://schemas.openxmlformats.org/presentationml/2006/main">
  <p:tag name="NUM" val="74"/>
</p:tagLst>
</file>

<file path=ppt/tags/tag75.xml><?xml version="1.0" encoding="utf-8"?>
<p:tagLst xmlns:a="http://schemas.openxmlformats.org/drawingml/2006/main" xmlns:r="http://schemas.openxmlformats.org/officeDocument/2006/relationships" xmlns:p="http://schemas.openxmlformats.org/presentationml/2006/main">
  <p:tag name="NUM" val="75"/>
</p:tagLst>
</file>

<file path=ppt/tags/tag76.xml><?xml version="1.0" encoding="utf-8"?>
<p:tagLst xmlns:a="http://schemas.openxmlformats.org/drawingml/2006/main" xmlns:r="http://schemas.openxmlformats.org/officeDocument/2006/relationships" xmlns:p="http://schemas.openxmlformats.org/presentationml/2006/main">
  <p:tag name="NUM" val="76"/>
</p:tagLst>
</file>

<file path=ppt/tags/tag77.xml><?xml version="1.0" encoding="utf-8"?>
<p:tagLst xmlns:a="http://schemas.openxmlformats.org/drawingml/2006/main" xmlns:r="http://schemas.openxmlformats.org/officeDocument/2006/relationships" xmlns:p="http://schemas.openxmlformats.org/presentationml/2006/main">
  <p:tag name="NUM" val="77"/>
</p:tagLst>
</file>

<file path=ppt/tags/tag78.xml><?xml version="1.0" encoding="utf-8"?>
<p:tagLst xmlns:a="http://schemas.openxmlformats.org/drawingml/2006/main" xmlns:r="http://schemas.openxmlformats.org/officeDocument/2006/relationships" xmlns:p="http://schemas.openxmlformats.org/presentationml/2006/main">
  <p:tag name="NUM" val="78"/>
</p:tagLst>
</file>

<file path=ppt/tags/tag79.xml><?xml version="1.0" encoding="utf-8"?>
<p:tagLst xmlns:a="http://schemas.openxmlformats.org/drawingml/2006/main" xmlns:r="http://schemas.openxmlformats.org/officeDocument/2006/relationships" xmlns:p="http://schemas.openxmlformats.org/presentationml/2006/main">
  <p:tag name="NUM" val="79"/>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80"/>
</p:tagLst>
</file>

<file path=ppt/tags/tag81.xml><?xml version="1.0" encoding="utf-8"?>
<p:tagLst xmlns:a="http://schemas.openxmlformats.org/drawingml/2006/main" xmlns:r="http://schemas.openxmlformats.org/officeDocument/2006/relationships" xmlns:p="http://schemas.openxmlformats.org/presentationml/2006/main">
  <p:tag name="NUM" val="81"/>
</p:tagLst>
</file>

<file path=ppt/tags/tag82.xml><?xml version="1.0" encoding="utf-8"?>
<p:tagLst xmlns:a="http://schemas.openxmlformats.org/drawingml/2006/main" xmlns:r="http://schemas.openxmlformats.org/officeDocument/2006/relationships" xmlns:p="http://schemas.openxmlformats.org/presentationml/2006/main">
  <p:tag name="NUM" val="82"/>
</p:tagLst>
</file>

<file path=ppt/tags/tag83.xml><?xml version="1.0" encoding="utf-8"?>
<p:tagLst xmlns:a="http://schemas.openxmlformats.org/drawingml/2006/main" xmlns:r="http://schemas.openxmlformats.org/officeDocument/2006/relationships" xmlns:p="http://schemas.openxmlformats.org/presentationml/2006/main">
  <p:tag name="NUM" val="83"/>
</p:tagLst>
</file>

<file path=ppt/tags/tag84.xml><?xml version="1.0" encoding="utf-8"?>
<p:tagLst xmlns:a="http://schemas.openxmlformats.org/drawingml/2006/main" xmlns:r="http://schemas.openxmlformats.org/officeDocument/2006/relationships" xmlns:p="http://schemas.openxmlformats.org/presentationml/2006/main">
  <p:tag name="NUM" val="84"/>
</p:tagLst>
</file>

<file path=ppt/tags/tag85.xml><?xml version="1.0" encoding="utf-8"?>
<p:tagLst xmlns:a="http://schemas.openxmlformats.org/drawingml/2006/main" xmlns:r="http://schemas.openxmlformats.org/officeDocument/2006/relationships" xmlns:p="http://schemas.openxmlformats.org/presentationml/2006/main">
  <p:tag name="NUM" val="85"/>
</p:tagLst>
</file>

<file path=ppt/tags/tag86.xml><?xml version="1.0" encoding="utf-8"?>
<p:tagLst xmlns:a="http://schemas.openxmlformats.org/drawingml/2006/main" xmlns:r="http://schemas.openxmlformats.org/officeDocument/2006/relationships" xmlns:p="http://schemas.openxmlformats.org/presentationml/2006/main">
  <p:tag name="NUM" val="86"/>
</p:tagLst>
</file>

<file path=ppt/tags/tag87.xml><?xml version="1.0" encoding="utf-8"?>
<p:tagLst xmlns:a="http://schemas.openxmlformats.org/drawingml/2006/main" xmlns:r="http://schemas.openxmlformats.org/officeDocument/2006/relationships" xmlns:p="http://schemas.openxmlformats.org/presentationml/2006/main">
  <p:tag name="NUM" val="87"/>
</p:tagLst>
</file>

<file path=ppt/tags/tag88.xml><?xml version="1.0" encoding="utf-8"?>
<p:tagLst xmlns:a="http://schemas.openxmlformats.org/drawingml/2006/main" xmlns:r="http://schemas.openxmlformats.org/officeDocument/2006/relationships" xmlns:p="http://schemas.openxmlformats.org/presentationml/2006/main">
  <p:tag name="NUM" val="88"/>
</p:tagLst>
</file>

<file path=ppt/tags/tag89.xml><?xml version="1.0" encoding="utf-8"?>
<p:tagLst xmlns:a="http://schemas.openxmlformats.org/drawingml/2006/main" xmlns:r="http://schemas.openxmlformats.org/officeDocument/2006/relationships" xmlns:p="http://schemas.openxmlformats.org/presentationml/2006/main">
  <p:tag name="NUM" val="8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90"/>
</p:tagLst>
</file>

<file path=ppt/tags/tag91.xml><?xml version="1.0" encoding="utf-8"?>
<p:tagLst xmlns:a="http://schemas.openxmlformats.org/drawingml/2006/main" xmlns:r="http://schemas.openxmlformats.org/officeDocument/2006/relationships" xmlns:p="http://schemas.openxmlformats.org/presentationml/2006/main">
  <p:tag name="NUM" val="91"/>
</p:tagLst>
</file>

<file path=ppt/tags/tag92.xml><?xml version="1.0" encoding="utf-8"?>
<p:tagLst xmlns:a="http://schemas.openxmlformats.org/drawingml/2006/main" xmlns:r="http://schemas.openxmlformats.org/officeDocument/2006/relationships" xmlns:p="http://schemas.openxmlformats.org/presentationml/2006/main">
  <p:tag name="NUM" val="92"/>
</p:tagLst>
</file>

<file path=ppt/tags/tag93.xml><?xml version="1.0" encoding="utf-8"?>
<p:tagLst xmlns:a="http://schemas.openxmlformats.org/drawingml/2006/main" xmlns:r="http://schemas.openxmlformats.org/officeDocument/2006/relationships" xmlns:p="http://schemas.openxmlformats.org/presentationml/2006/main">
  <p:tag name="NUM" val="93"/>
</p:tagLst>
</file>

<file path=ppt/tags/tag94.xml><?xml version="1.0" encoding="utf-8"?>
<p:tagLst xmlns:a="http://schemas.openxmlformats.org/drawingml/2006/main" xmlns:r="http://schemas.openxmlformats.org/officeDocument/2006/relationships" xmlns:p="http://schemas.openxmlformats.org/presentationml/2006/main">
  <p:tag name="NUM" val="94"/>
</p:tagLst>
</file>

<file path=ppt/tags/tag95.xml><?xml version="1.0" encoding="utf-8"?>
<p:tagLst xmlns:a="http://schemas.openxmlformats.org/drawingml/2006/main" xmlns:r="http://schemas.openxmlformats.org/officeDocument/2006/relationships" xmlns:p="http://schemas.openxmlformats.org/presentationml/2006/main">
  <p:tag name="NUM" val="95"/>
</p:tagLst>
</file>

<file path=ppt/tags/tag96.xml><?xml version="1.0" encoding="utf-8"?>
<p:tagLst xmlns:a="http://schemas.openxmlformats.org/drawingml/2006/main" xmlns:r="http://schemas.openxmlformats.org/officeDocument/2006/relationships" xmlns:p="http://schemas.openxmlformats.org/presentationml/2006/main">
  <p:tag name="NUM" val="97"/>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7590</TotalTime>
  <Words>1938</Words>
  <Application>Microsoft Office PowerPoint</Application>
  <PresentationFormat>On-screen Show (4:3)</PresentationFormat>
  <Paragraphs>417</Paragraphs>
  <Slides>84</Slides>
  <Notes>83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Assimilation</vt:lpstr>
      <vt:lpstr>Calibri</vt:lpstr>
      <vt:lpstr>Degrading Morals</vt:lpstr>
      <vt:lpstr>Times</vt:lpstr>
      <vt:lpstr>Times New Roman</vt:lpstr>
      <vt:lpstr>TimesNewRomanPSMT</vt:lpstr>
      <vt:lpstr>Wingdings</vt:lpstr>
      <vt:lpstr>Modèle par défaut</vt:lpstr>
      <vt:lpstr>PowerPoint Presentation</vt:lpstr>
      <vt:lpstr>Introduction </vt:lpstr>
      <vt:lpstr>Introduction </vt:lpstr>
      <vt:lpstr>Statistiques descriptives Sous SPSS 26 </vt:lpstr>
      <vt:lpstr>Statistiques descriptives </vt:lpstr>
      <vt:lpstr>Normalité </vt:lpstr>
      <vt:lpstr>Statistiques descriptives </vt:lpstr>
      <vt:lpstr>Statistiques descriptives </vt:lpstr>
      <vt:lpstr>Statistiques descriptives </vt:lpstr>
      <vt:lpstr>Statistiques descriptives </vt:lpstr>
      <vt:lpstr>Statistiques de première génération</vt:lpstr>
      <vt:lpstr>Statistiques inférentielles</vt:lpstr>
      <vt:lpstr>Statistiques inférentielles</vt:lpstr>
      <vt:lpstr>Statistiques inférentielles</vt:lpstr>
      <vt:lpstr>Statistiques inférentielles</vt:lpstr>
      <vt:lpstr>Tests paramétriques</vt:lpstr>
      <vt:lpstr>Tests t de Student</vt:lpstr>
      <vt:lpstr>Le test-t de Student pour échantillon unique</vt:lpstr>
      <vt:lpstr>Le test-t de Student pour échantillon unique</vt:lpstr>
      <vt:lpstr>Le test-t de Student pour deux groupes  indépendants</vt:lpstr>
      <vt:lpstr>Le test-t de Student pour deux groupes  indépendants</vt:lpstr>
      <vt:lpstr>Le test-t de Student comparant deux groupes appariés.</vt:lpstr>
      <vt:lpstr>Le test-t de Student pour deux groupes appariés</vt:lpstr>
      <vt:lpstr>Le test-t de Student pour deux groupes  appariés</vt:lpstr>
      <vt:lpstr>Le test-t de Student pour deux groupes  appariés</vt:lpstr>
      <vt:lpstr>Le test-t de Student pour deux groupes  appariés</vt:lpstr>
      <vt:lpstr>L'analyse de variance à un facteur</vt:lpstr>
      <vt:lpstr>L'analyse de variance à un facteur : (Anova à un facteur)</vt:lpstr>
      <vt:lpstr>L'analyse de variance à un facteur : (Anova à un facteur)</vt:lpstr>
      <vt:lpstr>Anova à un facteur</vt:lpstr>
      <vt:lpstr>Anova à un facteur</vt:lpstr>
      <vt:lpstr>Anova à un facteur</vt:lpstr>
      <vt:lpstr>Anova à un facteur : présentation des différences</vt:lpstr>
      <vt:lpstr>Les tests post-hoc</vt:lpstr>
      <vt:lpstr>Les tests post-hoc</vt:lpstr>
      <vt:lpstr>Les tests post-hoc</vt:lpstr>
      <vt:lpstr>Illustration graphique : 3 groupes</vt:lpstr>
      <vt:lpstr>Illustration graphique : trois groupes</vt:lpstr>
      <vt:lpstr>Analyse univariée</vt:lpstr>
      <vt:lpstr>Analyse univariée</vt:lpstr>
      <vt:lpstr>Analyse univariée</vt:lpstr>
      <vt:lpstr>Analyse univariée</vt:lpstr>
      <vt:lpstr>Analyse univariée</vt:lpstr>
      <vt:lpstr>Analyse de covariance Ancova</vt:lpstr>
      <vt:lpstr>Analyse de covariance Ancova</vt:lpstr>
      <vt:lpstr>Analyse de covariance Ancova</vt:lpstr>
      <vt:lpstr>Analyse Multivariée</vt:lpstr>
      <vt:lpstr>Analyse Multivariée</vt:lpstr>
      <vt:lpstr>Analyse Multivariée</vt:lpstr>
      <vt:lpstr>Analyse Multivariée</vt:lpstr>
      <vt:lpstr>Analyse de covariance Multivariée (Mancova)</vt:lpstr>
      <vt:lpstr>Analyse de variance mesures répétées</vt:lpstr>
      <vt:lpstr>Analyse de variance mesures répétées</vt:lpstr>
      <vt:lpstr>Analyse de variance mesures répétées</vt:lpstr>
      <vt:lpstr>Analyse de variance mesures répétées</vt:lpstr>
      <vt:lpstr>Analyse de variance mesures répétées</vt:lpstr>
      <vt:lpstr>Analyse de variance mesures répétées</vt:lpstr>
      <vt:lpstr>Analyse de variance mesures factorielle</vt:lpstr>
      <vt:lpstr>Analyse de variance mesures factorielle</vt:lpstr>
      <vt:lpstr>Analyse de variance mesures factorielle</vt:lpstr>
      <vt:lpstr>Analyse de variance mesures factorielle</vt:lpstr>
      <vt:lpstr>Analyse de variance mesures factorielle</vt:lpstr>
      <vt:lpstr>Analyse de variance mesures factorielle</vt:lpstr>
      <vt:lpstr>La corrélation de Pearson </vt:lpstr>
      <vt:lpstr>Tests paramétriques</vt:lpstr>
      <vt:lpstr>La corrélation multiple et partielle</vt:lpstr>
      <vt:lpstr>La corrélation de Pearson </vt:lpstr>
      <vt:lpstr>Illustration graphique de la corrélation de Pearson </vt:lpstr>
      <vt:lpstr>Illustration graphique de la corrélation de Pearson </vt:lpstr>
      <vt:lpstr>Test non paramétrique Kruskal-Wallis</vt:lpstr>
      <vt:lpstr>Tests non paramétriques</vt:lpstr>
      <vt:lpstr>Le test du coefficient de corrélation de Spearman</vt:lpstr>
      <vt:lpstr>Le test de corrélation des rangs de Kendall</vt:lpstr>
      <vt:lpstr>Régression linéaire</vt:lpstr>
      <vt:lpstr>Régression linéaire</vt:lpstr>
      <vt:lpstr>Régression linéaire</vt:lpstr>
      <vt:lpstr>Régression linéaire</vt:lpstr>
      <vt:lpstr>Régression linéaire multiple</vt:lpstr>
      <vt:lpstr>Régression linéaire</vt:lpstr>
      <vt:lpstr>Régression linéaire</vt:lpstr>
      <vt:lpstr>Régression linéaire</vt:lpstr>
      <vt:lpstr>Régression linéaire</vt:lpstr>
      <vt:lpstr>PowerPoint Presentation</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 Olivier</dc:creator>
  <cp:lastModifiedBy>Noomen Gualmemi</cp:lastModifiedBy>
  <cp:revision>295</cp:revision>
  <dcterms:created xsi:type="dcterms:W3CDTF">2006-10-17T07:07:57Z</dcterms:created>
  <dcterms:modified xsi:type="dcterms:W3CDTF">2022-01-29T19:20:16Z</dcterms:modified>
</cp:coreProperties>
</file>