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435" r:id="rId2"/>
    <p:sldId id="542" r:id="rId3"/>
    <p:sldId id="541" r:id="rId4"/>
    <p:sldId id="529" r:id="rId5"/>
    <p:sldId id="524" r:id="rId6"/>
    <p:sldId id="523" r:id="rId7"/>
    <p:sldId id="572" r:id="rId8"/>
    <p:sldId id="521" r:id="rId9"/>
    <p:sldId id="491" r:id="rId10"/>
    <p:sldId id="503" r:id="rId11"/>
    <p:sldId id="504" r:id="rId12"/>
    <p:sldId id="490" r:id="rId13"/>
    <p:sldId id="614" r:id="rId14"/>
    <p:sldId id="615" r:id="rId15"/>
    <p:sldId id="505" r:id="rId16"/>
    <p:sldId id="543" r:id="rId17"/>
    <p:sldId id="663" r:id="rId18"/>
    <p:sldId id="533" r:id="rId19"/>
    <p:sldId id="544" r:id="rId20"/>
    <p:sldId id="547" r:id="rId21"/>
    <p:sldId id="616" r:id="rId22"/>
    <p:sldId id="550" r:id="rId23"/>
    <p:sldId id="617" r:id="rId24"/>
    <p:sldId id="549" r:id="rId25"/>
    <p:sldId id="619" r:id="rId26"/>
    <p:sldId id="548" r:id="rId27"/>
    <p:sldId id="556" r:id="rId28"/>
    <p:sldId id="557" r:id="rId29"/>
    <p:sldId id="558" r:id="rId30"/>
    <p:sldId id="520" r:id="rId31"/>
    <p:sldId id="552" r:id="rId32"/>
    <p:sldId id="551" r:id="rId33"/>
    <p:sldId id="600" r:id="rId34"/>
    <p:sldId id="553" r:id="rId35"/>
    <p:sldId id="554" r:id="rId36"/>
    <p:sldId id="573" r:id="rId37"/>
    <p:sldId id="519" r:id="rId38"/>
    <p:sldId id="518" r:id="rId39"/>
    <p:sldId id="559" r:id="rId40"/>
    <p:sldId id="560" r:id="rId41"/>
    <p:sldId id="561" r:id="rId42"/>
    <p:sldId id="574" r:id="rId43"/>
    <p:sldId id="575" r:id="rId44"/>
    <p:sldId id="576" r:id="rId45"/>
    <p:sldId id="577" r:id="rId46"/>
    <p:sldId id="578" r:id="rId47"/>
    <p:sldId id="579" r:id="rId48"/>
    <p:sldId id="582" r:id="rId49"/>
    <p:sldId id="584" r:id="rId50"/>
    <p:sldId id="581" r:id="rId51"/>
    <p:sldId id="585" r:id="rId52"/>
    <p:sldId id="580" r:id="rId53"/>
    <p:sldId id="583" r:id="rId54"/>
    <p:sldId id="586" r:id="rId55"/>
    <p:sldId id="588" r:id="rId56"/>
    <p:sldId id="589" r:id="rId57"/>
    <p:sldId id="591" r:id="rId58"/>
    <p:sldId id="590" r:id="rId59"/>
    <p:sldId id="592" r:id="rId60"/>
    <p:sldId id="594" r:id="rId61"/>
    <p:sldId id="593" r:id="rId62"/>
    <p:sldId id="587" r:id="rId63"/>
    <p:sldId id="595" r:id="rId64"/>
    <p:sldId id="598" r:id="rId65"/>
    <p:sldId id="597" r:id="rId66"/>
    <p:sldId id="596" r:id="rId67"/>
    <p:sldId id="516" r:id="rId68"/>
    <p:sldId id="534" r:id="rId69"/>
    <p:sldId id="517" r:id="rId70"/>
    <p:sldId id="562" r:id="rId71"/>
    <p:sldId id="568" r:id="rId72"/>
    <p:sldId id="570" r:id="rId73"/>
    <p:sldId id="509" r:id="rId74"/>
    <p:sldId id="513" r:id="rId75"/>
    <p:sldId id="510" r:id="rId76"/>
    <p:sldId id="613" r:id="rId77"/>
    <p:sldId id="610" r:id="rId78"/>
    <p:sldId id="609" r:id="rId79"/>
    <p:sldId id="466" r:id="rId80"/>
    <p:sldId id="608" r:id="rId81"/>
    <p:sldId id="604" r:id="rId82"/>
    <p:sldId id="603" r:id="rId83"/>
    <p:sldId id="605" r:id="rId84"/>
    <p:sldId id="606" r:id="rId85"/>
    <p:sldId id="664" r:id="rId86"/>
  </p:sldIdLst>
  <p:sldSz cx="9144000" cy="6858000" type="screen4x3"/>
  <p:notesSz cx="7077075" cy="9363075"/>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FDEDF"/>
    <a:srgbClr val="006600"/>
    <a:srgbClr val="BBEDE3"/>
    <a:srgbClr val="339966"/>
    <a:srgbClr val="FF0066"/>
    <a:srgbClr val="FF6600"/>
    <a:srgbClr val="FEF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38" autoAdjust="0"/>
  </p:normalViewPr>
  <p:slideViewPr>
    <p:cSldViewPr>
      <p:cViewPr varScale="1">
        <p:scale>
          <a:sx n="111" d="100"/>
          <a:sy n="111" d="100"/>
        </p:scale>
        <p:origin x="1650" y="96"/>
      </p:cViewPr>
      <p:guideLst>
        <p:guide orient="horz" pos="2160"/>
        <p:guide pos="2880"/>
      </p:guideLst>
    </p:cSldViewPr>
  </p:slideViewPr>
  <p:outlineViewPr>
    <p:cViewPr>
      <p:scale>
        <a:sx n="33" d="100"/>
        <a:sy n="33" d="100"/>
      </p:scale>
      <p:origin x="0" y="24072"/>
    </p:cViewPr>
  </p:outlineViewPr>
  <p:notesTextViewPr>
    <p:cViewPr>
      <p:scale>
        <a:sx n="100" d="100"/>
        <a:sy n="100" d="100"/>
      </p:scale>
      <p:origin x="0" y="0"/>
    </p:cViewPr>
  </p:notesTextViewPr>
  <p:sorterViewPr>
    <p:cViewPr>
      <p:scale>
        <a:sx n="75" d="100"/>
        <a:sy n="75" d="100"/>
      </p:scale>
      <p:origin x="0" y="7866"/>
    </p:cViewPr>
  </p:sorterViewPr>
  <p:notesViewPr>
    <p:cSldViewPr>
      <p:cViewPr varScale="1">
        <p:scale>
          <a:sx n="61" d="100"/>
          <a:sy n="61" d="100"/>
        </p:scale>
        <p:origin x="-1698" y="-54"/>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lvl1pPr>
              <a:defRPr sz="1300"/>
            </a:lvl1pPr>
          </a:lstStyle>
          <a:p>
            <a:endParaRPr lang="fr-FR"/>
          </a:p>
        </p:txBody>
      </p:sp>
      <p:sp>
        <p:nvSpPr>
          <p:cNvPr id="122883" name="Rectangle 3"/>
          <p:cNvSpPr>
            <a:spLocks noGrp="1" noChangeArrowheads="1"/>
          </p:cNvSpPr>
          <p:nvPr>
            <p:ph type="dt" sz="quarter" idx="1"/>
          </p:nvPr>
        </p:nvSpPr>
        <p:spPr bwMode="auto">
          <a:xfrm>
            <a:off x="4010342" y="0"/>
            <a:ext cx="3066733" cy="468154"/>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lvl1pPr algn="r">
              <a:defRPr sz="1300"/>
            </a:lvl1pPr>
          </a:lstStyle>
          <a:p>
            <a:endParaRPr lang="fr-FR"/>
          </a:p>
        </p:txBody>
      </p:sp>
      <p:sp>
        <p:nvSpPr>
          <p:cNvPr id="122884" name="Rectangle 4"/>
          <p:cNvSpPr>
            <a:spLocks noGrp="1" noChangeArrowheads="1"/>
          </p:cNvSpPr>
          <p:nvPr>
            <p:ph type="ftr" sz="quarter" idx="2"/>
          </p:nvPr>
        </p:nvSpPr>
        <p:spPr bwMode="auto">
          <a:xfrm>
            <a:off x="0" y="8894921"/>
            <a:ext cx="3066733" cy="468154"/>
          </a:xfrm>
          <a:prstGeom prst="rect">
            <a:avLst/>
          </a:prstGeom>
          <a:noFill/>
          <a:ln w="9525">
            <a:noFill/>
            <a:miter lim="800000"/>
            <a:headEnd/>
            <a:tailEnd/>
          </a:ln>
          <a:effectLst/>
        </p:spPr>
        <p:txBody>
          <a:bodyPr vert="horz" wrap="square" lIns="93935" tIns="46968" rIns="93935" bIns="46968" numCol="1" anchor="b" anchorCtr="0" compatLnSpc="1">
            <a:prstTxWarp prst="textNoShape">
              <a:avLst/>
            </a:prstTxWarp>
          </a:bodyPr>
          <a:lstStyle>
            <a:lvl1pPr>
              <a:defRPr sz="1300"/>
            </a:lvl1pPr>
          </a:lstStyle>
          <a:p>
            <a:endParaRPr lang="fr-FR"/>
          </a:p>
        </p:txBody>
      </p:sp>
      <p:sp>
        <p:nvSpPr>
          <p:cNvPr id="122885" name="Rectangle 5"/>
          <p:cNvSpPr>
            <a:spLocks noGrp="1" noChangeArrowheads="1"/>
          </p:cNvSpPr>
          <p:nvPr>
            <p:ph type="sldNum" sz="quarter" idx="3"/>
          </p:nvPr>
        </p:nvSpPr>
        <p:spPr bwMode="auto">
          <a:xfrm>
            <a:off x="4010342" y="8894921"/>
            <a:ext cx="3066733" cy="468154"/>
          </a:xfrm>
          <a:prstGeom prst="rect">
            <a:avLst/>
          </a:prstGeom>
          <a:noFill/>
          <a:ln w="9525">
            <a:noFill/>
            <a:miter lim="800000"/>
            <a:headEnd/>
            <a:tailEnd/>
          </a:ln>
          <a:effectLst/>
        </p:spPr>
        <p:txBody>
          <a:bodyPr vert="horz" wrap="square" lIns="93935" tIns="46968" rIns="93935" bIns="46968" numCol="1" anchor="b" anchorCtr="0" compatLnSpc="1">
            <a:prstTxWarp prst="textNoShape">
              <a:avLst/>
            </a:prstTxWarp>
          </a:bodyPr>
          <a:lstStyle>
            <a:lvl1pPr algn="r">
              <a:defRPr sz="1300"/>
            </a:lvl1pPr>
          </a:lstStyle>
          <a:p>
            <a:fld id="{C63C0449-15DB-46CD-92A1-A8DDF05668E7}" type="slidenum">
              <a:rPr lang="fr-FR"/>
              <a:pPr/>
              <a:t>‹#›</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lvl1pPr>
              <a:defRPr sz="1300"/>
            </a:lvl1pPr>
          </a:lstStyle>
          <a:p>
            <a:endParaRPr lang="fr-FR"/>
          </a:p>
        </p:txBody>
      </p:sp>
      <p:sp>
        <p:nvSpPr>
          <p:cNvPr id="61443" name="Rectangle 3"/>
          <p:cNvSpPr>
            <a:spLocks noGrp="1" noChangeArrowheads="1"/>
          </p:cNvSpPr>
          <p:nvPr>
            <p:ph type="dt" idx="1"/>
          </p:nvPr>
        </p:nvSpPr>
        <p:spPr bwMode="auto">
          <a:xfrm>
            <a:off x="4008704" y="0"/>
            <a:ext cx="3066733" cy="468154"/>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lvl1pPr algn="r">
              <a:defRPr sz="1300"/>
            </a:lvl1pPr>
          </a:lstStyle>
          <a:p>
            <a:endParaRPr lang="fr-FR"/>
          </a:p>
        </p:txBody>
      </p:sp>
      <p:sp>
        <p:nvSpPr>
          <p:cNvPr id="61444" name="Rectangle 4"/>
          <p:cNvSpPr>
            <a:spLocks noGrp="1" noRot="1" noChangeAspect="1" noChangeArrowheads="1" noTextEdit="1"/>
          </p:cNvSpPr>
          <p:nvPr>
            <p:ph type="sldImg" idx="2"/>
          </p:nvPr>
        </p:nvSpPr>
        <p:spPr bwMode="auto">
          <a:xfrm>
            <a:off x="1198563" y="703263"/>
            <a:ext cx="4679950" cy="3509962"/>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5" tIns="46968" rIns="93935" bIns="46968"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1446"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5" tIns="46968" rIns="93935" bIns="46968" numCol="1" anchor="b" anchorCtr="0" compatLnSpc="1">
            <a:prstTxWarp prst="textNoShape">
              <a:avLst/>
            </a:prstTxWarp>
          </a:bodyPr>
          <a:lstStyle>
            <a:lvl1pPr>
              <a:defRPr sz="1300"/>
            </a:lvl1pPr>
          </a:lstStyle>
          <a:p>
            <a:endParaRPr lang="fr-FR"/>
          </a:p>
        </p:txBody>
      </p:sp>
      <p:sp>
        <p:nvSpPr>
          <p:cNvPr id="61447" name="Rectangle 7"/>
          <p:cNvSpPr>
            <a:spLocks noGrp="1" noChangeArrowheads="1"/>
          </p:cNvSpPr>
          <p:nvPr>
            <p:ph type="sldNum" sz="quarter" idx="5"/>
          </p:nvPr>
        </p:nvSpPr>
        <p:spPr bwMode="auto">
          <a:xfrm>
            <a:off x="4008704" y="8893296"/>
            <a:ext cx="3066733" cy="468154"/>
          </a:xfrm>
          <a:prstGeom prst="rect">
            <a:avLst/>
          </a:prstGeom>
          <a:noFill/>
          <a:ln w="9525">
            <a:noFill/>
            <a:miter lim="800000"/>
            <a:headEnd/>
            <a:tailEnd/>
          </a:ln>
          <a:effectLst/>
        </p:spPr>
        <p:txBody>
          <a:bodyPr vert="horz" wrap="square" lIns="93935" tIns="46968" rIns="93935" bIns="46968" numCol="1" anchor="b" anchorCtr="0" compatLnSpc="1">
            <a:prstTxWarp prst="textNoShape">
              <a:avLst/>
            </a:prstTxWarp>
          </a:bodyPr>
          <a:lstStyle>
            <a:lvl1pPr algn="r">
              <a:defRPr sz="1300"/>
            </a:lvl1pPr>
          </a:lstStyle>
          <a:p>
            <a:fld id="{76F45340-604D-4514-8D7D-AF132FADC155}" type="slidenum">
              <a:rPr lang="fr-FR"/>
              <a:pPr/>
              <a:t>‹#›</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10</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18116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11</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884884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12</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984641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13</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028138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14</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196666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15</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086872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16</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838797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18</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050118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19</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14205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20</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07354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075603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21</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684948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22</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556776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23</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880299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24</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48921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26</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635903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27</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359440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28</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836199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29</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614644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30</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05923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31</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70586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239994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32</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44246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33</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343197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34</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137352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35</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053034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36</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087533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37</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077171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38</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60428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39</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594489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40</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213756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41</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633194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30393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42</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365577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43</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77809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44</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41831697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45</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139411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46</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395152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47</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9558650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48</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922333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49</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961697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50</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589709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51</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23265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61354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52</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490256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53</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3782519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54</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060189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55</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5954901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56</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40665263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57</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6895066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58</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080123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59</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3943728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60</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1875462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61</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26710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88376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62</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7088986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63</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4980458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64</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3633852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65</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3656651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66</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5371037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67</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5389419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68</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9399141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69</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40597584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70</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8522553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71</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03119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9384154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72</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4652960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73</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2453051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74</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2988245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75</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761167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76</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40708138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77</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108031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78</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0575114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79</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8621419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80</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34182419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81</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319962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7821318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82</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282805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83</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18808248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84</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2444787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9</a:t>
            </a:fld>
            <a:endParaRPr lang="fr-FR"/>
          </a:p>
        </p:txBody>
      </p:sp>
      <p:sp>
        <p:nvSpPr>
          <p:cNvPr id="515074" name="Rectangle 1026"/>
          <p:cNvSpPr>
            <a:spLocks noGrp="1" noRot="1" noChangeAspect="1" noChangeArrowheads="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lIns="86833" tIns="43417" rIns="86833" bIns="43417"/>
          <a:lstStyle/>
          <a:p>
            <a:endParaRPr lang="en-GB"/>
          </a:p>
        </p:txBody>
      </p:sp>
    </p:spTree>
    <p:extLst>
      <p:ext uri="{BB962C8B-B14F-4D97-AF65-F5344CB8AC3E}">
        <p14:creationId xmlns:p14="http://schemas.microsoft.com/office/powerpoint/2010/main" val="555203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1261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0" y="0"/>
            <a:ext cx="6705600" cy="61261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lstStyle/>
          <a:p>
            <a:r>
              <a:rPr lang="fr-FR"/>
              <a:t>Cliquez pour modifier le style du titre</a:t>
            </a:r>
          </a:p>
        </p:txBody>
      </p:sp>
      <p:sp>
        <p:nvSpPr>
          <p:cNvPr id="3" name="Espace réservé du graphique SmartArt 2"/>
          <p:cNvSpPr>
            <a:spLocks noGrp="1"/>
          </p:cNvSpPr>
          <p:nvPr>
            <p:ph type="dgm" idx="1"/>
          </p:nvPr>
        </p:nvSpPr>
        <p:spPr>
          <a:xfrm>
            <a:off x="457200" y="1600200"/>
            <a:ext cx="8229600" cy="4525963"/>
          </a:xfrm>
        </p:spPr>
        <p:txBody>
          <a:bodyPr/>
          <a:lstStyle/>
          <a:p>
            <a:endParaRPr lang="fr-FR"/>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US"/>
          </a:p>
        </p:txBody>
      </p:sp>
      <p:sp>
        <p:nvSpPr>
          <p:cNvPr id="1035" name="Text Box 11"/>
          <p:cNvSpPr txBox="1">
            <a:spLocks noChangeArrowheads="1"/>
          </p:cNvSpPr>
          <p:nvPr userDrawn="1"/>
        </p:nvSpPr>
        <p:spPr bwMode="auto">
          <a:xfrm>
            <a:off x="1066800" y="457200"/>
            <a:ext cx="7416800" cy="274638"/>
          </a:xfrm>
          <a:prstGeom prst="rect">
            <a:avLst/>
          </a:prstGeom>
          <a:noFill/>
          <a:ln w="9525">
            <a:noFill/>
            <a:miter lim="800000"/>
            <a:headEnd/>
            <a:tailEnd/>
          </a:ln>
          <a:effectLst/>
        </p:spPr>
        <p:txBody>
          <a:bodyPr>
            <a:spAutoFit/>
          </a:bodyPr>
          <a:lstStyle/>
          <a:p>
            <a:pPr>
              <a:spcBef>
                <a:spcPct val="50000"/>
              </a:spcBef>
            </a:pPr>
            <a:endParaRPr lang="en-US" sz="1200" b="1" i="1">
              <a:solidFill>
                <a:schemeClr val="accent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p:titleStyle>
    <p:body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0.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079612" y="3068960"/>
            <a:ext cx="6696744" cy="1843582"/>
          </a:xfrm>
          <a:prstGeom prst="rect">
            <a:avLst/>
          </a:prstGeom>
          <a:noFill/>
        </p:spPr>
        <p:txBody>
          <a:bodyPr wrap="square" rtlCol="0">
            <a:spAutoFit/>
          </a:bodyPr>
          <a:lstStyle/>
          <a:p>
            <a:pPr algn="ctr">
              <a:lnSpc>
                <a:spcPct val="150000"/>
              </a:lnSpc>
            </a:pPr>
            <a:r>
              <a:rPr lang="fr-FR" sz="4000" b="1" dirty="0">
                <a:latin typeface="Assimilation" pitchFamily="2" charset="0"/>
              </a:rPr>
              <a:t>Cours analyses de données quantitatives (M1)</a:t>
            </a:r>
          </a:p>
        </p:txBody>
      </p:sp>
      <p:pic>
        <p:nvPicPr>
          <p:cNvPr id="8194" name="Picture 2">
            <a:extLst>
              <a:ext uri="{FF2B5EF4-FFF2-40B4-BE49-F238E27FC236}">
                <a16:creationId xmlns:a16="http://schemas.microsoft.com/office/drawing/2014/main" id="{CF549BE4-2F53-403B-BB31-0B4EC0D8D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196752"/>
            <a:ext cx="3422873" cy="15608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ucun texte alternatif disponible.">
            <a:extLst>
              <a:ext uri="{FF2B5EF4-FFF2-40B4-BE49-F238E27FC236}">
                <a16:creationId xmlns:a16="http://schemas.microsoft.com/office/drawing/2014/main" id="{4263C96D-CB61-4905-9139-97ECC1F97FBA}"/>
              </a:ext>
            </a:extLst>
          </p:cNvPr>
          <p:cNvPicPr>
            <a:picLocks noChangeAspect="1" noChangeArrowheads="1"/>
          </p:cNvPicPr>
          <p:nvPr/>
        </p:nvPicPr>
        <p:blipFill>
          <a:blip r:embed="rId4"/>
          <a:srcRect/>
          <a:stretch>
            <a:fillRect/>
          </a:stretch>
        </p:blipFill>
        <p:spPr bwMode="auto">
          <a:xfrm>
            <a:off x="323528" y="116632"/>
            <a:ext cx="2098624" cy="128915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970591"/>
          </a:xfrm>
          <a:prstGeom prst="rect">
            <a:avLst/>
          </a:prstGeom>
          <a:noFill/>
        </p:spPr>
        <p:txBody>
          <a:bodyPr wrap="square" rtlCol="0">
            <a:spAutoFit/>
          </a:bodyPr>
          <a:lstStyle/>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tests sont des aspects fondamentaux de l'inférence statistique, et ils sont fréquemment utilisés pour distinguer les affirmations scientifiques du bruit statistique lors de l'interprétation des données expérimentales scientifiques. </a:t>
            </a:r>
          </a:p>
          <a:p>
            <a:pPr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hypothèses sont basées sur un échantillon de la population et sont des conjectures concernant un modèle statistique de la population. </a:t>
            </a:r>
          </a:p>
          <a:p>
            <a:pPr marL="0" marR="0" algn="just">
              <a:lnSpc>
                <a:spcPct val="150000"/>
              </a:lnSpc>
              <a:spcBef>
                <a:spcPts val="0"/>
              </a:spcBef>
              <a:spcAft>
                <a:spcPts val="800"/>
              </a:spcAft>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9231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663136"/>
          </a:xfrm>
          <a:prstGeom prst="rect">
            <a:avLst/>
          </a:prstGeom>
          <a:noFill/>
        </p:spPr>
        <p:txBody>
          <a:bodyPr wrap="square" rtlCol="0">
            <a:spAutoFit/>
          </a:bodyPr>
          <a:lstStyle/>
          <a:p>
            <a:pPr marL="0" marR="0" algn="just">
              <a:lnSpc>
                <a:spcPct val="150000"/>
              </a:lnSpc>
              <a:spcBef>
                <a:spcPts val="0"/>
              </a:spcBef>
              <a:spcAft>
                <a:spcPts val="800"/>
              </a:spcAft>
            </a:pPr>
            <a:r>
              <a:rPr lang="fr-FR" sz="2400" dirty="0">
                <a:latin typeface="Times New Roman" panose="02020603050405020304" pitchFamily="18" charset="0"/>
                <a:cs typeface="Times New Roman" panose="02020603050405020304" pitchFamily="18" charset="0"/>
              </a:rPr>
              <a:t>Définition : le test statistique donne une règle permettant de décider si l’on peut rejeter une hypothèse, en fonction des observations relevées sur des échantillons. </a:t>
            </a:r>
          </a:p>
          <a:p>
            <a:pPr algn="just">
              <a:lnSpc>
                <a:spcPct val="150000"/>
              </a:lnSpc>
              <a:spcBef>
                <a:spcPts val="0"/>
              </a:spcBef>
              <a:spcAft>
                <a:spcPts val="800"/>
              </a:spcAft>
            </a:pPr>
            <a:r>
              <a:rPr lang="fr-FR" sz="2400" dirty="0">
                <a:latin typeface="Times New Roman" panose="02020603050405020304" pitchFamily="18" charset="0"/>
                <a:cs typeface="Times New Roman" panose="02020603050405020304" pitchFamily="18" charset="0"/>
              </a:rPr>
              <a:t>Hypothèse nulle : l’hypothèse dont on cherche à savoir si elle peut être rejetée, notée H</a:t>
            </a:r>
            <a:r>
              <a:rPr lang="fr-FR" sz="2400" baseline="-25000" dirty="0">
                <a:latin typeface="Times New Roman" panose="02020603050405020304" pitchFamily="18" charset="0"/>
                <a:cs typeface="Times New Roman" panose="02020603050405020304" pitchFamily="18" charset="0"/>
              </a:rPr>
              <a:t>0, </a:t>
            </a:r>
            <a:r>
              <a:rPr lang="fr-FR" sz="2400" dirty="0">
                <a:latin typeface="Times New Roman" panose="02020603050405020304" pitchFamily="18" charset="0"/>
                <a:cs typeface="Times New Roman" panose="02020603050405020304" pitchFamily="18" charset="0"/>
              </a:rPr>
              <a:t>souvent définie comme une absence de différence.</a:t>
            </a:r>
            <a:br>
              <a:rPr lang="fr-FR" sz="2400" baseline="-250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Hypothèse alternative : hypothèse concurrente, notée </a:t>
            </a:r>
            <a:r>
              <a:rPr lang="fr-FR" sz="2400" b="1" dirty="0">
                <a:latin typeface="Times New Roman" panose="02020603050405020304" pitchFamily="18" charset="0"/>
                <a:cs typeface="Times New Roman" panose="02020603050405020304" pitchFamily="18" charset="0"/>
              </a:rPr>
              <a:t>H</a:t>
            </a:r>
            <a:r>
              <a:rPr lang="fr-FR" sz="2400" b="1" baseline="-25000" dirty="0">
                <a:latin typeface="Times New Roman" panose="02020603050405020304" pitchFamily="18" charset="0"/>
                <a:cs typeface="Times New Roman" panose="02020603050405020304" pitchFamily="18" charset="0"/>
              </a:rPr>
              <a:t>1.</a:t>
            </a:r>
          </a:p>
          <a:p>
            <a:pPr marL="0" marR="0" algn="just">
              <a:lnSpc>
                <a:spcPct val="150000"/>
              </a:lnSpc>
              <a:spcBef>
                <a:spcPts val="0"/>
              </a:spcBef>
              <a:spcAft>
                <a:spcPts val="800"/>
              </a:spcAf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83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772910"/>
          </a:xfrm>
          <a:prstGeom prst="rect">
            <a:avLst/>
          </a:prstGeom>
          <a:noFill/>
        </p:spPr>
        <p:txBody>
          <a:bodyPr wrap="square" rtlCol="0">
            <a:spAutoFit/>
          </a:bodyPr>
          <a:lstStyle/>
          <a:p>
            <a:pPr marL="0" marR="0" algn="just">
              <a:lnSpc>
                <a:spcPct val="150000"/>
              </a:lnSpc>
              <a:spcBef>
                <a:spcPts val="0"/>
              </a:spcBef>
              <a:spcAft>
                <a:spcPts val="8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Tests d’hypothèses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L'hypothèse nulle H0 et l'hypothèse alternative H1 sont utilisées dans les tests statistiques, qui sont des techniques permettant de tirer des conclusions ou de porter des jugements basés sur les statistique. </a:t>
            </a: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 test de signification est utilisé pour déterminer la force de la preuve contre l'hypothèse nulle. </a:t>
            </a: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L'hypothèse nulle est généralement définie comme "aucun effet" ou "aucune différence".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62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pic>
        <p:nvPicPr>
          <p:cNvPr id="6" name="Picture 5">
            <a:extLst>
              <a:ext uri="{FF2B5EF4-FFF2-40B4-BE49-F238E27FC236}">
                <a16:creationId xmlns:a16="http://schemas.microsoft.com/office/drawing/2014/main" id="{C42F6319-0BC8-42D2-BDC1-7D4D94E30F3E}"/>
              </a:ext>
            </a:extLst>
          </p:cNvPr>
          <p:cNvPicPr>
            <a:picLocks noChangeAspect="1"/>
          </p:cNvPicPr>
          <p:nvPr/>
        </p:nvPicPr>
        <p:blipFill>
          <a:blip r:embed="rId3"/>
          <a:stretch>
            <a:fillRect/>
          </a:stretch>
        </p:blipFill>
        <p:spPr>
          <a:xfrm>
            <a:off x="251520" y="1604962"/>
            <a:ext cx="8640959" cy="4632350"/>
          </a:xfrm>
          <a:prstGeom prst="rect">
            <a:avLst/>
          </a:prstGeom>
        </p:spPr>
      </p:pic>
    </p:spTree>
    <p:extLst>
      <p:ext uri="{BB962C8B-B14F-4D97-AF65-F5344CB8AC3E}">
        <p14:creationId xmlns:p14="http://schemas.microsoft.com/office/powerpoint/2010/main" val="49571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pic>
        <p:nvPicPr>
          <p:cNvPr id="6" name="Picture 5">
            <a:extLst>
              <a:ext uri="{FF2B5EF4-FFF2-40B4-BE49-F238E27FC236}">
                <a16:creationId xmlns:a16="http://schemas.microsoft.com/office/drawing/2014/main" id="{BE3BE40A-7031-408E-84C9-D4415953D61E}"/>
              </a:ext>
            </a:extLst>
          </p:cNvPr>
          <p:cNvPicPr>
            <a:picLocks noChangeAspect="1"/>
          </p:cNvPicPr>
          <p:nvPr/>
        </p:nvPicPr>
        <p:blipFill>
          <a:blip r:embed="rId3"/>
          <a:stretch>
            <a:fillRect/>
          </a:stretch>
        </p:blipFill>
        <p:spPr>
          <a:xfrm>
            <a:off x="609552" y="1113802"/>
            <a:ext cx="7924895" cy="5206556"/>
          </a:xfrm>
          <a:prstGeom prst="rect">
            <a:avLst/>
          </a:prstGeom>
        </p:spPr>
      </p:pic>
    </p:spTree>
    <p:extLst>
      <p:ext uri="{BB962C8B-B14F-4D97-AF65-F5344CB8AC3E}">
        <p14:creationId xmlns:p14="http://schemas.microsoft.com/office/powerpoint/2010/main" val="326683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paramétriques</a:t>
            </a:r>
          </a:p>
        </p:txBody>
      </p:sp>
      <p:sp>
        <p:nvSpPr>
          <p:cNvPr id="4" name="TextBox 3">
            <a:extLst>
              <a:ext uri="{FF2B5EF4-FFF2-40B4-BE49-F238E27FC236}">
                <a16:creationId xmlns:a16="http://schemas.microsoft.com/office/drawing/2014/main" id="{8F12D6D9-9E14-48EA-95C8-1829DD965DEB}"/>
              </a:ext>
            </a:extLst>
          </p:cNvPr>
          <p:cNvSpPr txBox="1"/>
          <p:nvPr/>
        </p:nvSpPr>
        <p:spPr>
          <a:xfrm>
            <a:off x="107504" y="1268760"/>
            <a:ext cx="8928992" cy="3901837"/>
          </a:xfrm>
          <a:prstGeom prst="rect">
            <a:avLst/>
          </a:prstGeom>
          <a:noFill/>
        </p:spPr>
        <p:txBody>
          <a:bodyPr wrap="square" rtlCol="0">
            <a:spAutoFit/>
          </a:bodyPr>
          <a:lstStyle/>
          <a:p>
            <a:pPr algn="just">
              <a:lnSpc>
                <a:spcPct val="150000"/>
              </a:lnSpc>
            </a:pPr>
            <a:r>
              <a:rPr lang="fr-FR" sz="2400" dirty="0"/>
              <a:t>Un test est dit paramétrique si son objet est de tester certaine hypothèse relative à un ou plusieurs paramètres d'une variable aléatoire. Ils sont considérés comme des tests robustes.</a:t>
            </a:r>
          </a:p>
          <a:p>
            <a:pPr algn="just">
              <a:lnSpc>
                <a:spcPct val="150000"/>
              </a:lnSpc>
            </a:pPr>
            <a:r>
              <a:rPr lang="fr-FR" sz="2400" dirty="0"/>
              <a:t>Dans la plupart des cas, ces tests sont basés sur la considération de la loi normale et supposent donc explicitement l'existence d'une variable aléatoire de référence X qui suit une loi de Laplace-Gauss ou un effectif important (&gt;30).</a:t>
            </a:r>
            <a:endParaRPr lang="en-US" dirty="0"/>
          </a:p>
        </p:txBody>
      </p:sp>
    </p:spTree>
    <p:extLst>
      <p:ext uri="{BB962C8B-B14F-4D97-AF65-F5344CB8AC3E}">
        <p14:creationId xmlns:p14="http://schemas.microsoft.com/office/powerpoint/2010/main" val="2461252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t de </a:t>
            </a:r>
            <a:r>
              <a:rPr lang="fr-FR" dirty="0" err="1"/>
              <a:t>Student</a:t>
            </a:r>
            <a:endParaRPr lang="fr-FR" dirty="0"/>
          </a:p>
        </p:txBody>
      </p:sp>
      <p:sp>
        <p:nvSpPr>
          <p:cNvPr id="4" name="TextBox 3">
            <a:extLst>
              <a:ext uri="{FF2B5EF4-FFF2-40B4-BE49-F238E27FC236}">
                <a16:creationId xmlns:a16="http://schemas.microsoft.com/office/drawing/2014/main" id="{8F12D6D9-9E14-48EA-95C8-1829DD965DEB}"/>
              </a:ext>
            </a:extLst>
          </p:cNvPr>
          <p:cNvSpPr txBox="1"/>
          <p:nvPr/>
        </p:nvSpPr>
        <p:spPr>
          <a:xfrm>
            <a:off x="107504" y="1268760"/>
            <a:ext cx="8928992" cy="4801314"/>
          </a:xfrm>
          <a:prstGeom prst="rect">
            <a:avLst/>
          </a:prstGeom>
          <a:noFill/>
        </p:spPr>
        <p:txBody>
          <a:bodyPr wrap="square" rtlCol="0">
            <a:spAutoFit/>
          </a:bodyPr>
          <a:lstStyle/>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permet de comparer les moyennes de deux groupes d’échantillons. </a:t>
            </a:r>
          </a:p>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Il s’agit donc de savoir si les moyennes des deux groupes sont significativement différentes au point de vue statistique.</a:t>
            </a:r>
          </a:p>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Il existe trois types du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a:t>
            </a:r>
          </a:p>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a:t>
            </a:r>
          </a:p>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comparant deux groupes  indépendants.</a:t>
            </a:r>
          </a:p>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comparant deux groupes dépendants ou apparié</a:t>
            </a:r>
            <a:r>
              <a:rPr lang="fr-FR" sz="2400" dirty="0">
                <a:solidFill>
                  <a:srgbClr val="021B34"/>
                </a:solidFill>
                <a:latin typeface="Times New Roman" panose="02020603050405020304" pitchFamily="18" charset="0"/>
                <a:cs typeface="Times New Roman" panose="02020603050405020304" pitchFamily="18" charset="0"/>
              </a:rPr>
              <a:t>s</a:t>
            </a:r>
            <a:r>
              <a:rPr lang="fr-FR" sz="2400" i="0" dirty="0">
                <a:solidFill>
                  <a:srgbClr val="021B34"/>
                </a:solidFill>
                <a:effectLst/>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014672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CBBD-5C4A-46D1-A8A0-421DA1F95966}"/>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CD113269-4F3C-4783-8D70-7C8E2A21BBD6}"/>
              </a:ext>
            </a:extLst>
          </p:cNvPr>
          <p:cNvPicPr>
            <a:picLocks noChangeAspect="1"/>
          </p:cNvPicPr>
          <p:nvPr/>
        </p:nvPicPr>
        <p:blipFill>
          <a:blip r:embed="rId2"/>
          <a:stretch>
            <a:fillRect/>
          </a:stretch>
        </p:blipFill>
        <p:spPr>
          <a:xfrm>
            <a:off x="0" y="1628800"/>
            <a:ext cx="9144000" cy="3241343"/>
          </a:xfrm>
          <a:prstGeom prst="rect">
            <a:avLst/>
          </a:prstGeom>
        </p:spPr>
      </p:pic>
      <p:pic>
        <p:nvPicPr>
          <p:cNvPr id="6" name="Picture 5">
            <a:extLst>
              <a:ext uri="{FF2B5EF4-FFF2-40B4-BE49-F238E27FC236}">
                <a16:creationId xmlns:a16="http://schemas.microsoft.com/office/drawing/2014/main" id="{CE35DE03-8B6E-496C-A3C5-8CD77CC3B95F}"/>
              </a:ext>
            </a:extLst>
          </p:cNvPr>
          <p:cNvPicPr>
            <a:picLocks noChangeAspect="1"/>
          </p:cNvPicPr>
          <p:nvPr/>
        </p:nvPicPr>
        <p:blipFill>
          <a:blip r:embed="rId3"/>
          <a:stretch>
            <a:fillRect/>
          </a:stretch>
        </p:blipFill>
        <p:spPr>
          <a:xfrm>
            <a:off x="22155" y="5218530"/>
            <a:ext cx="9144000" cy="1266092"/>
          </a:xfrm>
          <a:prstGeom prst="rect">
            <a:avLst/>
          </a:prstGeom>
        </p:spPr>
      </p:pic>
    </p:spTree>
    <p:extLst>
      <p:ext uri="{BB962C8B-B14F-4D97-AF65-F5344CB8AC3E}">
        <p14:creationId xmlns:p14="http://schemas.microsoft.com/office/powerpoint/2010/main" val="1184881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a:t>
            </a:r>
            <a:endParaRPr lang="fr-FR" dirty="0"/>
          </a:p>
        </p:txBody>
      </p:sp>
      <p:pic>
        <p:nvPicPr>
          <p:cNvPr id="5" name="Picture 4">
            <a:extLst>
              <a:ext uri="{FF2B5EF4-FFF2-40B4-BE49-F238E27FC236}">
                <a16:creationId xmlns:a16="http://schemas.microsoft.com/office/drawing/2014/main" id="{B7C65CF1-1E9D-4530-A519-92D7959976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348880"/>
            <a:ext cx="6637066" cy="3482305"/>
          </a:xfrm>
          <a:prstGeom prst="rect">
            <a:avLst/>
          </a:prstGeom>
          <a:noFill/>
        </p:spPr>
      </p:pic>
      <p:sp>
        <p:nvSpPr>
          <p:cNvPr id="2" name="TextBox 1">
            <a:extLst>
              <a:ext uri="{FF2B5EF4-FFF2-40B4-BE49-F238E27FC236}">
                <a16:creationId xmlns:a16="http://schemas.microsoft.com/office/drawing/2014/main" id="{44775829-1B84-44BE-88BE-DD434B8F0AD1}"/>
              </a:ext>
            </a:extLst>
          </p:cNvPr>
          <p:cNvSpPr txBox="1"/>
          <p:nvPr/>
        </p:nvSpPr>
        <p:spPr>
          <a:xfrm>
            <a:off x="323528" y="1412776"/>
            <a:ext cx="8136904" cy="1107996"/>
          </a:xfrm>
          <a:prstGeom prst="rect">
            <a:avLst/>
          </a:prstGeom>
          <a:noFill/>
        </p:spPr>
        <p:txBody>
          <a:bodyPr wrap="square" rtlCol="0">
            <a:spAutoFit/>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 : Statistiques descriptives sous </a:t>
            </a:r>
            <a:r>
              <a:rPr lang="fr-FR" sz="2400" i="0" dirty="0" err="1">
                <a:solidFill>
                  <a:srgbClr val="021B34"/>
                </a:solidFill>
                <a:effectLst/>
                <a:latin typeface="Times New Roman" panose="02020603050405020304" pitchFamily="18" charset="0"/>
                <a:cs typeface="Times New Roman" panose="02020603050405020304" pitchFamily="18" charset="0"/>
              </a:rPr>
              <a:t>Spss</a:t>
            </a:r>
            <a:r>
              <a:rPr lang="fr-FR" sz="2400" i="0" dirty="0">
                <a:solidFill>
                  <a:srgbClr val="021B34"/>
                </a:solidFill>
                <a:effectLst/>
                <a:latin typeface="Times New Roman" panose="02020603050405020304" pitchFamily="18" charset="0"/>
                <a:cs typeface="Times New Roman" panose="02020603050405020304" pitchFamily="18" charset="0"/>
              </a:rPr>
              <a:t> 26</a:t>
            </a:r>
          </a:p>
          <a:p>
            <a:endParaRPr lang="en-US" dirty="0"/>
          </a:p>
        </p:txBody>
      </p:sp>
    </p:spTree>
    <p:extLst>
      <p:ext uri="{BB962C8B-B14F-4D97-AF65-F5344CB8AC3E}">
        <p14:creationId xmlns:p14="http://schemas.microsoft.com/office/powerpoint/2010/main" val="119452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0" y="0"/>
            <a:ext cx="9144000" cy="1143000"/>
          </a:xfrm>
        </p:spPr>
        <p:txBody>
          <a:bodyPr wrap="square" anchor="ctr">
            <a:normAutofit/>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a:t>
            </a:r>
            <a:endParaRPr lang="fr-FR" dirty="0"/>
          </a:p>
        </p:txBody>
      </p:sp>
      <p:pic>
        <p:nvPicPr>
          <p:cNvPr id="4" name="Picture 3" descr="Table&#10;&#10;Description automatically generated">
            <a:extLst>
              <a:ext uri="{FF2B5EF4-FFF2-40B4-BE49-F238E27FC236}">
                <a16:creationId xmlns:a16="http://schemas.microsoft.com/office/drawing/2014/main" id="{2342EEB3-E492-4C07-B6C7-2D0842E2D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7544" y="2564904"/>
            <a:ext cx="7787208" cy="2978606"/>
          </a:xfrm>
          <a:prstGeom prst="rect">
            <a:avLst/>
          </a:prstGeom>
          <a:noFill/>
        </p:spPr>
      </p:pic>
      <p:sp>
        <p:nvSpPr>
          <p:cNvPr id="2" name="TextBox 1">
            <a:extLst>
              <a:ext uri="{FF2B5EF4-FFF2-40B4-BE49-F238E27FC236}">
                <a16:creationId xmlns:a16="http://schemas.microsoft.com/office/drawing/2014/main" id="{9216AC83-AC34-4B30-9382-09470FFDE4DC}"/>
              </a:ext>
            </a:extLst>
          </p:cNvPr>
          <p:cNvSpPr txBox="1"/>
          <p:nvPr/>
        </p:nvSpPr>
        <p:spPr>
          <a:xfrm>
            <a:off x="832756" y="1185037"/>
            <a:ext cx="7344816" cy="1569660"/>
          </a:xfrm>
          <a:prstGeom prst="rect">
            <a:avLst/>
          </a:prstGeom>
          <a:noFill/>
        </p:spPr>
        <p:txBody>
          <a:bodyPr wrap="square" rtlCol="0">
            <a:spAutoFit/>
          </a:bodyPr>
          <a:lstStyle/>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  : comparaison du groupe à une valeur de référence de 2.5</a:t>
            </a:r>
          </a:p>
          <a:p>
            <a:pPr algn="just"/>
            <a:endParaRPr lang="en-US" sz="2400" dirty="0"/>
          </a:p>
        </p:txBody>
      </p:sp>
    </p:spTree>
    <p:extLst>
      <p:ext uri="{BB962C8B-B14F-4D97-AF65-F5344CB8AC3E}">
        <p14:creationId xmlns:p14="http://schemas.microsoft.com/office/powerpoint/2010/main" val="18523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pic>
        <p:nvPicPr>
          <p:cNvPr id="4" name="Picture 3">
            <a:extLst>
              <a:ext uri="{FF2B5EF4-FFF2-40B4-BE49-F238E27FC236}">
                <a16:creationId xmlns:a16="http://schemas.microsoft.com/office/drawing/2014/main" id="{3472639D-2728-4985-933C-3DF1790165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193" y="1817440"/>
            <a:ext cx="8891807" cy="5040560"/>
          </a:xfrm>
          <a:prstGeom prst="rect">
            <a:avLst/>
          </a:prstGeom>
          <a:noFill/>
          <a:ln>
            <a:noFill/>
          </a:ln>
        </p:spPr>
      </p:pic>
    </p:spTree>
    <p:extLst>
      <p:ext uri="{BB962C8B-B14F-4D97-AF65-F5344CB8AC3E}">
        <p14:creationId xmlns:p14="http://schemas.microsoft.com/office/powerpoint/2010/main" val="285181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indépendants</a:t>
            </a:r>
            <a:endParaRPr lang="fr-FR" dirty="0"/>
          </a:p>
        </p:txBody>
      </p:sp>
      <p:pic>
        <p:nvPicPr>
          <p:cNvPr id="3" name="Picture 2">
            <a:extLst>
              <a:ext uri="{FF2B5EF4-FFF2-40B4-BE49-F238E27FC236}">
                <a16:creationId xmlns:a16="http://schemas.microsoft.com/office/drawing/2014/main" id="{2E399BF6-755F-4ADA-B9BB-FBB8FBADD7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588" y="2060848"/>
            <a:ext cx="7416823" cy="3862164"/>
          </a:xfrm>
          <a:prstGeom prst="rect">
            <a:avLst/>
          </a:prstGeom>
          <a:noFill/>
        </p:spPr>
      </p:pic>
      <p:sp>
        <p:nvSpPr>
          <p:cNvPr id="2" name="TextBox 1">
            <a:extLst>
              <a:ext uri="{FF2B5EF4-FFF2-40B4-BE49-F238E27FC236}">
                <a16:creationId xmlns:a16="http://schemas.microsoft.com/office/drawing/2014/main" id="{13C51EEE-2F2A-4CB9-B518-03A2EC984CC6}"/>
              </a:ext>
            </a:extLst>
          </p:cNvPr>
          <p:cNvSpPr txBox="1"/>
          <p:nvPr/>
        </p:nvSpPr>
        <p:spPr>
          <a:xfrm>
            <a:off x="863588" y="1143000"/>
            <a:ext cx="7668852" cy="1287532"/>
          </a:xfrm>
          <a:prstGeom prst="rect">
            <a:avLst/>
          </a:prstGeom>
          <a:noFill/>
        </p:spPr>
        <p:txBody>
          <a:bodyPr wrap="square" rtlCol="0">
            <a:spAutoFit/>
          </a:bodyPr>
          <a:lstStyle/>
          <a:p>
            <a:pPr>
              <a:lnSpc>
                <a:spcPct val="150000"/>
              </a:lnSpc>
            </a:pPr>
            <a:r>
              <a:rPr lang="fr-FR" sz="1800" i="0" dirty="0">
                <a:solidFill>
                  <a:srgbClr val="021B34"/>
                </a:solidFill>
                <a:effectLst/>
                <a:latin typeface="Times New Roman" panose="02020603050405020304" pitchFamily="18" charset="0"/>
                <a:cs typeface="Times New Roman" panose="02020603050405020304" pitchFamily="18" charset="0"/>
              </a:rPr>
              <a:t>Le test-t de </a:t>
            </a:r>
            <a:r>
              <a:rPr lang="fr-FR" sz="1800" i="0" dirty="0" err="1">
                <a:solidFill>
                  <a:srgbClr val="021B34"/>
                </a:solidFill>
                <a:effectLst/>
                <a:latin typeface="Times New Roman" panose="02020603050405020304" pitchFamily="18" charset="0"/>
                <a:cs typeface="Times New Roman" panose="02020603050405020304" pitchFamily="18" charset="0"/>
              </a:rPr>
              <a:t>Student</a:t>
            </a:r>
            <a:r>
              <a:rPr lang="fr-FR" sz="1800" i="0" dirty="0">
                <a:solidFill>
                  <a:srgbClr val="021B34"/>
                </a:solidFill>
                <a:effectLst/>
                <a:latin typeface="Times New Roman" panose="02020603050405020304" pitchFamily="18" charset="0"/>
                <a:cs typeface="Times New Roman" panose="02020603050405020304" pitchFamily="18" charset="0"/>
              </a:rPr>
              <a:t> comparant deux groupes  indépendants: sortie SPSS 26 pour les statistiques descriptives</a:t>
            </a:r>
          </a:p>
          <a:p>
            <a:pPr>
              <a:lnSpc>
                <a:spcPct val="150000"/>
              </a:lnSpc>
            </a:pPr>
            <a:endParaRPr lang="en-US" dirty="0"/>
          </a:p>
        </p:txBody>
      </p:sp>
    </p:spTree>
    <p:extLst>
      <p:ext uri="{BB962C8B-B14F-4D97-AF65-F5344CB8AC3E}">
        <p14:creationId xmlns:p14="http://schemas.microsoft.com/office/powerpoint/2010/main" val="246497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0" y="0"/>
            <a:ext cx="9144000" cy="1143000"/>
          </a:xfrm>
        </p:spPr>
        <p:txBody>
          <a:bodyPr wrap="square" anchor="ctr">
            <a:normAutofit/>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indépendants</a:t>
            </a:r>
            <a:endParaRPr lang="fr-FR" dirty="0"/>
          </a:p>
        </p:txBody>
      </p:sp>
      <p:graphicFrame>
        <p:nvGraphicFramePr>
          <p:cNvPr id="2" name="Table 1">
            <a:extLst>
              <a:ext uri="{FF2B5EF4-FFF2-40B4-BE49-F238E27FC236}">
                <a16:creationId xmlns:a16="http://schemas.microsoft.com/office/drawing/2014/main" id="{8BE896BE-B605-473A-BAE2-CD61253AD655}"/>
              </a:ext>
            </a:extLst>
          </p:cNvPr>
          <p:cNvGraphicFramePr>
            <a:graphicFrameLocks noGrp="1"/>
          </p:cNvGraphicFramePr>
          <p:nvPr/>
        </p:nvGraphicFramePr>
        <p:xfrm>
          <a:off x="2571" y="1412776"/>
          <a:ext cx="9144001" cy="5283200"/>
        </p:xfrm>
        <a:graphic>
          <a:graphicData uri="http://schemas.openxmlformats.org/drawingml/2006/table">
            <a:tbl>
              <a:tblPr firstRow="1" bandRow="1">
                <a:tableStyleId>{5C22544A-7EE6-4342-B048-85BDC9FD1C3A}</a:tableStyleId>
              </a:tblPr>
              <a:tblGrid>
                <a:gridCol w="677261">
                  <a:extLst>
                    <a:ext uri="{9D8B030D-6E8A-4147-A177-3AD203B41FA5}">
                      <a16:colId xmlns:a16="http://schemas.microsoft.com/office/drawing/2014/main" val="2261251095"/>
                    </a:ext>
                  </a:extLst>
                </a:gridCol>
                <a:gridCol w="1241108">
                  <a:extLst>
                    <a:ext uri="{9D8B030D-6E8A-4147-A177-3AD203B41FA5}">
                      <a16:colId xmlns:a16="http://schemas.microsoft.com/office/drawing/2014/main" val="927031775"/>
                    </a:ext>
                  </a:extLst>
                </a:gridCol>
                <a:gridCol w="781423">
                  <a:extLst>
                    <a:ext uri="{9D8B030D-6E8A-4147-A177-3AD203B41FA5}">
                      <a16:colId xmlns:a16="http://schemas.microsoft.com/office/drawing/2014/main" val="353353837"/>
                    </a:ext>
                  </a:extLst>
                </a:gridCol>
                <a:gridCol w="792088">
                  <a:extLst>
                    <a:ext uri="{9D8B030D-6E8A-4147-A177-3AD203B41FA5}">
                      <a16:colId xmlns:a16="http://schemas.microsoft.com/office/drawing/2014/main" val="902250974"/>
                    </a:ext>
                  </a:extLst>
                </a:gridCol>
                <a:gridCol w="671210">
                  <a:extLst>
                    <a:ext uri="{9D8B030D-6E8A-4147-A177-3AD203B41FA5}">
                      <a16:colId xmlns:a16="http://schemas.microsoft.com/office/drawing/2014/main" val="386931277"/>
                    </a:ext>
                  </a:extLst>
                </a:gridCol>
                <a:gridCol w="567400">
                  <a:extLst>
                    <a:ext uri="{9D8B030D-6E8A-4147-A177-3AD203B41FA5}">
                      <a16:colId xmlns:a16="http://schemas.microsoft.com/office/drawing/2014/main" val="4101071761"/>
                    </a:ext>
                  </a:extLst>
                </a:gridCol>
                <a:gridCol w="714421">
                  <a:extLst>
                    <a:ext uri="{9D8B030D-6E8A-4147-A177-3AD203B41FA5}">
                      <a16:colId xmlns:a16="http://schemas.microsoft.com/office/drawing/2014/main" val="950393466"/>
                    </a:ext>
                  </a:extLst>
                </a:gridCol>
                <a:gridCol w="769351">
                  <a:extLst>
                    <a:ext uri="{9D8B030D-6E8A-4147-A177-3AD203B41FA5}">
                      <a16:colId xmlns:a16="http://schemas.microsoft.com/office/drawing/2014/main" val="3825969451"/>
                    </a:ext>
                  </a:extLst>
                </a:gridCol>
                <a:gridCol w="1149019">
                  <a:extLst>
                    <a:ext uri="{9D8B030D-6E8A-4147-A177-3AD203B41FA5}">
                      <a16:colId xmlns:a16="http://schemas.microsoft.com/office/drawing/2014/main" val="2817766320"/>
                    </a:ext>
                  </a:extLst>
                </a:gridCol>
                <a:gridCol w="864511">
                  <a:extLst>
                    <a:ext uri="{9D8B030D-6E8A-4147-A177-3AD203B41FA5}">
                      <a16:colId xmlns:a16="http://schemas.microsoft.com/office/drawing/2014/main" val="2282265143"/>
                    </a:ext>
                  </a:extLst>
                </a:gridCol>
                <a:gridCol w="916209">
                  <a:extLst>
                    <a:ext uri="{9D8B030D-6E8A-4147-A177-3AD203B41FA5}">
                      <a16:colId xmlns:a16="http://schemas.microsoft.com/office/drawing/2014/main" val="4078374799"/>
                    </a:ext>
                  </a:extLst>
                </a:gridCol>
              </a:tblGrid>
              <a:tr h="180973">
                <a:tc gridSpan="11">
                  <a:txBody>
                    <a:bodyPr/>
                    <a:lstStyle/>
                    <a:p>
                      <a:pPr marL="38100" marR="38100" algn="ctr">
                        <a:lnSpc>
                          <a:spcPts val="1600"/>
                        </a:lnSpc>
                        <a:spcBef>
                          <a:spcPts val="0"/>
                        </a:spcBef>
                        <a:spcAft>
                          <a:spcPts val="0"/>
                        </a:spcAft>
                      </a:pPr>
                      <a:r>
                        <a:rPr lang="en-US" sz="1400" dirty="0">
                          <a:effectLst/>
                        </a:rPr>
                        <a:t>Test des </a:t>
                      </a:r>
                      <a:r>
                        <a:rPr lang="en-US" sz="1400" dirty="0" err="1">
                          <a:effectLst/>
                        </a:rPr>
                        <a:t>échantillons</a:t>
                      </a:r>
                      <a:r>
                        <a:rPr lang="en-US" sz="1400" dirty="0">
                          <a:effectLst/>
                        </a:rPr>
                        <a:t> </a:t>
                      </a:r>
                      <a:r>
                        <a:rPr lang="en-US" sz="1400" dirty="0" err="1">
                          <a:effectLst/>
                        </a:rPr>
                        <a:t>indépendants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7992041"/>
                  </a:ext>
                </a:extLst>
              </a:tr>
              <a:tr h="347002">
                <a:tc rowSpan="3" gridSpan="2">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3" hMerge="1">
                  <a:txBody>
                    <a:bodyPr/>
                    <a:lstStyle/>
                    <a:p>
                      <a:endParaRPr lang="en-US"/>
                    </a:p>
                  </a:txBody>
                  <a:tcPr/>
                </a:tc>
                <a:tc gridSpan="2">
                  <a:txBody>
                    <a:bodyPr/>
                    <a:lstStyle/>
                    <a:p>
                      <a:pPr marL="38100" marR="38100" algn="ctr">
                        <a:lnSpc>
                          <a:spcPts val="1600"/>
                        </a:lnSpc>
                        <a:spcBef>
                          <a:spcPts val="0"/>
                        </a:spcBef>
                        <a:spcAft>
                          <a:spcPts val="0"/>
                        </a:spcAft>
                      </a:pPr>
                      <a:r>
                        <a:rPr lang="fr-FR" sz="1400">
                          <a:effectLst/>
                        </a:rPr>
                        <a:t>Test de Levene sur l'égalité des variances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gridSpan="7">
                  <a:txBody>
                    <a:bodyPr/>
                    <a:lstStyle/>
                    <a:p>
                      <a:pPr marL="38100" marR="38100" algn="ctr">
                        <a:lnSpc>
                          <a:spcPts val="1600"/>
                        </a:lnSpc>
                        <a:spcBef>
                          <a:spcPts val="0"/>
                        </a:spcBef>
                        <a:spcAft>
                          <a:spcPts val="0"/>
                        </a:spcAft>
                      </a:pPr>
                      <a:r>
                        <a:rPr lang="fr-FR" sz="1400">
                          <a:effectLst/>
                        </a:rPr>
                        <a:t>Test t pour égalité des moyennes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7974991"/>
                  </a:ext>
                </a:extLst>
              </a:tr>
              <a:tr h="347002">
                <a:tc gridSpan="2" vMerge="1">
                  <a:txBody>
                    <a:bodyPr/>
                    <a:lstStyle/>
                    <a:p>
                      <a:endParaRPr lang="en-US"/>
                    </a:p>
                  </a:txBody>
                  <a:tcPr/>
                </a:tc>
                <a:tc hMerge="1" vMerge="1">
                  <a:txBody>
                    <a:bodyPr/>
                    <a:lstStyle/>
                    <a:p>
                      <a:endParaRPr lang="en-US"/>
                    </a:p>
                  </a:txBody>
                  <a:tcPr/>
                </a:tc>
                <a:tc rowSpan="2">
                  <a:txBody>
                    <a:bodyPr/>
                    <a:lstStyle/>
                    <a:p>
                      <a:pPr marL="38100" marR="38100" algn="ctr">
                        <a:lnSpc>
                          <a:spcPts val="1600"/>
                        </a:lnSpc>
                        <a:spcBef>
                          <a:spcPts val="0"/>
                        </a:spcBef>
                        <a:spcAft>
                          <a:spcPts val="0"/>
                        </a:spcAft>
                      </a:pPr>
                      <a:r>
                        <a:rPr lang="en-US" sz="1400">
                          <a:effectLst/>
                        </a:rPr>
                        <a:t>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400">
                          <a:effectLst/>
                        </a:rPr>
                        <a:t>Sig.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400">
                          <a:effectLst/>
                        </a:rPr>
                        <a:t>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400">
                          <a:effectLst/>
                        </a:rPr>
                        <a:t>ddl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400">
                          <a:effectLst/>
                        </a:rPr>
                        <a:t>Sig. (bilatéral)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400">
                          <a:effectLst/>
                        </a:rPr>
                        <a:t>Différence moyenne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400">
                          <a:effectLst/>
                        </a:rPr>
                        <a:t>Différence erreur standard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gridSpan="2">
                  <a:txBody>
                    <a:bodyPr/>
                    <a:lstStyle/>
                    <a:p>
                      <a:pPr marL="38100" marR="38100" algn="ctr">
                        <a:lnSpc>
                          <a:spcPts val="1600"/>
                        </a:lnSpc>
                        <a:spcBef>
                          <a:spcPts val="0"/>
                        </a:spcBef>
                        <a:spcAft>
                          <a:spcPts val="0"/>
                        </a:spcAft>
                      </a:pPr>
                      <a:r>
                        <a:rPr lang="fr-FR" sz="1400">
                          <a:effectLst/>
                        </a:rPr>
                        <a:t>Intervalle de confiance de la différence à 95 %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extLst>
                  <a:ext uri="{0D108BD9-81ED-4DB2-BD59-A6C34878D82A}">
                    <a16:rowId xmlns:a16="http://schemas.microsoft.com/office/drawing/2014/main" val="3115489059"/>
                  </a:ext>
                </a:extLst>
              </a:tr>
              <a:tr h="180973">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8100" marR="38100" algn="ctr">
                        <a:lnSpc>
                          <a:spcPts val="1600"/>
                        </a:lnSpc>
                        <a:spcBef>
                          <a:spcPts val="0"/>
                        </a:spcBef>
                        <a:spcAft>
                          <a:spcPts val="0"/>
                        </a:spcAft>
                      </a:pPr>
                      <a:r>
                        <a:rPr lang="en-US" sz="1400">
                          <a:effectLst/>
                        </a:rPr>
                        <a:t>Inférieur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Bef>
                          <a:spcPts val="0"/>
                        </a:spcBef>
                        <a:spcAft>
                          <a:spcPts val="0"/>
                        </a:spcAft>
                      </a:pPr>
                      <a:r>
                        <a:rPr lang="en-US" sz="1400">
                          <a:effectLst/>
                        </a:rPr>
                        <a:t>Supérieur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648172059"/>
                  </a:ext>
                </a:extLst>
              </a:tr>
              <a:tr h="347002">
                <a:tc rowSpan="2">
                  <a:txBody>
                    <a:bodyPr/>
                    <a:lstStyle/>
                    <a:p>
                      <a:pPr marL="38100" marR="38100">
                        <a:lnSpc>
                          <a:spcPts val="1600"/>
                        </a:lnSpc>
                        <a:spcBef>
                          <a:spcPts val="0"/>
                        </a:spcBef>
                        <a:spcAft>
                          <a:spcPts val="0"/>
                        </a:spcAft>
                      </a:pPr>
                      <a:r>
                        <a:rPr lang="en-US" sz="1400">
                          <a:effectLst/>
                        </a:rPr>
                        <a:t>Stress1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Bef>
                          <a:spcPts val="0"/>
                        </a:spcBef>
                        <a:spcAft>
                          <a:spcPts val="0"/>
                        </a:spcAft>
                      </a:pPr>
                      <a:r>
                        <a:rPr lang="en-US" sz="1400" dirty="0" err="1">
                          <a:effectLst/>
                        </a:rPr>
                        <a:t>Hypothèse</a:t>
                      </a:r>
                      <a:r>
                        <a:rPr lang="en-US" sz="1400" dirty="0">
                          <a:effectLst/>
                        </a:rPr>
                        <a:t> de variances </a:t>
                      </a:r>
                      <a:r>
                        <a:rPr lang="en-US" sz="1400" dirty="0" err="1">
                          <a:effectLst/>
                        </a:rPr>
                        <a:t>égales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2.300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.148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1.255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.38400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.30595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-.26150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1.02950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69183116"/>
                  </a:ext>
                </a:extLst>
              </a:tr>
              <a:tr h="347002">
                <a:tc vMerge="1">
                  <a:txBody>
                    <a:bodyPr/>
                    <a:lstStyle/>
                    <a:p>
                      <a:endParaRPr lang="en-US"/>
                    </a:p>
                  </a:txBody>
                  <a:tcPr/>
                </a:tc>
                <a:tc>
                  <a:txBody>
                    <a:bodyPr/>
                    <a:lstStyle/>
                    <a:p>
                      <a:pPr marL="38100" marR="38100">
                        <a:lnSpc>
                          <a:spcPts val="1600"/>
                        </a:lnSpc>
                        <a:spcBef>
                          <a:spcPts val="0"/>
                        </a:spcBef>
                        <a:spcAft>
                          <a:spcPts val="0"/>
                        </a:spcAft>
                      </a:pPr>
                      <a:r>
                        <a:rPr lang="en-US" sz="1400" dirty="0" err="1">
                          <a:effectLst/>
                        </a:rPr>
                        <a:t>Hypothèse</a:t>
                      </a:r>
                      <a:r>
                        <a:rPr lang="en-US" sz="1400" dirty="0">
                          <a:effectLst/>
                        </a:rPr>
                        <a:t> de variances </a:t>
                      </a:r>
                      <a:r>
                        <a:rPr lang="en-US" sz="1400" dirty="0" err="1">
                          <a:effectLst/>
                        </a:rPr>
                        <a:t>inégales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1.199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9.471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.38400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-.33488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1.10288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91641823"/>
                  </a:ext>
                </a:extLst>
              </a:tr>
              <a:tr h="347002">
                <a:tc rowSpan="2">
                  <a:txBody>
                    <a:bodyPr/>
                    <a:lstStyle/>
                    <a:p>
                      <a:pPr marL="38100" marR="38100">
                        <a:lnSpc>
                          <a:spcPts val="1600"/>
                        </a:lnSpc>
                        <a:spcBef>
                          <a:spcPts val="0"/>
                        </a:spcBef>
                        <a:spcAft>
                          <a:spcPts val="0"/>
                        </a:spcAft>
                      </a:pPr>
                      <a:r>
                        <a:rPr lang="en-US" sz="1400">
                          <a:effectLst/>
                        </a:rPr>
                        <a:t>Stress2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Bef>
                          <a:spcPts val="0"/>
                        </a:spcBef>
                        <a:spcAft>
                          <a:spcPts val="0"/>
                        </a:spcAft>
                      </a:pPr>
                      <a:r>
                        <a:rPr lang="en-US" sz="1400">
                          <a:effectLst/>
                        </a:rPr>
                        <a:t>Hypothèse de variances égales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2.467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1.502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.37167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.24737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-.15023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.89357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15835628"/>
                  </a:ext>
                </a:extLst>
              </a:tr>
              <a:tr h="347002">
                <a:tc vMerge="1">
                  <a:txBody>
                    <a:bodyPr/>
                    <a:lstStyle/>
                    <a:p>
                      <a:endParaRPr lang="en-US"/>
                    </a:p>
                  </a:txBody>
                  <a:tcPr/>
                </a:tc>
                <a:tc>
                  <a:txBody>
                    <a:bodyPr/>
                    <a:lstStyle/>
                    <a:p>
                      <a:pPr marL="38100" marR="38100">
                        <a:lnSpc>
                          <a:spcPts val="1600"/>
                        </a:lnSpc>
                        <a:spcBef>
                          <a:spcPts val="0"/>
                        </a:spcBef>
                        <a:spcAft>
                          <a:spcPts val="0"/>
                        </a:spcAft>
                      </a:pPr>
                      <a:r>
                        <a:rPr lang="en-US" sz="1400">
                          <a:effectLst/>
                        </a:rPr>
                        <a:t>Hypothèse de variances inégales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1.439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9.831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.37167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.25829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-.20519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.94852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63699734"/>
                  </a:ext>
                </a:extLst>
              </a:tr>
              <a:tr h="347002">
                <a:tc rowSpan="2">
                  <a:txBody>
                    <a:bodyPr/>
                    <a:lstStyle/>
                    <a:p>
                      <a:pPr marL="38100" marR="38100">
                        <a:lnSpc>
                          <a:spcPts val="1600"/>
                        </a:lnSpc>
                        <a:spcBef>
                          <a:spcPts val="0"/>
                        </a:spcBef>
                        <a:spcAft>
                          <a:spcPts val="0"/>
                        </a:spcAft>
                      </a:pPr>
                      <a:r>
                        <a:rPr lang="en-US" sz="1400">
                          <a:effectLst/>
                        </a:rPr>
                        <a:t>Grit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Bef>
                          <a:spcPts val="0"/>
                        </a:spcBef>
                        <a:spcAft>
                          <a:spcPts val="0"/>
                        </a:spcAft>
                      </a:pPr>
                      <a:r>
                        <a:rPr lang="en-US" sz="1400">
                          <a:effectLst/>
                        </a:rPr>
                        <a:t>Hypothèse de variances égales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3.477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.080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1.521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.37244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.24494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-.14434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.88923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79659403"/>
                  </a:ext>
                </a:extLst>
              </a:tr>
              <a:tr h="347002">
                <a:tc vMerge="1">
                  <a:txBody>
                    <a:bodyPr/>
                    <a:lstStyle/>
                    <a:p>
                      <a:endParaRPr lang="en-US"/>
                    </a:p>
                  </a:txBody>
                  <a:tcPr/>
                </a:tc>
                <a:tc>
                  <a:txBody>
                    <a:bodyPr/>
                    <a:lstStyle/>
                    <a:p>
                      <a:pPr marL="38100" marR="38100">
                        <a:lnSpc>
                          <a:spcPts val="1600"/>
                        </a:lnSpc>
                        <a:spcBef>
                          <a:spcPts val="0"/>
                        </a:spcBef>
                        <a:spcAft>
                          <a:spcPts val="0"/>
                        </a:spcAft>
                      </a:pPr>
                      <a:r>
                        <a:rPr lang="en-US" sz="1400">
                          <a:effectLst/>
                        </a:rPr>
                        <a:t>Hypothèse de variances inégales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1.458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10.020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.37244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.25546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-.19661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.94150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7429155"/>
                  </a:ext>
                </a:extLst>
              </a:tr>
            </a:tbl>
          </a:graphicData>
        </a:graphic>
      </p:graphicFrame>
    </p:spTree>
    <p:extLst>
      <p:ext uri="{BB962C8B-B14F-4D97-AF65-F5344CB8AC3E}">
        <p14:creationId xmlns:p14="http://schemas.microsoft.com/office/powerpoint/2010/main" val="980452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0" y="0"/>
            <a:ext cx="9144000" cy="1143000"/>
          </a:xfrm>
        </p:spPr>
        <p:txBody>
          <a:bodyPr wrap="square" anchor="ctr">
            <a:normAutofit/>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indépendants</a:t>
            </a:r>
            <a:endParaRPr lang="fr-FR" dirty="0"/>
          </a:p>
        </p:txBody>
      </p:sp>
      <p:sp>
        <p:nvSpPr>
          <p:cNvPr id="4" name="Rectangle 3">
            <a:extLst>
              <a:ext uri="{FF2B5EF4-FFF2-40B4-BE49-F238E27FC236}">
                <a16:creationId xmlns:a16="http://schemas.microsoft.com/office/drawing/2014/main" id="{B024F729-A50F-4BE8-9211-7554930C6CEB}"/>
              </a:ext>
            </a:extLst>
          </p:cNvPr>
          <p:cNvSpPr txBox="1">
            <a:spLocks noChangeArrowheads="1"/>
          </p:cNvSpPr>
          <p:nvPr/>
        </p:nvSpPr>
        <p:spPr bwMode="auto">
          <a:xfrm>
            <a:off x="685800" y="1865313"/>
            <a:ext cx="8458200" cy="3435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a:lstStyle>
          <a:p>
            <a:pPr marL="0" indent="0">
              <a:buFont typeface="Wingdings" panose="05000000000000000000" pitchFamily="2" charset="2"/>
              <a:buNone/>
            </a:pPr>
            <a:r>
              <a:rPr lang="fr-CA" altLang="fr-FR" sz="3000" kern="0" dirty="0"/>
              <a:t>1) Cas où les variances des 2 populations sont égales</a:t>
            </a:r>
          </a:p>
          <a:p>
            <a:pPr lvl="1">
              <a:buFontTx/>
              <a:buNone/>
            </a:pPr>
            <a:r>
              <a:rPr lang="fr-CA" altLang="fr-FR" sz="2600" kern="0" dirty="0"/>
              <a:t> </a:t>
            </a:r>
            <a:r>
              <a:rPr lang="fr-CA" altLang="fr-FR" sz="3200" kern="0" dirty="0"/>
              <a:t>La statistique du test est donné par:</a:t>
            </a:r>
          </a:p>
          <a:p>
            <a:pPr lvl="1">
              <a:buFontTx/>
              <a:buNone/>
            </a:pPr>
            <a:endParaRPr lang="fr-CA" altLang="fr-FR" sz="3200" kern="0" dirty="0"/>
          </a:p>
        </p:txBody>
      </p:sp>
      <p:graphicFrame>
        <p:nvGraphicFramePr>
          <p:cNvPr id="5" name="Object 4">
            <a:extLst>
              <a:ext uri="{FF2B5EF4-FFF2-40B4-BE49-F238E27FC236}">
                <a16:creationId xmlns:a16="http://schemas.microsoft.com/office/drawing/2014/main" id="{BE3D9C75-78D2-46DE-AFC2-C8ECED73C2F7}"/>
              </a:ext>
            </a:extLst>
          </p:cNvPr>
          <p:cNvGraphicFramePr>
            <a:graphicFrameLocks noChangeAspect="1"/>
          </p:cNvGraphicFramePr>
          <p:nvPr>
            <p:extLst>
              <p:ext uri="{D42A27DB-BD31-4B8C-83A1-F6EECF244321}">
                <p14:modId xmlns:p14="http://schemas.microsoft.com/office/powerpoint/2010/main" val="556458245"/>
              </p:ext>
            </p:extLst>
          </p:nvPr>
        </p:nvGraphicFramePr>
        <p:xfrm>
          <a:off x="1790700" y="4149080"/>
          <a:ext cx="5562600" cy="1660525"/>
        </p:xfrm>
        <a:graphic>
          <a:graphicData uri="http://schemas.openxmlformats.org/presentationml/2006/ole">
            <mc:AlternateContent xmlns:mc="http://schemas.openxmlformats.org/markup-compatibility/2006">
              <mc:Choice xmlns:v="urn:schemas-microsoft-com:vml" Requires="v">
                <p:oleObj spid="_x0000_s2061" name="Équation" r:id="rId4" imgW="2552700" imgH="762000" progId="Equation.3">
                  <p:embed/>
                </p:oleObj>
              </mc:Choice>
              <mc:Fallback>
                <p:oleObj name="Équation" r:id="rId4" imgW="2552700" imgH="762000" progId="Equation.3">
                  <p:embed/>
                  <p:pic>
                    <p:nvPicPr>
                      <p:cNvPr id="5" name="Object 4">
                        <a:extLst>
                          <a:ext uri="{FF2B5EF4-FFF2-40B4-BE49-F238E27FC236}">
                            <a16:creationId xmlns:a16="http://schemas.microsoft.com/office/drawing/2014/main" id="{BE3D9C75-78D2-46DE-AFC2-C8ECED73C2F7}"/>
                          </a:ext>
                        </a:extLst>
                      </p:cNvPr>
                      <p:cNvPicPr>
                        <a:picLocks noGrp="1"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790700" y="4149080"/>
                        <a:ext cx="5562600" cy="1660525"/>
                      </a:xfrm>
                      <a:prstGeom prst="rect">
                        <a:avLst/>
                      </a:prstGeom>
                      <a:solidFill>
                        <a:srgbClr val="181717"/>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270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0" y="0"/>
            <a:ext cx="9144000" cy="1143000"/>
          </a:xfrm>
        </p:spPr>
        <p:txBody>
          <a:bodyPr wrap="square" anchor="ctr">
            <a:normAutofit/>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indépendants</a:t>
            </a:r>
            <a:endParaRPr lang="fr-FR" dirty="0"/>
          </a:p>
        </p:txBody>
      </p:sp>
      <p:sp>
        <p:nvSpPr>
          <p:cNvPr id="4" name="Rectangle 2">
            <a:extLst>
              <a:ext uri="{FF2B5EF4-FFF2-40B4-BE49-F238E27FC236}">
                <a16:creationId xmlns:a16="http://schemas.microsoft.com/office/drawing/2014/main" id="{267247C6-6C3D-4374-8322-F8AA23F50D8A}"/>
              </a:ext>
            </a:extLst>
          </p:cNvPr>
          <p:cNvSpPr txBox="1">
            <a:spLocks noChangeArrowheads="1"/>
          </p:cNvSpPr>
          <p:nvPr/>
        </p:nvSpPr>
        <p:spPr bwMode="auto">
          <a:xfrm>
            <a:off x="611560" y="1340768"/>
            <a:ext cx="8153400" cy="1104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pPr>
              <a:lnSpc>
                <a:spcPct val="80000"/>
              </a:lnSpc>
            </a:pPr>
            <a:r>
              <a:rPr lang="fr-CA" altLang="fr-FR" kern="0" dirty="0">
                <a:solidFill>
                  <a:schemeClr val="tx1"/>
                </a:solidFill>
              </a:rPr>
              <a:t>2) Cas où les variances des 2 populations sont inégales</a:t>
            </a:r>
          </a:p>
        </p:txBody>
      </p:sp>
      <p:graphicFrame>
        <p:nvGraphicFramePr>
          <p:cNvPr id="5" name="Object 4">
            <a:extLst>
              <a:ext uri="{FF2B5EF4-FFF2-40B4-BE49-F238E27FC236}">
                <a16:creationId xmlns:a16="http://schemas.microsoft.com/office/drawing/2014/main" id="{A3046C47-AE2B-429C-97C1-5DC80E8E806C}"/>
              </a:ext>
            </a:extLst>
          </p:cNvPr>
          <p:cNvGraphicFramePr>
            <a:graphicFrameLocks noChangeAspect="1"/>
          </p:cNvGraphicFramePr>
          <p:nvPr>
            <p:extLst>
              <p:ext uri="{D42A27DB-BD31-4B8C-83A1-F6EECF244321}">
                <p14:modId xmlns:p14="http://schemas.microsoft.com/office/powerpoint/2010/main" val="2574073667"/>
              </p:ext>
            </p:extLst>
          </p:nvPr>
        </p:nvGraphicFramePr>
        <p:xfrm>
          <a:off x="3563888" y="3140968"/>
          <a:ext cx="2771775" cy="1846263"/>
        </p:xfrm>
        <a:graphic>
          <a:graphicData uri="http://schemas.openxmlformats.org/presentationml/2006/ole">
            <mc:AlternateContent xmlns:mc="http://schemas.openxmlformats.org/markup-compatibility/2006">
              <mc:Choice xmlns:v="urn:schemas-microsoft-com:vml" Requires="v">
                <p:oleObj spid="_x0000_s3085" name="Équation" r:id="rId4" imgW="1218671" imgH="812447" progId="Equation.3">
                  <p:embed/>
                </p:oleObj>
              </mc:Choice>
              <mc:Fallback>
                <p:oleObj name="Équation" r:id="rId4" imgW="1218671" imgH="812447" progId="Equation.3">
                  <p:embed/>
                  <p:pic>
                    <p:nvPicPr>
                      <p:cNvPr id="5" name="Object 4">
                        <a:extLst>
                          <a:ext uri="{FF2B5EF4-FFF2-40B4-BE49-F238E27FC236}">
                            <a16:creationId xmlns:a16="http://schemas.microsoft.com/office/drawing/2014/main" id="{A3046C47-AE2B-429C-97C1-5DC80E8E806C}"/>
                          </a:ext>
                        </a:extLst>
                      </p:cNvPr>
                      <p:cNvPicPr>
                        <a:picLocks noGrp="1"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3563888" y="3140968"/>
                        <a:ext cx="2771775" cy="1846263"/>
                      </a:xfrm>
                      <a:prstGeom prst="rect">
                        <a:avLst/>
                      </a:prstGeom>
                      <a:solidFill>
                        <a:srgbClr val="181717"/>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140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comparant deux groupes apparié</a:t>
            </a:r>
            <a:r>
              <a:rPr lang="fr-FR" sz="2400" dirty="0">
                <a:solidFill>
                  <a:srgbClr val="021B34"/>
                </a:solidFill>
                <a:latin typeface="Times New Roman" panose="02020603050405020304" pitchFamily="18" charset="0"/>
                <a:cs typeface="Times New Roman" panose="02020603050405020304" pitchFamily="18" charset="0"/>
              </a:rPr>
              <a:t>s</a:t>
            </a:r>
            <a:r>
              <a:rPr lang="fr-FR" sz="2400" i="0" dirty="0">
                <a:solidFill>
                  <a:srgbClr val="021B34"/>
                </a:solidFill>
                <a:effectLst/>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9B17C56F-295D-41B4-B2BC-45D68694D5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781300"/>
            <a:ext cx="7488832" cy="2735932"/>
          </a:xfrm>
          <a:prstGeom prst="rect">
            <a:avLst/>
          </a:prstGeom>
          <a:noFill/>
        </p:spPr>
      </p:pic>
      <p:sp>
        <p:nvSpPr>
          <p:cNvPr id="4" name="TextBox 3">
            <a:extLst>
              <a:ext uri="{FF2B5EF4-FFF2-40B4-BE49-F238E27FC236}">
                <a16:creationId xmlns:a16="http://schemas.microsoft.com/office/drawing/2014/main" id="{0EBF8032-040A-45A1-92FA-478327AD5A2B}"/>
              </a:ext>
            </a:extLst>
          </p:cNvPr>
          <p:cNvSpPr txBox="1"/>
          <p:nvPr/>
        </p:nvSpPr>
        <p:spPr>
          <a:xfrm>
            <a:off x="1475656" y="1988840"/>
            <a:ext cx="6912768" cy="461665"/>
          </a:xfrm>
          <a:prstGeom prst="rect">
            <a:avLst/>
          </a:prstGeom>
          <a:noFill/>
        </p:spPr>
        <p:txBody>
          <a:bodyPr wrap="square" rtlCol="0">
            <a:spAutoFit/>
          </a:bodyPr>
          <a:lstStyle/>
          <a:p>
            <a:pPr algn="ctr"/>
            <a:r>
              <a:rPr lang="en-US" sz="2400" dirty="0"/>
              <a:t>Sortie SPSS 26 pour les </a:t>
            </a:r>
            <a:r>
              <a:rPr lang="en-US" sz="2400" dirty="0" err="1"/>
              <a:t>statistiques</a:t>
            </a:r>
            <a:r>
              <a:rPr lang="en-US" sz="2400" dirty="0"/>
              <a:t> </a:t>
            </a:r>
            <a:r>
              <a:rPr lang="en-US" sz="2400" dirty="0" err="1"/>
              <a:t>descriptives</a:t>
            </a:r>
            <a:endParaRPr lang="en-US" sz="2400" dirty="0"/>
          </a:p>
        </p:txBody>
      </p:sp>
    </p:spTree>
    <p:extLst>
      <p:ext uri="{BB962C8B-B14F-4D97-AF65-F5344CB8AC3E}">
        <p14:creationId xmlns:p14="http://schemas.microsoft.com/office/powerpoint/2010/main" val="3203531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57EB-6902-4FFF-9F39-A0FFE61D7D7E}"/>
              </a:ext>
            </a:extLst>
          </p:cNvPr>
          <p:cNvSpPr>
            <a:spLocks noGrp="1"/>
          </p:cNvSpPr>
          <p:nvPr>
            <p:ph type="title"/>
          </p:nvPr>
        </p:nvSpPr>
        <p:spPr/>
        <p:txBody>
          <a:bodyPr/>
          <a:lstStyle/>
          <a:p>
            <a:r>
              <a:rPr lang="en-US" dirty="0" err="1"/>
              <a:t>Exemple</a:t>
            </a:r>
            <a:r>
              <a:rPr lang="en-US" dirty="0"/>
              <a:t> </a:t>
            </a:r>
          </a:p>
        </p:txBody>
      </p:sp>
      <p:pic>
        <p:nvPicPr>
          <p:cNvPr id="4" name="Picture 3">
            <a:extLst>
              <a:ext uri="{FF2B5EF4-FFF2-40B4-BE49-F238E27FC236}">
                <a16:creationId xmlns:a16="http://schemas.microsoft.com/office/drawing/2014/main" id="{1258BEAC-B4BF-4C18-91D8-0540A1DD219E}"/>
              </a:ext>
            </a:extLst>
          </p:cNvPr>
          <p:cNvPicPr>
            <a:picLocks noChangeAspect="1"/>
          </p:cNvPicPr>
          <p:nvPr/>
        </p:nvPicPr>
        <p:blipFill>
          <a:blip r:embed="rId3"/>
          <a:stretch>
            <a:fillRect/>
          </a:stretch>
        </p:blipFill>
        <p:spPr>
          <a:xfrm>
            <a:off x="107504" y="1044817"/>
            <a:ext cx="8826945" cy="5791200"/>
          </a:xfrm>
          <a:prstGeom prst="rect">
            <a:avLst/>
          </a:prstGeom>
        </p:spPr>
      </p:pic>
      <p:graphicFrame>
        <p:nvGraphicFramePr>
          <p:cNvPr id="5" name="Object 4">
            <a:extLst>
              <a:ext uri="{FF2B5EF4-FFF2-40B4-BE49-F238E27FC236}">
                <a16:creationId xmlns:a16="http://schemas.microsoft.com/office/drawing/2014/main" id="{539FB2E3-5855-4793-8FA2-F40875550626}"/>
              </a:ext>
            </a:extLst>
          </p:cNvPr>
          <p:cNvGraphicFramePr>
            <a:graphicFrameLocks noChangeAspect="1"/>
          </p:cNvGraphicFramePr>
          <p:nvPr>
            <p:extLst>
              <p:ext uri="{D42A27DB-BD31-4B8C-83A1-F6EECF244321}">
                <p14:modId xmlns:p14="http://schemas.microsoft.com/office/powerpoint/2010/main" val="3182206916"/>
              </p:ext>
            </p:extLst>
          </p:nvPr>
        </p:nvGraphicFramePr>
        <p:xfrm>
          <a:off x="2699792" y="2780928"/>
          <a:ext cx="4167187" cy="1446213"/>
        </p:xfrm>
        <a:graphic>
          <a:graphicData uri="http://schemas.openxmlformats.org/presentationml/2006/ole">
            <mc:AlternateContent xmlns:mc="http://schemas.openxmlformats.org/markup-compatibility/2006">
              <mc:Choice xmlns:v="urn:schemas-microsoft-com:vml" Requires="v">
                <p:oleObj spid="_x0000_s4109" name="Équation" r:id="rId4" imgW="1587500" imgH="736600" progId="Equation.3">
                  <p:embed/>
                </p:oleObj>
              </mc:Choice>
              <mc:Fallback>
                <p:oleObj name="Équation" r:id="rId4" imgW="1587500" imgH="736600" progId="Equation.3">
                  <p:embed/>
                  <p:pic>
                    <p:nvPicPr>
                      <p:cNvPr id="5" name="Object 4">
                        <a:extLst>
                          <a:ext uri="{FF2B5EF4-FFF2-40B4-BE49-F238E27FC236}">
                            <a16:creationId xmlns:a16="http://schemas.microsoft.com/office/drawing/2014/main" id="{539FB2E3-5855-4793-8FA2-F40875550626}"/>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699792" y="2780928"/>
                        <a:ext cx="4167187" cy="14462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56871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apparié</a:t>
            </a:r>
            <a:r>
              <a:rPr lang="fr-FR" sz="2400" dirty="0">
                <a:solidFill>
                  <a:srgbClr val="021B34"/>
                </a:solidFill>
                <a:latin typeface="Times New Roman" panose="02020603050405020304" pitchFamily="18" charset="0"/>
                <a:cs typeface="Times New Roman" panose="02020603050405020304" pitchFamily="18" charset="0"/>
              </a:rPr>
              <a:t>s</a:t>
            </a:r>
            <a:endParaRPr lang="fr-FR" dirty="0"/>
          </a:p>
        </p:txBody>
      </p:sp>
      <p:pic>
        <p:nvPicPr>
          <p:cNvPr id="3" name="Picture 2">
            <a:extLst>
              <a:ext uri="{FF2B5EF4-FFF2-40B4-BE49-F238E27FC236}">
                <a16:creationId xmlns:a16="http://schemas.microsoft.com/office/drawing/2014/main" id="{37586ECB-CE9D-44EF-8DEB-B394B90CF3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965" y="2840313"/>
            <a:ext cx="8964488" cy="2506509"/>
          </a:xfrm>
          <a:prstGeom prst="rect">
            <a:avLst/>
          </a:prstGeom>
          <a:noFill/>
        </p:spPr>
      </p:pic>
      <p:sp>
        <p:nvSpPr>
          <p:cNvPr id="2" name="Oval 1">
            <a:extLst>
              <a:ext uri="{FF2B5EF4-FFF2-40B4-BE49-F238E27FC236}">
                <a16:creationId xmlns:a16="http://schemas.microsoft.com/office/drawing/2014/main" id="{2FC4115A-CD7B-45C6-9CFA-3A54FF649375}"/>
              </a:ext>
            </a:extLst>
          </p:cNvPr>
          <p:cNvSpPr/>
          <p:nvPr/>
        </p:nvSpPr>
        <p:spPr>
          <a:xfrm>
            <a:off x="6732240" y="4437112"/>
            <a:ext cx="504056"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D1BD002-5571-4825-A32D-DC50FB37A801}"/>
              </a:ext>
            </a:extLst>
          </p:cNvPr>
          <p:cNvSpPr/>
          <p:nvPr/>
        </p:nvSpPr>
        <p:spPr>
          <a:xfrm>
            <a:off x="7524328" y="4763878"/>
            <a:ext cx="504056"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765A4C1-C45C-4585-8BA4-55055A975274}"/>
              </a:ext>
            </a:extLst>
          </p:cNvPr>
          <p:cNvSpPr/>
          <p:nvPr/>
        </p:nvSpPr>
        <p:spPr>
          <a:xfrm>
            <a:off x="8528949" y="4725144"/>
            <a:ext cx="504056"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85B0468-F7C5-4990-8C96-A37B05647EB0}"/>
              </a:ext>
            </a:extLst>
          </p:cNvPr>
          <p:cNvSpPr txBox="1"/>
          <p:nvPr/>
        </p:nvSpPr>
        <p:spPr>
          <a:xfrm>
            <a:off x="6588224" y="5661248"/>
            <a:ext cx="2376264" cy="369332"/>
          </a:xfrm>
          <a:prstGeom prst="rect">
            <a:avLst/>
          </a:prstGeom>
          <a:noFill/>
        </p:spPr>
        <p:txBody>
          <a:bodyPr wrap="square" rtlCol="0">
            <a:spAutoFit/>
          </a:bodyPr>
          <a:lstStyle/>
          <a:p>
            <a:r>
              <a:rPr lang="en-US" dirty="0" err="1"/>
              <a:t>Valeurs</a:t>
            </a:r>
            <a:r>
              <a:rPr lang="en-US" dirty="0"/>
              <a:t> à reporter </a:t>
            </a:r>
          </a:p>
        </p:txBody>
      </p:sp>
      <p:cxnSp>
        <p:nvCxnSpPr>
          <p:cNvPr id="9" name="Straight Arrow Connector 8">
            <a:extLst>
              <a:ext uri="{FF2B5EF4-FFF2-40B4-BE49-F238E27FC236}">
                <a16:creationId xmlns:a16="http://schemas.microsoft.com/office/drawing/2014/main" id="{9A3505C6-AA97-4642-A5D8-6522BFDEFBDB}"/>
              </a:ext>
            </a:extLst>
          </p:cNvPr>
          <p:cNvCxnSpPr>
            <a:endCxn id="7" idx="3"/>
          </p:cNvCxnSpPr>
          <p:nvPr/>
        </p:nvCxnSpPr>
        <p:spPr>
          <a:xfrm flipV="1">
            <a:off x="8172400" y="5401233"/>
            <a:ext cx="430366" cy="260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2E4B3E-2D96-41EF-A6BB-CC4B5E2D7FA3}"/>
              </a:ext>
            </a:extLst>
          </p:cNvPr>
          <p:cNvCxnSpPr>
            <a:stCxn id="4" idx="0"/>
            <a:endCxn id="2" idx="5"/>
          </p:cNvCxnSpPr>
          <p:nvPr/>
        </p:nvCxnSpPr>
        <p:spPr>
          <a:xfrm flipH="1" flipV="1">
            <a:off x="7162479" y="5113201"/>
            <a:ext cx="613877" cy="548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7BD053-2561-4BFB-BFFF-506603AA4266}"/>
              </a:ext>
            </a:extLst>
          </p:cNvPr>
          <p:cNvSpPr txBox="1"/>
          <p:nvPr/>
        </p:nvSpPr>
        <p:spPr>
          <a:xfrm>
            <a:off x="3956441" y="1504520"/>
            <a:ext cx="4824536" cy="369332"/>
          </a:xfrm>
          <a:prstGeom prst="rect">
            <a:avLst/>
          </a:prstGeom>
          <a:noFill/>
        </p:spPr>
        <p:txBody>
          <a:bodyPr wrap="square" rtlCol="0">
            <a:spAutoFit/>
          </a:bodyPr>
          <a:lstStyle/>
          <a:p>
            <a:pPr algn="ctr"/>
            <a:r>
              <a:rPr lang="en-US" dirty="0"/>
              <a:t>Sortie SPSS 26</a:t>
            </a:r>
          </a:p>
        </p:txBody>
      </p:sp>
      <p:cxnSp>
        <p:nvCxnSpPr>
          <p:cNvPr id="16" name="Straight Arrow Connector 15">
            <a:extLst>
              <a:ext uri="{FF2B5EF4-FFF2-40B4-BE49-F238E27FC236}">
                <a16:creationId xmlns:a16="http://schemas.microsoft.com/office/drawing/2014/main" id="{E66DF662-90C8-4A56-B990-CD2549399A3C}"/>
              </a:ext>
            </a:extLst>
          </p:cNvPr>
          <p:cNvCxnSpPr>
            <a:cxnSpLocks/>
            <a:stCxn id="14" idx="2"/>
          </p:cNvCxnSpPr>
          <p:nvPr/>
        </p:nvCxnSpPr>
        <p:spPr>
          <a:xfrm>
            <a:off x="6368709" y="1873852"/>
            <a:ext cx="651563" cy="2563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345DD0-C888-462B-BFA3-16CD51D22054}"/>
              </a:ext>
            </a:extLst>
          </p:cNvPr>
          <p:cNvCxnSpPr>
            <a:cxnSpLocks/>
          </p:cNvCxnSpPr>
          <p:nvPr/>
        </p:nvCxnSpPr>
        <p:spPr>
          <a:xfrm>
            <a:off x="6368709" y="1979134"/>
            <a:ext cx="1407647" cy="3006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E11285D-7C89-474D-9206-BF86790D1113}"/>
              </a:ext>
            </a:extLst>
          </p:cNvPr>
          <p:cNvCxnSpPr>
            <a:cxnSpLocks/>
            <a:stCxn id="14" idx="2"/>
            <a:endCxn id="7" idx="1"/>
          </p:cNvCxnSpPr>
          <p:nvPr/>
        </p:nvCxnSpPr>
        <p:spPr>
          <a:xfrm>
            <a:off x="6368709" y="1873852"/>
            <a:ext cx="2234057" cy="2967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239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apparié</a:t>
            </a:r>
            <a:r>
              <a:rPr lang="fr-FR" sz="2400" dirty="0">
                <a:solidFill>
                  <a:srgbClr val="021B34"/>
                </a:solidFill>
                <a:latin typeface="Times New Roman" panose="02020603050405020304" pitchFamily="18" charset="0"/>
                <a:cs typeface="Times New Roman" panose="02020603050405020304" pitchFamily="18" charset="0"/>
              </a:rPr>
              <a:t>s</a:t>
            </a:r>
            <a:endParaRPr lang="fr-FR" dirty="0"/>
          </a:p>
        </p:txBody>
      </p:sp>
      <p:pic>
        <p:nvPicPr>
          <p:cNvPr id="6" name="Picture 5">
            <a:extLst>
              <a:ext uri="{FF2B5EF4-FFF2-40B4-BE49-F238E27FC236}">
                <a16:creationId xmlns:a16="http://schemas.microsoft.com/office/drawing/2014/main" id="{D1835C51-A03B-416E-A710-27A74171BB76}"/>
              </a:ext>
            </a:extLst>
          </p:cNvPr>
          <p:cNvPicPr>
            <a:picLocks noChangeAspect="1"/>
          </p:cNvPicPr>
          <p:nvPr/>
        </p:nvPicPr>
        <p:blipFill>
          <a:blip r:embed="rId3"/>
          <a:stretch>
            <a:fillRect/>
          </a:stretch>
        </p:blipFill>
        <p:spPr>
          <a:xfrm>
            <a:off x="2072" y="1772816"/>
            <a:ext cx="9141927" cy="4968552"/>
          </a:xfrm>
          <a:prstGeom prst="rect">
            <a:avLst/>
          </a:prstGeom>
        </p:spPr>
      </p:pic>
    </p:spTree>
    <p:extLst>
      <p:ext uri="{BB962C8B-B14F-4D97-AF65-F5344CB8AC3E}">
        <p14:creationId xmlns:p14="http://schemas.microsoft.com/office/powerpoint/2010/main" val="1727879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apparié</a:t>
            </a:r>
            <a:r>
              <a:rPr lang="fr-FR" sz="2400" dirty="0">
                <a:solidFill>
                  <a:srgbClr val="021B34"/>
                </a:solidFill>
                <a:latin typeface="Times New Roman" panose="02020603050405020304" pitchFamily="18" charset="0"/>
                <a:cs typeface="Times New Roman" panose="02020603050405020304" pitchFamily="18" charset="0"/>
              </a:rPr>
              <a:t>s</a:t>
            </a:r>
            <a:endParaRPr lang="fr-FR" dirty="0"/>
          </a:p>
        </p:txBody>
      </p:sp>
      <p:pic>
        <p:nvPicPr>
          <p:cNvPr id="3" name="Picture 2">
            <a:extLst>
              <a:ext uri="{FF2B5EF4-FFF2-40B4-BE49-F238E27FC236}">
                <a16:creationId xmlns:a16="http://schemas.microsoft.com/office/drawing/2014/main" id="{44FE8285-C030-4BC6-ABCA-B5281AB96B1A}"/>
              </a:ext>
            </a:extLst>
          </p:cNvPr>
          <p:cNvPicPr>
            <a:picLocks noChangeAspect="1"/>
          </p:cNvPicPr>
          <p:nvPr/>
        </p:nvPicPr>
        <p:blipFill>
          <a:blip r:embed="rId3"/>
          <a:stretch>
            <a:fillRect/>
          </a:stretch>
        </p:blipFill>
        <p:spPr>
          <a:xfrm>
            <a:off x="251520" y="1650724"/>
            <a:ext cx="8892480" cy="4658595"/>
          </a:xfrm>
          <a:prstGeom prst="rect">
            <a:avLst/>
          </a:prstGeom>
        </p:spPr>
      </p:pic>
    </p:spTree>
    <p:extLst>
      <p:ext uri="{BB962C8B-B14F-4D97-AF65-F5344CB8AC3E}">
        <p14:creationId xmlns:p14="http://schemas.microsoft.com/office/powerpoint/2010/main" val="307358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apparié</a:t>
            </a:r>
            <a:r>
              <a:rPr lang="fr-FR" sz="2400" dirty="0">
                <a:solidFill>
                  <a:srgbClr val="021B34"/>
                </a:solidFill>
                <a:latin typeface="Times New Roman" panose="02020603050405020304" pitchFamily="18" charset="0"/>
                <a:cs typeface="Times New Roman" panose="02020603050405020304" pitchFamily="18" charset="0"/>
              </a:rPr>
              <a:t>s</a:t>
            </a:r>
            <a:endParaRPr lang="fr-FR" dirty="0"/>
          </a:p>
        </p:txBody>
      </p:sp>
      <p:pic>
        <p:nvPicPr>
          <p:cNvPr id="3" name="Picture 2">
            <a:extLst>
              <a:ext uri="{FF2B5EF4-FFF2-40B4-BE49-F238E27FC236}">
                <a16:creationId xmlns:a16="http://schemas.microsoft.com/office/drawing/2014/main" id="{162CEC56-EBE6-41FB-8FE6-2A3FEABB0370}"/>
              </a:ext>
            </a:extLst>
          </p:cNvPr>
          <p:cNvPicPr>
            <a:picLocks noChangeAspect="1"/>
          </p:cNvPicPr>
          <p:nvPr/>
        </p:nvPicPr>
        <p:blipFill>
          <a:blip r:embed="rId3"/>
          <a:stretch>
            <a:fillRect/>
          </a:stretch>
        </p:blipFill>
        <p:spPr>
          <a:xfrm>
            <a:off x="0" y="1143000"/>
            <a:ext cx="9144000" cy="5262113"/>
          </a:xfrm>
          <a:prstGeom prst="rect">
            <a:avLst/>
          </a:prstGeom>
        </p:spPr>
      </p:pic>
    </p:spTree>
    <p:extLst>
      <p:ext uri="{BB962C8B-B14F-4D97-AF65-F5344CB8AC3E}">
        <p14:creationId xmlns:p14="http://schemas.microsoft.com/office/powerpoint/2010/main" val="415144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pic>
        <p:nvPicPr>
          <p:cNvPr id="5" name="Picture 4">
            <a:extLst>
              <a:ext uri="{FF2B5EF4-FFF2-40B4-BE49-F238E27FC236}">
                <a16:creationId xmlns:a16="http://schemas.microsoft.com/office/drawing/2014/main" id="{E66AC851-4270-4956-8A62-5F0F0F4B80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16832"/>
            <a:ext cx="8964488" cy="2664296"/>
          </a:xfrm>
          <a:prstGeom prst="rect">
            <a:avLst/>
          </a:prstGeom>
          <a:noFill/>
        </p:spPr>
      </p:pic>
      <p:sp>
        <p:nvSpPr>
          <p:cNvPr id="3" name="Oval 2">
            <a:extLst>
              <a:ext uri="{FF2B5EF4-FFF2-40B4-BE49-F238E27FC236}">
                <a16:creationId xmlns:a16="http://schemas.microsoft.com/office/drawing/2014/main" id="{F5C39E3D-2BD5-478C-BD11-3FB344D7F775}"/>
              </a:ext>
            </a:extLst>
          </p:cNvPr>
          <p:cNvSpPr/>
          <p:nvPr/>
        </p:nvSpPr>
        <p:spPr>
          <a:xfrm>
            <a:off x="7812360" y="2132856"/>
            <a:ext cx="648072"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393147B-5D77-4FCE-9ED0-9E96836BDCC8}"/>
              </a:ext>
            </a:extLst>
          </p:cNvPr>
          <p:cNvSpPr/>
          <p:nvPr/>
        </p:nvSpPr>
        <p:spPr>
          <a:xfrm>
            <a:off x="6012160" y="2132856"/>
            <a:ext cx="648072"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D4836EB-1F99-44F3-BF6F-4C9F20A7D92F}"/>
              </a:ext>
            </a:extLst>
          </p:cNvPr>
          <p:cNvCxnSpPr/>
          <p:nvPr/>
        </p:nvCxnSpPr>
        <p:spPr>
          <a:xfrm>
            <a:off x="6336196" y="2708920"/>
            <a:ext cx="684076" cy="2736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FB07A7F-54FC-4132-8F3F-4854F2E90A29}"/>
              </a:ext>
            </a:extLst>
          </p:cNvPr>
          <p:cNvCxnSpPr/>
          <p:nvPr/>
        </p:nvCxnSpPr>
        <p:spPr>
          <a:xfrm flipH="1">
            <a:off x="7452320" y="2708920"/>
            <a:ext cx="684076" cy="2736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EDF8574-8C08-4428-875A-76B1725CA0A9}"/>
              </a:ext>
            </a:extLst>
          </p:cNvPr>
          <p:cNvSpPr/>
          <p:nvPr/>
        </p:nvSpPr>
        <p:spPr>
          <a:xfrm>
            <a:off x="6714238" y="5445224"/>
            <a:ext cx="2178242"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Coefficients pour tester la </a:t>
            </a:r>
            <a:r>
              <a:rPr lang="en-US" dirty="0" err="1">
                <a:solidFill>
                  <a:schemeClr val="tx1"/>
                </a:solidFill>
              </a:rPr>
              <a:t>normalité</a:t>
            </a:r>
            <a:endParaRPr lang="en-US" dirty="0">
              <a:solidFill>
                <a:schemeClr val="tx1"/>
              </a:solidFill>
            </a:endParaRPr>
          </a:p>
        </p:txBody>
      </p:sp>
    </p:spTree>
    <p:extLst>
      <p:ext uri="{BB962C8B-B14F-4D97-AF65-F5344CB8AC3E}">
        <p14:creationId xmlns:p14="http://schemas.microsoft.com/office/powerpoint/2010/main" val="1813408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sp>
        <p:nvSpPr>
          <p:cNvPr id="2" name="TextBox 1">
            <a:extLst>
              <a:ext uri="{FF2B5EF4-FFF2-40B4-BE49-F238E27FC236}">
                <a16:creationId xmlns:a16="http://schemas.microsoft.com/office/drawing/2014/main" id="{0C4C883C-1490-4E9C-BED3-76C37726C625}"/>
              </a:ext>
            </a:extLst>
          </p:cNvPr>
          <p:cNvSpPr txBox="1"/>
          <p:nvPr/>
        </p:nvSpPr>
        <p:spPr>
          <a:xfrm>
            <a:off x="107504" y="1412776"/>
            <a:ext cx="8928992" cy="5442516"/>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 de variabilité: (</a:t>
            </a:r>
            <a:r>
              <a:rPr lang="fr-FR" sz="2400" b="1" dirty="0" err="1">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Il s'agit ici d'étudier l'influence d'un seul facteur de variabilité sur un paramètre quantitatif.</a:t>
            </a:r>
          </a:p>
          <a:p>
            <a:pPr marL="0" marR="0" algn="just">
              <a:lnSpc>
                <a:spcPct val="150000"/>
              </a:lnSpc>
              <a:spcBef>
                <a:spcPts val="0"/>
              </a:spcBef>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C</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eci revient à comparer les moyennes de plusieurs populations supposées normales et de même variance à partir d'échantillons aléatoires simples et indépendants les uns des autres. </a:t>
            </a: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Cette analyse peut être considérée comme une généralisation du test de </a:t>
            </a:r>
            <a:r>
              <a:rPr lang="fr-FR" sz="2400" dirty="0" err="1">
                <a:effectLst/>
                <a:latin typeface="Times New Roman" panose="02020603050405020304" pitchFamily="18" charset="0"/>
                <a:ea typeface="Calibri" panose="020F0502020204030204" pitchFamily="34" charset="0"/>
                <a:cs typeface="Times New Roman" panose="02020603050405020304" pitchFamily="18" charset="0"/>
              </a:rPr>
              <a:t>Student</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n-US" dirty="0"/>
          </a:p>
        </p:txBody>
      </p:sp>
    </p:spTree>
    <p:extLst>
      <p:ext uri="{BB962C8B-B14F-4D97-AF65-F5344CB8AC3E}">
        <p14:creationId xmlns:p14="http://schemas.microsoft.com/office/powerpoint/2010/main" val="1665273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gn="just">
              <a:lnSpc>
                <a:spcPct val="150000"/>
              </a:lnSpc>
              <a:spcBef>
                <a:spcPts val="0"/>
              </a:spcBef>
              <a:spcAft>
                <a:spcPts val="0"/>
              </a:spcAft>
            </a:pP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 : (</a:t>
            </a:r>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B17FE96-1619-46E3-8DEE-635C00F968F6}"/>
              </a:ext>
            </a:extLst>
          </p:cNvPr>
          <p:cNvPicPr>
            <a:picLocks noChangeAspect="1"/>
          </p:cNvPicPr>
          <p:nvPr/>
        </p:nvPicPr>
        <p:blipFill>
          <a:blip r:embed="rId3"/>
          <a:stretch>
            <a:fillRect/>
          </a:stretch>
        </p:blipFill>
        <p:spPr>
          <a:xfrm>
            <a:off x="0" y="1412776"/>
            <a:ext cx="9144000" cy="5445224"/>
          </a:xfrm>
          <a:prstGeom prst="rect">
            <a:avLst/>
          </a:prstGeom>
        </p:spPr>
      </p:pic>
    </p:spTree>
    <p:extLst>
      <p:ext uri="{BB962C8B-B14F-4D97-AF65-F5344CB8AC3E}">
        <p14:creationId xmlns:p14="http://schemas.microsoft.com/office/powerpoint/2010/main" val="1658980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 : (</a:t>
            </a:r>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fr-FR" dirty="0"/>
          </a:p>
        </p:txBody>
      </p:sp>
      <p:pic>
        <p:nvPicPr>
          <p:cNvPr id="4" name="Picture 3">
            <a:extLst>
              <a:ext uri="{FF2B5EF4-FFF2-40B4-BE49-F238E27FC236}">
                <a16:creationId xmlns:a16="http://schemas.microsoft.com/office/drawing/2014/main" id="{72F4C4C9-43FF-4325-84E8-3BB1B929D7CA}"/>
              </a:ext>
            </a:extLst>
          </p:cNvPr>
          <p:cNvPicPr>
            <a:picLocks noChangeAspect="1"/>
          </p:cNvPicPr>
          <p:nvPr/>
        </p:nvPicPr>
        <p:blipFill>
          <a:blip r:embed="rId3"/>
          <a:stretch>
            <a:fillRect/>
          </a:stretch>
        </p:blipFill>
        <p:spPr>
          <a:xfrm>
            <a:off x="0" y="2276872"/>
            <a:ext cx="9144000" cy="4104456"/>
          </a:xfrm>
          <a:prstGeom prst="rect">
            <a:avLst/>
          </a:prstGeom>
        </p:spPr>
      </p:pic>
      <p:sp>
        <p:nvSpPr>
          <p:cNvPr id="5" name="TextBox 4">
            <a:extLst>
              <a:ext uri="{FF2B5EF4-FFF2-40B4-BE49-F238E27FC236}">
                <a16:creationId xmlns:a16="http://schemas.microsoft.com/office/drawing/2014/main" id="{BF14D625-B5B8-4AA5-A8F3-CD118F106B19}"/>
              </a:ext>
            </a:extLst>
          </p:cNvPr>
          <p:cNvSpPr txBox="1"/>
          <p:nvPr/>
        </p:nvSpPr>
        <p:spPr>
          <a:xfrm>
            <a:off x="323528" y="1628800"/>
            <a:ext cx="8352928" cy="461665"/>
          </a:xfrm>
          <a:prstGeom prst="rect">
            <a:avLst/>
          </a:prstGeom>
          <a:noFill/>
        </p:spPr>
        <p:txBody>
          <a:bodyPr wrap="square" rtlCol="0">
            <a:spAutoFit/>
          </a:bodyPr>
          <a:lstStyle/>
          <a:p>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 sortie SPSS des statistiques descriptives</a:t>
            </a:r>
            <a:endParaRPr lang="en-US" sz="2400" dirty="0"/>
          </a:p>
        </p:txBody>
      </p:sp>
    </p:spTree>
    <p:extLst>
      <p:ext uri="{BB962C8B-B14F-4D97-AF65-F5344CB8AC3E}">
        <p14:creationId xmlns:p14="http://schemas.microsoft.com/office/powerpoint/2010/main" val="402370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fr-FR" dirty="0"/>
          </a:p>
        </p:txBody>
      </p:sp>
      <p:pic>
        <p:nvPicPr>
          <p:cNvPr id="7" name="Picture 6">
            <a:extLst>
              <a:ext uri="{FF2B5EF4-FFF2-40B4-BE49-F238E27FC236}">
                <a16:creationId xmlns:a16="http://schemas.microsoft.com/office/drawing/2014/main" id="{095008E0-6FFF-4C49-A868-A11FFD3C3A07}"/>
              </a:ext>
            </a:extLst>
          </p:cNvPr>
          <p:cNvPicPr>
            <a:picLocks noChangeAspect="1"/>
          </p:cNvPicPr>
          <p:nvPr/>
        </p:nvPicPr>
        <p:blipFill>
          <a:blip r:embed="rId4"/>
          <a:stretch>
            <a:fillRect/>
          </a:stretch>
        </p:blipFill>
        <p:spPr>
          <a:xfrm>
            <a:off x="395536" y="1342678"/>
            <a:ext cx="8856984" cy="3762722"/>
          </a:xfrm>
          <a:prstGeom prst="rect">
            <a:avLst/>
          </a:prstGeom>
        </p:spPr>
      </p:pic>
      <p:sp>
        <p:nvSpPr>
          <p:cNvPr id="8" name="Oval 7">
            <a:extLst>
              <a:ext uri="{FF2B5EF4-FFF2-40B4-BE49-F238E27FC236}">
                <a16:creationId xmlns:a16="http://schemas.microsoft.com/office/drawing/2014/main" id="{446FC5C5-A410-491C-9B3A-FB90B9BD95A4}"/>
              </a:ext>
            </a:extLst>
          </p:cNvPr>
          <p:cNvSpPr/>
          <p:nvPr/>
        </p:nvSpPr>
        <p:spPr>
          <a:xfrm>
            <a:off x="4551810" y="3122178"/>
            <a:ext cx="39604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695A52A-BBDA-46A5-B08C-D0671775B99D}"/>
              </a:ext>
            </a:extLst>
          </p:cNvPr>
          <p:cNvSpPr/>
          <p:nvPr/>
        </p:nvSpPr>
        <p:spPr>
          <a:xfrm>
            <a:off x="4550744" y="2694174"/>
            <a:ext cx="39604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FF0F0D-D204-4C70-A386-20EF4706CBA3}"/>
              </a:ext>
            </a:extLst>
          </p:cNvPr>
          <p:cNvSpPr/>
          <p:nvPr/>
        </p:nvSpPr>
        <p:spPr>
          <a:xfrm>
            <a:off x="6755424" y="2694174"/>
            <a:ext cx="39604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6C295B6-F85F-4B27-B370-90B84F378943}"/>
              </a:ext>
            </a:extLst>
          </p:cNvPr>
          <p:cNvSpPr/>
          <p:nvPr/>
        </p:nvSpPr>
        <p:spPr>
          <a:xfrm>
            <a:off x="7308304" y="3429000"/>
            <a:ext cx="39604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7CBC36F-6F63-4AC2-A75E-5963E00B84F3}"/>
              </a:ext>
            </a:extLst>
          </p:cNvPr>
          <p:cNvSpPr txBox="1"/>
          <p:nvPr/>
        </p:nvSpPr>
        <p:spPr>
          <a:xfrm>
            <a:off x="275426" y="1128351"/>
            <a:ext cx="8352928" cy="830997"/>
          </a:xfrm>
          <a:prstGeom prst="rect">
            <a:avLst/>
          </a:prstGeom>
          <a:noFill/>
        </p:spPr>
        <p:txBody>
          <a:bodyPr wrap="square" rtlCol="0">
            <a:spAutoFit/>
          </a:bodyPr>
          <a:lstStyle/>
          <a:p>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 sortie SPSS des résultats du test (valeurs de F sont non significatifs)</a:t>
            </a:r>
            <a:endParaRPr lang="en-US" sz="2400" dirty="0"/>
          </a:p>
        </p:txBody>
      </p:sp>
      <p:grpSp>
        <p:nvGrpSpPr>
          <p:cNvPr id="17" name="Group 23">
            <a:extLst>
              <a:ext uri="{FF2B5EF4-FFF2-40B4-BE49-F238E27FC236}">
                <a16:creationId xmlns:a16="http://schemas.microsoft.com/office/drawing/2014/main" id="{F3AD3E06-3735-4121-8FA1-7528103625B4}"/>
              </a:ext>
            </a:extLst>
          </p:cNvPr>
          <p:cNvGrpSpPr>
            <a:grpSpLocks/>
          </p:cNvGrpSpPr>
          <p:nvPr/>
        </p:nvGrpSpPr>
        <p:grpSpPr bwMode="auto">
          <a:xfrm>
            <a:off x="4946787" y="5029200"/>
            <a:ext cx="1641437" cy="1828800"/>
            <a:chOff x="1440" y="2832"/>
            <a:chExt cx="1536" cy="1152"/>
          </a:xfrm>
        </p:grpSpPr>
        <p:sp>
          <p:nvSpPr>
            <p:cNvPr id="18" name="Text Box 20">
              <a:extLst>
                <a:ext uri="{FF2B5EF4-FFF2-40B4-BE49-F238E27FC236}">
                  <a16:creationId xmlns:a16="http://schemas.microsoft.com/office/drawing/2014/main" id="{8BF5329D-078A-4236-A431-D38E501DA4A7}"/>
                </a:ext>
              </a:extLst>
            </p:cNvPr>
            <p:cNvSpPr txBox="1">
              <a:spLocks noChangeArrowheads="1"/>
            </p:cNvSpPr>
            <p:nvPr/>
          </p:nvSpPr>
          <p:spPr bwMode="auto">
            <a:xfrm>
              <a:off x="1440" y="2880"/>
              <a:ext cx="1511" cy="989"/>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600" dirty="0"/>
                <a:t>Somme</a:t>
              </a:r>
            </a:p>
            <a:p>
              <a:r>
                <a:rPr lang="fr-FR" altLang="en-US" sz="1600" dirty="0"/>
                <a:t>des carrés</a:t>
              </a:r>
            </a:p>
            <a:p>
              <a:r>
                <a:rPr lang="fr-FR" altLang="en-US" sz="1600" dirty="0"/>
                <a:t>divisée par</a:t>
              </a:r>
            </a:p>
            <a:p>
              <a:r>
                <a:rPr lang="fr-FR" altLang="en-US" sz="1600" dirty="0"/>
                <a:t>ddl. = variabilité</a:t>
              </a:r>
            </a:p>
            <a:p>
              <a:r>
                <a:rPr lang="fr-FR" altLang="en-US" sz="1600" dirty="0"/>
                <a:t>inter et intra.</a:t>
              </a:r>
            </a:p>
            <a:p>
              <a:r>
                <a:rPr lang="fr-FR" altLang="en-US" sz="1600" dirty="0"/>
                <a:t>Inter/intra</a:t>
              </a:r>
            </a:p>
          </p:txBody>
        </p:sp>
        <p:sp>
          <p:nvSpPr>
            <p:cNvPr id="19" name="Rectangle 22">
              <a:extLst>
                <a:ext uri="{FF2B5EF4-FFF2-40B4-BE49-F238E27FC236}">
                  <a16:creationId xmlns:a16="http://schemas.microsoft.com/office/drawing/2014/main" id="{1BAFE32E-A2F1-44B1-BE62-879ECEC5A22E}"/>
                </a:ext>
              </a:extLst>
            </p:cNvPr>
            <p:cNvSpPr>
              <a:spLocks noChangeArrowheads="1"/>
            </p:cNvSpPr>
            <p:nvPr/>
          </p:nvSpPr>
          <p:spPr bwMode="auto">
            <a:xfrm>
              <a:off x="1488" y="2832"/>
              <a:ext cx="1488" cy="1152"/>
            </a:xfrm>
            <a:prstGeom prst="rect">
              <a:avLst/>
            </a:prstGeom>
            <a:noFill/>
            <a:ln w="12700" cap="sq">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Tree>
    <p:extLst>
      <p:ext uri="{BB962C8B-B14F-4D97-AF65-F5344CB8AC3E}">
        <p14:creationId xmlns:p14="http://schemas.microsoft.com/office/powerpoint/2010/main" val="390662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fr-FR" sz="2800" dirty="0">
              <a:solidFill>
                <a:srgbClr val="00B050"/>
              </a:solidFill>
            </a:endParaRPr>
          </a:p>
        </p:txBody>
      </p:sp>
      <p:pic>
        <p:nvPicPr>
          <p:cNvPr id="5" name="Picture 4">
            <a:extLst>
              <a:ext uri="{FF2B5EF4-FFF2-40B4-BE49-F238E27FC236}">
                <a16:creationId xmlns:a16="http://schemas.microsoft.com/office/drawing/2014/main" id="{D9238DCC-5B74-4BF5-9E5D-43F717FE2F40}"/>
              </a:ext>
            </a:extLst>
          </p:cNvPr>
          <p:cNvPicPr>
            <a:picLocks noChangeAspect="1"/>
          </p:cNvPicPr>
          <p:nvPr/>
        </p:nvPicPr>
        <p:blipFill>
          <a:blip r:embed="rId3"/>
          <a:stretch>
            <a:fillRect/>
          </a:stretch>
        </p:blipFill>
        <p:spPr>
          <a:xfrm>
            <a:off x="899592" y="2401089"/>
            <a:ext cx="8419083" cy="3910930"/>
          </a:xfrm>
          <a:prstGeom prst="rect">
            <a:avLst/>
          </a:prstGeom>
        </p:spPr>
      </p:pic>
      <p:sp>
        <p:nvSpPr>
          <p:cNvPr id="8" name="TextBox 7">
            <a:extLst>
              <a:ext uri="{FF2B5EF4-FFF2-40B4-BE49-F238E27FC236}">
                <a16:creationId xmlns:a16="http://schemas.microsoft.com/office/drawing/2014/main" id="{6C6DB62C-251C-42F5-B732-72CEEF51D52B}"/>
              </a:ext>
            </a:extLst>
          </p:cNvPr>
          <p:cNvSpPr txBox="1"/>
          <p:nvPr/>
        </p:nvSpPr>
        <p:spPr>
          <a:xfrm>
            <a:off x="801070" y="1267509"/>
            <a:ext cx="8019402" cy="1133580"/>
          </a:xfrm>
          <a:prstGeom prst="rect">
            <a:avLst/>
          </a:prstGeom>
          <a:noFill/>
        </p:spPr>
        <p:txBody>
          <a:bodyPr wrap="square">
            <a:spAutoFit/>
          </a:bodyPr>
          <a:lstStyle/>
          <a:p>
            <a:pPr>
              <a:lnSpc>
                <a:spcPct val="150000"/>
              </a:lnSpc>
            </a:pPr>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 sortie SPSS des résultats du test (valeurs de F sont significatifs : un test post hoc est exigé)</a:t>
            </a:r>
            <a:endParaRPr lang="en-US" sz="2400" dirty="0"/>
          </a:p>
        </p:txBody>
      </p:sp>
      <p:cxnSp>
        <p:nvCxnSpPr>
          <p:cNvPr id="9" name="Straight Connector 8">
            <a:extLst>
              <a:ext uri="{FF2B5EF4-FFF2-40B4-BE49-F238E27FC236}">
                <a16:creationId xmlns:a16="http://schemas.microsoft.com/office/drawing/2014/main" id="{43C9B8FE-F4BF-4512-88A0-D0A72CD85D50}"/>
              </a:ext>
            </a:extLst>
          </p:cNvPr>
          <p:cNvCxnSpPr/>
          <p:nvPr/>
        </p:nvCxnSpPr>
        <p:spPr>
          <a:xfrm>
            <a:off x="7740352" y="4149080"/>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44C0B7-93E7-46FD-AB9F-9DF0C2F1877D}"/>
              </a:ext>
            </a:extLst>
          </p:cNvPr>
          <p:cNvCxnSpPr/>
          <p:nvPr/>
        </p:nvCxnSpPr>
        <p:spPr>
          <a:xfrm>
            <a:off x="7740352" y="5301208"/>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277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fr-FR" dirty="0"/>
          </a:p>
        </p:txBody>
      </p:sp>
      <p:sp>
        <p:nvSpPr>
          <p:cNvPr id="19" name="Rectangle 22">
            <a:extLst>
              <a:ext uri="{FF2B5EF4-FFF2-40B4-BE49-F238E27FC236}">
                <a16:creationId xmlns:a16="http://schemas.microsoft.com/office/drawing/2014/main" id="{1BAFE32E-A2F1-44B1-BE62-879ECEC5A22E}"/>
              </a:ext>
            </a:extLst>
          </p:cNvPr>
          <p:cNvSpPr>
            <a:spLocks noChangeArrowheads="1"/>
          </p:cNvSpPr>
          <p:nvPr/>
        </p:nvSpPr>
        <p:spPr bwMode="auto">
          <a:xfrm>
            <a:off x="4998082" y="5029200"/>
            <a:ext cx="1590142" cy="1828800"/>
          </a:xfrm>
          <a:prstGeom prst="rect">
            <a:avLst/>
          </a:prstGeom>
          <a:noFill/>
          <a:ln w="12700" cap="sq">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 name="Rectangle 3">
            <a:extLst>
              <a:ext uri="{FF2B5EF4-FFF2-40B4-BE49-F238E27FC236}">
                <a16:creationId xmlns:a16="http://schemas.microsoft.com/office/drawing/2014/main" id="{E4F8DF5B-F070-4046-B484-F8126EC71AD9}"/>
              </a:ext>
            </a:extLst>
          </p:cNvPr>
          <p:cNvSpPr txBox="1">
            <a:spLocks noChangeArrowheads="1"/>
          </p:cNvSpPr>
          <p:nvPr/>
        </p:nvSpPr>
        <p:spPr>
          <a:xfrm>
            <a:off x="457200" y="1885950"/>
            <a:ext cx="8178800" cy="4171950"/>
          </a:xfrm>
          <a:prstGeom prst="rect">
            <a:avLst/>
          </a:prstGeom>
        </p:spPr>
        <p:txBody>
          <a:bodyPr/>
          <a:lst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a:lstStyle>
          <a:p>
            <a:r>
              <a:rPr lang="fr-FR" altLang="en-US" kern="0" dirty="0" err="1">
                <a:solidFill>
                  <a:schemeClr val="tx1"/>
                </a:solidFill>
                <a:latin typeface="Times New Roman" panose="02020603050405020304" pitchFamily="18" charset="0"/>
                <a:cs typeface="Times New Roman" panose="02020603050405020304" pitchFamily="18" charset="0"/>
              </a:rPr>
              <a:t>Anova</a:t>
            </a:r>
            <a:r>
              <a:rPr lang="fr-FR" altLang="en-US" kern="0" dirty="0">
                <a:solidFill>
                  <a:schemeClr val="tx1"/>
                </a:solidFill>
                <a:latin typeface="Times New Roman" panose="02020603050405020304" pitchFamily="18" charset="0"/>
                <a:cs typeface="Times New Roman" panose="02020603050405020304" pitchFamily="18" charset="0"/>
              </a:rPr>
              <a:t> est  le rapport de la variabilité inter sur la variabilité intra</a:t>
            </a:r>
          </a:p>
          <a:p>
            <a:r>
              <a:rPr lang="fr-FR" altLang="en-US" kern="0" dirty="0">
                <a:solidFill>
                  <a:schemeClr val="tx1"/>
                </a:solidFill>
                <a:latin typeface="Times New Roman" panose="02020603050405020304" pitchFamily="18" charset="0"/>
                <a:cs typeface="Times New Roman" panose="02020603050405020304" pitchFamily="18" charset="0"/>
              </a:rPr>
              <a:t>Inter = effet </a:t>
            </a:r>
          </a:p>
          <a:p>
            <a:r>
              <a:rPr lang="fr-FR" altLang="en-US" kern="0" dirty="0">
                <a:solidFill>
                  <a:schemeClr val="tx1"/>
                </a:solidFill>
                <a:latin typeface="Times New Roman" panose="02020603050405020304" pitchFamily="18" charset="0"/>
                <a:cs typeface="Times New Roman" panose="02020603050405020304" pitchFamily="18" charset="0"/>
              </a:rPr>
              <a:t>intra = terme d ’erreur</a:t>
            </a:r>
          </a:p>
          <a:p>
            <a:r>
              <a:rPr lang="fr-FR" altLang="en-US" kern="0" dirty="0" err="1">
                <a:solidFill>
                  <a:schemeClr val="tx1"/>
                </a:solidFill>
                <a:latin typeface="Times New Roman" panose="02020603050405020304" pitchFamily="18" charset="0"/>
                <a:cs typeface="Times New Roman" panose="02020603050405020304" pitchFamily="18" charset="0"/>
              </a:rPr>
              <a:t>Anova</a:t>
            </a:r>
            <a:r>
              <a:rPr lang="fr-FR" altLang="en-US" kern="0" dirty="0">
                <a:solidFill>
                  <a:schemeClr val="tx1"/>
                </a:solidFill>
                <a:latin typeface="Times New Roman" panose="02020603050405020304" pitchFamily="18" charset="0"/>
                <a:cs typeface="Times New Roman" panose="02020603050405020304" pitchFamily="18" charset="0"/>
              </a:rPr>
              <a:t> significative demande des comparaisons </a:t>
            </a:r>
            <a:r>
              <a:rPr lang="fr-FR" altLang="en-US" i="1" kern="0" dirty="0">
                <a:solidFill>
                  <a:schemeClr val="tx1"/>
                </a:solidFill>
                <a:latin typeface="Times New Roman" panose="02020603050405020304" pitchFamily="18" charset="0"/>
                <a:cs typeface="Times New Roman" panose="02020603050405020304" pitchFamily="18" charset="0"/>
              </a:rPr>
              <a:t> a posteriori</a:t>
            </a:r>
            <a:r>
              <a:rPr lang="fr-FR" altLang="en-US" kern="0" dirty="0">
                <a:solidFill>
                  <a:schemeClr val="tx1"/>
                </a:solidFill>
                <a:latin typeface="Times New Roman" panose="02020603050405020304" pitchFamily="18" charset="0"/>
                <a:cs typeface="Times New Roman" panose="02020603050405020304" pitchFamily="18" charset="0"/>
              </a:rPr>
              <a:t> ou des tests post hoc</a:t>
            </a:r>
          </a:p>
        </p:txBody>
      </p:sp>
    </p:spTree>
    <p:extLst>
      <p:ext uri="{BB962C8B-B14F-4D97-AF65-F5344CB8AC3E}">
        <p14:creationId xmlns:p14="http://schemas.microsoft.com/office/powerpoint/2010/main" val="126237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ZOUM.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ZOUM.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ZOUM.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ZOU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à un facteur : présentation des différences</a:t>
            </a:r>
            <a:endParaRPr lang="fr-FR" dirty="0"/>
          </a:p>
        </p:txBody>
      </p:sp>
      <p:pic>
        <p:nvPicPr>
          <p:cNvPr id="3" name="Picture 2">
            <a:extLst>
              <a:ext uri="{FF2B5EF4-FFF2-40B4-BE49-F238E27FC236}">
                <a16:creationId xmlns:a16="http://schemas.microsoft.com/office/drawing/2014/main" id="{6C01DD33-C4D3-4579-9C77-5BB7059B7055}"/>
              </a:ext>
            </a:extLst>
          </p:cNvPr>
          <p:cNvPicPr>
            <a:picLocks noChangeAspect="1"/>
          </p:cNvPicPr>
          <p:nvPr/>
        </p:nvPicPr>
        <p:blipFill>
          <a:blip r:embed="rId3"/>
          <a:stretch>
            <a:fillRect/>
          </a:stretch>
        </p:blipFill>
        <p:spPr>
          <a:xfrm>
            <a:off x="251520" y="980728"/>
            <a:ext cx="8892480" cy="5344786"/>
          </a:xfrm>
          <a:prstGeom prst="rect">
            <a:avLst/>
          </a:prstGeom>
        </p:spPr>
      </p:pic>
      <p:sp>
        <p:nvSpPr>
          <p:cNvPr id="4" name="TextBox 3">
            <a:extLst>
              <a:ext uri="{FF2B5EF4-FFF2-40B4-BE49-F238E27FC236}">
                <a16:creationId xmlns:a16="http://schemas.microsoft.com/office/drawing/2014/main" id="{E7550DE1-0055-423E-BABB-035D7F495DCE}"/>
              </a:ext>
            </a:extLst>
          </p:cNvPr>
          <p:cNvSpPr txBox="1"/>
          <p:nvPr/>
        </p:nvSpPr>
        <p:spPr>
          <a:xfrm>
            <a:off x="3251393" y="1923673"/>
            <a:ext cx="576064" cy="400110"/>
          </a:xfrm>
          <a:prstGeom prst="rect">
            <a:avLst/>
          </a:prstGeom>
          <a:noFill/>
        </p:spPr>
        <p:txBody>
          <a:bodyPr wrap="square" rtlCol="0">
            <a:spAutoFit/>
          </a:bodyPr>
          <a:lstStyle/>
          <a:p>
            <a:pPr algn="ctr"/>
            <a:r>
              <a:rPr lang="en-US" sz="2000" dirty="0"/>
              <a:t>*</a:t>
            </a:r>
          </a:p>
        </p:txBody>
      </p:sp>
      <p:sp>
        <p:nvSpPr>
          <p:cNvPr id="10" name="TextBox 9">
            <a:extLst>
              <a:ext uri="{FF2B5EF4-FFF2-40B4-BE49-F238E27FC236}">
                <a16:creationId xmlns:a16="http://schemas.microsoft.com/office/drawing/2014/main" id="{CF7BB128-BA43-40C7-83C1-4AFCD2B34838}"/>
              </a:ext>
            </a:extLst>
          </p:cNvPr>
          <p:cNvSpPr txBox="1"/>
          <p:nvPr/>
        </p:nvSpPr>
        <p:spPr>
          <a:xfrm>
            <a:off x="5652120" y="1628800"/>
            <a:ext cx="576064" cy="400110"/>
          </a:xfrm>
          <a:prstGeom prst="rect">
            <a:avLst/>
          </a:prstGeom>
          <a:noFill/>
        </p:spPr>
        <p:txBody>
          <a:bodyPr wrap="square" rtlCol="0">
            <a:spAutoFit/>
          </a:bodyPr>
          <a:lstStyle/>
          <a:p>
            <a:r>
              <a:rPr lang="en-US" sz="2000" dirty="0"/>
              <a:t>**</a:t>
            </a:r>
          </a:p>
        </p:txBody>
      </p:sp>
      <p:cxnSp>
        <p:nvCxnSpPr>
          <p:cNvPr id="7" name="Straight Connector 6">
            <a:extLst>
              <a:ext uri="{FF2B5EF4-FFF2-40B4-BE49-F238E27FC236}">
                <a16:creationId xmlns:a16="http://schemas.microsoft.com/office/drawing/2014/main" id="{30854BFD-DEA7-4ED2-BA04-BDAC72D4E824}"/>
              </a:ext>
            </a:extLst>
          </p:cNvPr>
          <p:cNvCxnSpPr/>
          <p:nvPr/>
        </p:nvCxnSpPr>
        <p:spPr>
          <a:xfrm flipV="1">
            <a:off x="6732240" y="1764994"/>
            <a:ext cx="0" cy="422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573565-AA2D-46C9-A5D4-D53AFCDD8562}"/>
              </a:ext>
            </a:extLst>
          </p:cNvPr>
          <p:cNvCxnSpPr/>
          <p:nvPr/>
        </p:nvCxnSpPr>
        <p:spPr>
          <a:xfrm flipH="1">
            <a:off x="6084168" y="1772816"/>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338DC5-1372-4550-94F4-AE8F27D16DE9}"/>
              </a:ext>
            </a:extLst>
          </p:cNvPr>
          <p:cNvCxnSpPr>
            <a:cxnSpLocks/>
          </p:cNvCxnSpPr>
          <p:nvPr/>
        </p:nvCxnSpPr>
        <p:spPr>
          <a:xfrm flipH="1">
            <a:off x="2483768" y="1828855"/>
            <a:ext cx="3168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2A23E93-7A3B-40A4-BC9F-B2A0FB590B3B}"/>
              </a:ext>
            </a:extLst>
          </p:cNvPr>
          <p:cNvCxnSpPr/>
          <p:nvPr/>
        </p:nvCxnSpPr>
        <p:spPr>
          <a:xfrm>
            <a:off x="2483768" y="1828855"/>
            <a:ext cx="0" cy="825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FC14D3-31EF-411F-9F82-8002810DE0D4}"/>
              </a:ext>
            </a:extLst>
          </p:cNvPr>
          <p:cNvCxnSpPr>
            <a:cxnSpLocks/>
            <a:stCxn id="4" idx="1"/>
          </p:cNvCxnSpPr>
          <p:nvPr/>
        </p:nvCxnSpPr>
        <p:spPr>
          <a:xfrm flipH="1">
            <a:off x="2483768" y="2123728"/>
            <a:ext cx="767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9ABDB0-0A99-4DC8-BA55-5B6C8D266C17}"/>
              </a:ext>
            </a:extLst>
          </p:cNvPr>
          <p:cNvCxnSpPr/>
          <p:nvPr/>
        </p:nvCxnSpPr>
        <p:spPr>
          <a:xfrm>
            <a:off x="3923928" y="2123728"/>
            <a:ext cx="280831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C453B85-9E2D-479A-A575-81CA0D53F6F2}"/>
              </a:ext>
            </a:extLst>
          </p:cNvPr>
          <p:cNvSpPr txBox="1"/>
          <p:nvPr/>
        </p:nvSpPr>
        <p:spPr>
          <a:xfrm>
            <a:off x="1403648" y="6325514"/>
            <a:ext cx="3456384" cy="369332"/>
          </a:xfrm>
          <a:prstGeom prst="rect">
            <a:avLst/>
          </a:prstGeom>
          <a:noFill/>
        </p:spPr>
        <p:txBody>
          <a:bodyPr wrap="square" rtlCol="0">
            <a:spAutoFit/>
          </a:bodyPr>
          <a:lstStyle/>
          <a:p>
            <a:r>
              <a:rPr lang="en-US" dirty="0"/>
              <a:t>* p&lt;0.05; ** p&lt;0.01</a:t>
            </a:r>
          </a:p>
        </p:txBody>
      </p:sp>
    </p:spTree>
    <p:extLst>
      <p:ext uri="{BB962C8B-B14F-4D97-AF65-F5344CB8AC3E}">
        <p14:creationId xmlns:p14="http://schemas.microsoft.com/office/powerpoint/2010/main" val="376973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15000"/>
              </a:lnSpc>
              <a:spcBef>
                <a:spcPts val="0"/>
              </a:spcBef>
              <a:spcAft>
                <a:spcPts val="0"/>
              </a:spcAft>
            </a:pPr>
            <a:r>
              <a:rPr lang="fr-FR" sz="2400" b="1" dirty="0">
                <a:latin typeface="Times New Roman" panose="02020603050405020304" pitchFamily="18" charset="0"/>
                <a:cs typeface="Arial" panose="020B0604020202020204" pitchFamily="34" charset="0"/>
              </a:rPr>
              <a:t>Les tests post-hoc</a:t>
            </a:r>
            <a:endParaRPr lang="en-US" sz="2400" b="1" dirty="0">
              <a:latin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1883D30C-57B7-423C-A0FF-D30A63D1E733}"/>
              </a:ext>
            </a:extLst>
          </p:cNvPr>
          <p:cNvSpPr txBox="1"/>
          <p:nvPr/>
        </p:nvSpPr>
        <p:spPr>
          <a:xfrm>
            <a:off x="323528" y="1412776"/>
            <a:ext cx="8208912" cy="5784660"/>
          </a:xfrm>
          <a:prstGeom prst="rect">
            <a:avLst/>
          </a:prstGeom>
          <a:noFill/>
        </p:spPr>
        <p:txBody>
          <a:bodyPr wrap="square" rtlCol="0">
            <a:spAutoFit/>
          </a:bodyPr>
          <a:lstStyle/>
          <a:p>
            <a:pPr marL="0" marR="0" algn="just">
              <a:lnSpc>
                <a:spcPct val="115000"/>
              </a:lnSpc>
              <a:spcBef>
                <a:spcPts val="0"/>
              </a:spcBef>
              <a:spcAft>
                <a:spcPts val="0"/>
              </a:spcAft>
            </a:pPr>
            <a:r>
              <a:rPr lang="fr-FR" sz="2400" b="1" dirty="0">
                <a:latin typeface="Times New Roman" panose="02020603050405020304" pitchFamily="18" charset="0"/>
                <a:cs typeface="Arial" panose="020B0604020202020204" pitchFamily="34" charset="0"/>
              </a:rPr>
              <a:t>Les tests post-hoc</a:t>
            </a:r>
            <a:endParaRPr lang="en-US" sz="2400" b="1" dirty="0">
              <a:latin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Least Significative </a:t>
            </a:r>
            <a:r>
              <a:rPr lang="fr-FR" sz="2400" b="1" dirty="0" err="1">
                <a:effectLst/>
                <a:latin typeface="Times New Roman" panose="02020603050405020304" pitchFamily="18" charset="0"/>
                <a:ea typeface="Calibri" panose="020F0502020204030204" pitchFamily="34" charset="0"/>
                <a:cs typeface="Arial" panose="020B0604020202020204" pitchFamily="34" charset="0"/>
              </a:rPr>
              <a:t>Difference</a:t>
            </a:r>
            <a:r>
              <a:rPr lang="fr-FR" sz="2400" b="1" dirty="0">
                <a:effectLst/>
                <a:latin typeface="Times New Roman" panose="02020603050405020304" pitchFamily="18" charset="0"/>
                <a:ea typeface="Calibri" panose="020F0502020204030204" pitchFamily="34" charset="0"/>
                <a:cs typeface="Arial" panose="020B0604020202020204" pitchFamily="34" charset="0"/>
              </a:rPr>
              <a:t> (LSD)</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Cette méthode simple permet de comparer  les moyennes deux à deux grâce au test de </a:t>
            </a:r>
            <a:r>
              <a:rPr lang="fr-FR" sz="2400" dirty="0" err="1">
                <a:effectLst/>
                <a:latin typeface="TimesNewRomanPSMT"/>
                <a:ea typeface="Calibri" panose="020F0502020204030204" pitchFamily="34" charset="0"/>
                <a:cs typeface="TimesNewRomanPSMT"/>
              </a:rPr>
              <a:t>Student</a:t>
            </a:r>
            <a:r>
              <a:rPr lang="fr-FR" sz="2400" dirty="0">
                <a:effectLst/>
                <a:latin typeface="TimesNewRomanPSMT"/>
                <a:ea typeface="Calibri" panose="020F0502020204030204" pitchFamily="34" charset="0"/>
                <a:cs typeface="TimesNewRomanPSMT"/>
              </a:rPr>
              <a:t>.</a:t>
            </a:r>
          </a:p>
          <a:p>
            <a:pPr marL="0" marR="0">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Méthode de Newman </a:t>
            </a:r>
            <a:r>
              <a:rPr lang="fr-FR" sz="2400" b="1" dirty="0" err="1">
                <a:effectLst/>
                <a:latin typeface="Times New Roman" panose="02020603050405020304" pitchFamily="18" charset="0"/>
                <a:ea typeface="Calibri" panose="020F0502020204030204" pitchFamily="34" charset="0"/>
                <a:cs typeface="Arial" panose="020B0604020202020204" pitchFamily="34" charset="0"/>
              </a:rPr>
              <a:t>Keuls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L'essentiel de ce test réside dans une approche séquentielle ou l'on teste les comparaisons entre paires en choisissant la valeur critique en se basant sur l'étendue de la comparaison.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de </a:t>
            </a:r>
            <a:r>
              <a:rPr lang="fr-FR" sz="2400" b="1" dirty="0" err="1">
                <a:effectLst/>
                <a:latin typeface="Times New Roman" panose="02020603050405020304" pitchFamily="18" charset="0"/>
                <a:ea typeface="Calibri" panose="020F0502020204030204" pitchFamily="34" charset="0"/>
                <a:cs typeface="Arial" panose="020B0604020202020204" pitchFamily="34" charset="0"/>
              </a:rPr>
              <a:t>Tukey</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Le test de </a:t>
            </a:r>
            <a:r>
              <a:rPr lang="fr-FR" sz="2400" dirty="0" err="1">
                <a:effectLst/>
                <a:latin typeface="TimesNewRomanPSMT"/>
                <a:ea typeface="Calibri" panose="020F0502020204030204" pitchFamily="34" charset="0"/>
                <a:cs typeface="TimesNewRomanPSMT"/>
              </a:rPr>
              <a:t>Tukey</a:t>
            </a:r>
            <a:r>
              <a:rPr lang="fr-FR" sz="2400" dirty="0">
                <a:effectLst/>
                <a:latin typeface="TimesNewRomanPSMT"/>
                <a:ea typeface="Calibri" panose="020F0502020204030204" pitchFamily="34" charset="0"/>
                <a:cs typeface="TimesNewRomanPSMT"/>
              </a:rPr>
              <a:t> utilise la même procédure du test de Newman-</a:t>
            </a:r>
            <a:r>
              <a:rPr lang="fr-FR" sz="2400" dirty="0" err="1">
                <a:effectLst/>
                <a:latin typeface="TimesNewRomanPSMT"/>
                <a:ea typeface="Calibri" panose="020F0502020204030204" pitchFamily="34" charset="0"/>
                <a:cs typeface="TimesNewRomanPSMT"/>
              </a:rPr>
              <a:t>Keuls</a:t>
            </a:r>
            <a:r>
              <a:rPr lang="fr-FR" sz="2400" dirty="0">
                <a:effectLst/>
                <a:latin typeface="TimesNewRomanPSMT"/>
                <a:ea typeface="Calibri" panose="020F0502020204030204" pitchFamily="34" charset="0"/>
                <a:cs typeface="TimesNewRomanPSMT"/>
              </a:rPr>
              <a:t>, mais la valeur critique choisie pour une étendue reste considérée pour les autres comparaisons.</a:t>
            </a:r>
          </a:p>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26550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15000"/>
              </a:lnSpc>
              <a:spcBef>
                <a:spcPts val="0"/>
              </a:spcBef>
              <a:spcAft>
                <a:spcPts val="0"/>
              </a:spcAft>
            </a:pPr>
            <a:r>
              <a:rPr lang="fr-FR" sz="2400" b="1" dirty="0">
                <a:latin typeface="Times New Roman" panose="02020603050405020304" pitchFamily="18" charset="0"/>
                <a:cs typeface="Arial" panose="020B0604020202020204" pitchFamily="34" charset="0"/>
              </a:rPr>
              <a:t>Les tests post-hoc</a:t>
            </a:r>
            <a:endParaRPr lang="en-US" sz="2400" b="1" dirty="0">
              <a:latin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155E1B3F-7C3B-4DA1-9BDA-0C5F10776973}"/>
              </a:ext>
            </a:extLst>
          </p:cNvPr>
          <p:cNvSpPr txBox="1"/>
          <p:nvPr/>
        </p:nvSpPr>
        <p:spPr>
          <a:xfrm>
            <a:off x="179512" y="1340768"/>
            <a:ext cx="8784976" cy="4191917"/>
          </a:xfrm>
          <a:prstGeom prst="rect">
            <a:avLst/>
          </a:prstGeom>
          <a:noFill/>
        </p:spPr>
        <p:txBody>
          <a:bodyPr wrap="square" rtlCol="0">
            <a:spAutoFit/>
          </a:bodyPr>
          <a:lstStyle/>
          <a:p>
            <a:pPr marL="0" marR="0" algn="just">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de Duncan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latin typeface="TimesNewRomanPSMT"/>
                <a:ea typeface="Calibri" panose="020F0502020204030204" pitchFamily="34" charset="0"/>
                <a:cs typeface="TimesNewRomanPSMT"/>
              </a:rPr>
              <a:t>C’est un test puissant qui </a:t>
            </a:r>
            <a:r>
              <a:rPr lang="fr-FR" sz="2400" dirty="0">
                <a:effectLst/>
                <a:latin typeface="TimesNewRomanPSMT"/>
                <a:ea typeface="Calibri" panose="020F0502020204030204" pitchFamily="34" charset="0"/>
                <a:cs typeface="TimesNewRomanPSMT"/>
              </a:rPr>
              <a:t>suit la procédure du test de Newman-</a:t>
            </a:r>
            <a:r>
              <a:rPr lang="fr-FR" sz="2400" dirty="0" err="1">
                <a:effectLst/>
                <a:latin typeface="TimesNewRomanPSMT"/>
                <a:ea typeface="Calibri" panose="020F0502020204030204" pitchFamily="34" charset="0"/>
                <a:cs typeface="TimesNewRomanPSMT"/>
              </a:rPr>
              <a:t>Keuls</a:t>
            </a:r>
            <a:r>
              <a:rPr lang="fr-FR" sz="2400" dirty="0">
                <a:effectLst/>
                <a:latin typeface="TimesNewRomanPSMT"/>
                <a:ea typeface="Calibri" panose="020F0502020204030204" pitchFamily="34" charset="0"/>
                <a:cs typeface="TimesNewRomanPSMT"/>
              </a:rPr>
              <a:t>,  mais il utilise pour les valeurs critiques la table de Duncan.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de </a:t>
            </a:r>
            <a:r>
              <a:rPr lang="fr-FR" sz="2400" b="1" dirty="0" err="1">
                <a:effectLst/>
                <a:latin typeface="Times New Roman" panose="02020603050405020304" pitchFamily="18" charset="0"/>
                <a:ea typeface="Calibri" panose="020F0502020204030204" pitchFamily="34" charset="0"/>
                <a:cs typeface="Arial" panose="020B0604020202020204" pitchFamily="34" charset="0"/>
              </a:rPr>
              <a:t>Dunnet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Il est généralement utilisé pour comparer des groupes expérimentaux à un groupe de </a:t>
            </a:r>
            <a:r>
              <a:rPr lang="fr-FR" sz="2400" dirty="0" err="1">
                <a:effectLst/>
                <a:latin typeface="TimesNewRomanPSMT"/>
                <a:ea typeface="Calibri" panose="020F0502020204030204" pitchFamily="34" charset="0"/>
                <a:cs typeface="TimesNewRomanPSMT"/>
              </a:rPr>
              <a:t>contôlr</a:t>
            </a:r>
            <a:r>
              <a:rPr lang="fr-FR" sz="2400" dirty="0">
                <a:effectLst/>
                <a:latin typeface="TimesNewRomanPSMT"/>
                <a:ea typeface="Calibri" panose="020F0502020204030204" pitchFamily="34" charset="0"/>
                <a:cs typeface="TimesNewRomanPSMT"/>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 Le test de </a:t>
            </a:r>
            <a:r>
              <a:rPr lang="fr-FR" sz="2400" b="1" dirty="0" err="1">
                <a:effectLst/>
                <a:latin typeface="Times New Roman" panose="02020603050405020304" pitchFamily="18" charset="0"/>
                <a:ea typeface="Calibri" panose="020F0502020204030204" pitchFamily="34" charset="0"/>
                <a:cs typeface="Arial" panose="020B0604020202020204" pitchFamily="34" charset="0"/>
              </a:rPr>
              <a:t>Scheffé</a:t>
            </a:r>
            <a:r>
              <a:rPr lang="fr-FR" sz="24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La méthode de </a:t>
            </a:r>
            <a:r>
              <a:rPr lang="fr-FR" sz="2400" dirty="0" err="1">
                <a:effectLst/>
                <a:latin typeface="TimesNewRomanPSMT"/>
                <a:ea typeface="Calibri" panose="020F0502020204030204" pitchFamily="34" charset="0"/>
                <a:cs typeface="TimesNewRomanPSMT"/>
              </a:rPr>
              <a:t>Scheffé</a:t>
            </a:r>
            <a:r>
              <a:rPr lang="fr-FR" sz="2400" dirty="0">
                <a:effectLst/>
                <a:latin typeface="TimesNewRomanPSMT"/>
                <a:ea typeface="Calibri" panose="020F0502020204030204" pitchFamily="34" charset="0"/>
                <a:cs typeface="TimesNewRomanPSMT"/>
              </a:rPr>
              <a:t> se base sur les contrastes. La contraste est une somme pondérée de moyennes.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89845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15000"/>
              </a:lnSpc>
              <a:spcBef>
                <a:spcPts val="0"/>
              </a:spcBef>
              <a:spcAft>
                <a:spcPts val="0"/>
              </a:spcAft>
            </a:pPr>
            <a:r>
              <a:rPr lang="fr-FR" sz="2400" b="1" dirty="0">
                <a:latin typeface="Times New Roman" panose="02020603050405020304" pitchFamily="18" charset="0"/>
                <a:cs typeface="Arial" panose="020B0604020202020204" pitchFamily="34" charset="0"/>
              </a:rPr>
              <a:t>Les tests post-hoc</a:t>
            </a:r>
            <a:endParaRPr lang="en-US" sz="2400" b="1" dirty="0">
              <a:latin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B6DDCE40-1AC2-4816-8316-8F21794D7276}"/>
              </a:ext>
            </a:extLst>
          </p:cNvPr>
          <p:cNvPicPr>
            <a:picLocks noChangeAspect="1"/>
          </p:cNvPicPr>
          <p:nvPr/>
        </p:nvPicPr>
        <p:blipFill>
          <a:blip r:embed="rId3"/>
          <a:stretch>
            <a:fillRect/>
          </a:stretch>
        </p:blipFill>
        <p:spPr>
          <a:xfrm>
            <a:off x="107504" y="2060848"/>
            <a:ext cx="9144000" cy="3779070"/>
          </a:xfrm>
          <a:prstGeom prst="rect">
            <a:avLst/>
          </a:prstGeom>
        </p:spPr>
      </p:pic>
      <p:sp>
        <p:nvSpPr>
          <p:cNvPr id="5" name="TextBox 4">
            <a:extLst>
              <a:ext uri="{FF2B5EF4-FFF2-40B4-BE49-F238E27FC236}">
                <a16:creationId xmlns:a16="http://schemas.microsoft.com/office/drawing/2014/main" id="{6434EB7E-F491-41D0-8AE8-7BB56C31240C}"/>
              </a:ext>
            </a:extLst>
          </p:cNvPr>
          <p:cNvSpPr txBox="1"/>
          <p:nvPr/>
        </p:nvSpPr>
        <p:spPr>
          <a:xfrm>
            <a:off x="1115616" y="1340768"/>
            <a:ext cx="6768752" cy="369332"/>
          </a:xfrm>
          <a:prstGeom prst="rect">
            <a:avLst/>
          </a:prstGeom>
          <a:noFill/>
        </p:spPr>
        <p:txBody>
          <a:bodyPr wrap="square" rtlCol="0">
            <a:spAutoFit/>
          </a:bodyPr>
          <a:lstStyle/>
          <a:p>
            <a:r>
              <a:rPr lang="en-US" dirty="0" err="1"/>
              <a:t>Plusieurs</a:t>
            </a:r>
            <a:r>
              <a:rPr lang="en-US" dirty="0"/>
              <a:t> </a:t>
            </a:r>
            <a:r>
              <a:rPr lang="en-US" dirty="0" err="1"/>
              <a:t>choix</a:t>
            </a:r>
            <a:r>
              <a:rPr lang="en-US" dirty="0"/>
              <a:t> </a:t>
            </a:r>
          </a:p>
        </p:txBody>
      </p:sp>
      <p:cxnSp>
        <p:nvCxnSpPr>
          <p:cNvPr id="7" name="Straight Arrow Connector 6">
            <a:extLst>
              <a:ext uri="{FF2B5EF4-FFF2-40B4-BE49-F238E27FC236}">
                <a16:creationId xmlns:a16="http://schemas.microsoft.com/office/drawing/2014/main" id="{285C4092-77D0-4317-9106-567951407AED}"/>
              </a:ext>
            </a:extLst>
          </p:cNvPr>
          <p:cNvCxnSpPr>
            <a:stCxn id="5" idx="2"/>
          </p:cNvCxnSpPr>
          <p:nvPr/>
        </p:nvCxnSpPr>
        <p:spPr>
          <a:xfrm>
            <a:off x="4499992" y="1710100"/>
            <a:ext cx="1800200" cy="1286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06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Normalité </a:t>
            </a:r>
          </a:p>
        </p:txBody>
      </p:sp>
      <p:pic>
        <p:nvPicPr>
          <p:cNvPr id="4" name="Picture 3">
            <a:extLst>
              <a:ext uri="{FF2B5EF4-FFF2-40B4-BE49-F238E27FC236}">
                <a16:creationId xmlns:a16="http://schemas.microsoft.com/office/drawing/2014/main" id="{44243FB5-8CFF-4A5C-8D92-D8926C8FE3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548" y="2276872"/>
            <a:ext cx="8136904" cy="3401541"/>
          </a:xfrm>
          <a:prstGeom prst="rect">
            <a:avLst/>
          </a:prstGeom>
          <a:noFill/>
        </p:spPr>
      </p:pic>
      <p:sp>
        <p:nvSpPr>
          <p:cNvPr id="3" name="TextBox 2">
            <a:extLst>
              <a:ext uri="{FF2B5EF4-FFF2-40B4-BE49-F238E27FC236}">
                <a16:creationId xmlns:a16="http://schemas.microsoft.com/office/drawing/2014/main" id="{1E57DB66-1C3A-4EC7-991F-E21894CA38F0}"/>
              </a:ext>
            </a:extLst>
          </p:cNvPr>
          <p:cNvSpPr txBox="1"/>
          <p:nvPr/>
        </p:nvSpPr>
        <p:spPr>
          <a:xfrm>
            <a:off x="503548" y="1484784"/>
            <a:ext cx="4212468" cy="584775"/>
          </a:xfrm>
          <a:prstGeom prst="rect">
            <a:avLst/>
          </a:prstGeom>
          <a:noFill/>
        </p:spPr>
        <p:txBody>
          <a:bodyPr wrap="square" rtlCol="0">
            <a:spAutoFit/>
          </a:bodyPr>
          <a:lstStyle/>
          <a:p>
            <a:r>
              <a:rPr lang="en-US" sz="3200" b="1" dirty="0"/>
              <a:t>Test de </a:t>
            </a:r>
            <a:r>
              <a:rPr lang="en-US" sz="3200" b="1" dirty="0" err="1"/>
              <a:t>normalité</a:t>
            </a:r>
            <a:endParaRPr lang="en-US" sz="3200" b="1" dirty="0"/>
          </a:p>
        </p:txBody>
      </p:sp>
    </p:spTree>
    <p:extLst>
      <p:ext uri="{BB962C8B-B14F-4D97-AF65-F5344CB8AC3E}">
        <p14:creationId xmlns:p14="http://schemas.microsoft.com/office/powerpoint/2010/main" val="3094106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15000"/>
              </a:lnSpc>
              <a:spcBef>
                <a:spcPts val="0"/>
              </a:spcBef>
              <a:spcAft>
                <a:spcPts val="0"/>
              </a:spcAft>
            </a:pPr>
            <a:r>
              <a:rPr lang="fr-FR" sz="2400" b="1" dirty="0">
                <a:latin typeface="Times New Roman" panose="02020603050405020304" pitchFamily="18" charset="0"/>
                <a:cs typeface="Arial" panose="020B0604020202020204" pitchFamily="34" charset="0"/>
              </a:rPr>
              <a:t>Illustration graphique : 3 groupes</a:t>
            </a:r>
            <a:endParaRPr lang="en-US" sz="2400" b="1" dirty="0">
              <a:latin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0C8AEABB-089C-44F1-9AB1-5D8BA4FABFB4}"/>
              </a:ext>
            </a:extLst>
          </p:cNvPr>
          <p:cNvPicPr>
            <a:picLocks noChangeAspect="1"/>
          </p:cNvPicPr>
          <p:nvPr/>
        </p:nvPicPr>
        <p:blipFill>
          <a:blip r:embed="rId3"/>
          <a:stretch>
            <a:fillRect/>
          </a:stretch>
        </p:blipFill>
        <p:spPr>
          <a:xfrm>
            <a:off x="0" y="1578369"/>
            <a:ext cx="9144000" cy="4874967"/>
          </a:xfrm>
          <a:prstGeom prst="rect">
            <a:avLst/>
          </a:prstGeom>
        </p:spPr>
      </p:pic>
    </p:spTree>
    <p:extLst>
      <p:ext uri="{BB962C8B-B14F-4D97-AF65-F5344CB8AC3E}">
        <p14:creationId xmlns:p14="http://schemas.microsoft.com/office/powerpoint/2010/main" val="1476809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Illustration graphique : trois groupes</a:t>
            </a:r>
            <a:endParaRPr lang="fr-FR" dirty="0"/>
          </a:p>
        </p:txBody>
      </p:sp>
      <p:pic>
        <p:nvPicPr>
          <p:cNvPr id="3" name="Picture 2">
            <a:extLst>
              <a:ext uri="{FF2B5EF4-FFF2-40B4-BE49-F238E27FC236}">
                <a16:creationId xmlns:a16="http://schemas.microsoft.com/office/drawing/2014/main" id="{97507265-C513-49D8-B779-F2B7DD7BA45C}"/>
              </a:ext>
            </a:extLst>
          </p:cNvPr>
          <p:cNvPicPr>
            <a:picLocks noChangeAspect="1"/>
          </p:cNvPicPr>
          <p:nvPr/>
        </p:nvPicPr>
        <p:blipFill>
          <a:blip r:embed="rId3"/>
          <a:stretch>
            <a:fillRect/>
          </a:stretch>
        </p:blipFill>
        <p:spPr>
          <a:xfrm>
            <a:off x="0" y="1518206"/>
            <a:ext cx="9144000" cy="5511194"/>
          </a:xfrm>
          <a:prstGeom prst="rect">
            <a:avLst/>
          </a:prstGeom>
        </p:spPr>
      </p:pic>
    </p:spTree>
    <p:extLst>
      <p:ext uri="{BB962C8B-B14F-4D97-AF65-F5344CB8AC3E}">
        <p14:creationId xmlns:p14="http://schemas.microsoft.com/office/powerpoint/2010/main" val="2553619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0" y="-9507"/>
            <a:ext cx="9144000" cy="1143000"/>
          </a:xfrm>
        </p:spPr>
        <p:txBody>
          <a:bodyPr/>
          <a:lstStyle/>
          <a:p>
            <a:r>
              <a:rPr lang="fr-FR" sz="2400" b="1" dirty="0">
                <a:latin typeface="Times New Roman" panose="02020603050405020304" pitchFamily="18" charset="0"/>
                <a:cs typeface="Arial" panose="020B0604020202020204" pitchFamily="34" charset="0"/>
              </a:rPr>
              <a:t>Analyse univariée</a:t>
            </a:r>
            <a:endParaRPr lang="fr-FR" dirty="0"/>
          </a:p>
        </p:txBody>
      </p:sp>
      <p:pic>
        <p:nvPicPr>
          <p:cNvPr id="4" name="Picture 3">
            <a:extLst>
              <a:ext uri="{FF2B5EF4-FFF2-40B4-BE49-F238E27FC236}">
                <a16:creationId xmlns:a16="http://schemas.microsoft.com/office/drawing/2014/main" id="{86DDCF2A-0882-47E4-AC51-F4577FB88C93}"/>
              </a:ext>
            </a:extLst>
          </p:cNvPr>
          <p:cNvPicPr>
            <a:picLocks noChangeAspect="1"/>
          </p:cNvPicPr>
          <p:nvPr/>
        </p:nvPicPr>
        <p:blipFill>
          <a:blip r:embed="rId3"/>
          <a:stretch>
            <a:fillRect/>
          </a:stretch>
        </p:blipFill>
        <p:spPr>
          <a:xfrm>
            <a:off x="0" y="1562817"/>
            <a:ext cx="9144000" cy="3732366"/>
          </a:xfrm>
          <a:prstGeom prst="rect">
            <a:avLst/>
          </a:prstGeom>
        </p:spPr>
      </p:pic>
    </p:spTree>
    <p:extLst>
      <p:ext uri="{BB962C8B-B14F-4D97-AF65-F5344CB8AC3E}">
        <p14:creationId xmlns:p14="http://schemas.microsoft.com/office/powerpoint/2010/main" val="4285703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univariée</a:t>
            </a:r>
            <a:endParaRPr lang="fr-FR" dirty="0"/>
          </a:p>
        </p:txBody>
      </p:sp>
      <p:pic>
        <p:nvPicPr>
          <p:cNvPr id="3" name="Picture 2">
            <a:extLst>
              <a:ext uri="{FF2B5EF4-FFF2-40B4-BE49-F238E27FC236}">
                <a16:creationId xmlns:a16="http://schemas.microsoft.com/office/drawing/2014/main" id="{7E1A8AD5-3377-4D50-AF9C-E9038036CDF8}"/>
              </a:ext>
            </a:extLst>
          </p:cNvPr>
          <p:cNvPicPr>
            <a:picLocks noChangeAspect="1"/>
          </p:cNvPicPr>
          <p:nvPr/>
        </p:nvPicPr>
        <p:blipFill>
          <a:blip r:embed="rId3"/>
          <a:stretch>
            <a:fillRect/>
          </a:stretch>
        </p:blipFill>
        <p:spPr>
          <a:xfrm>
            <a:off x="0" y="1417188"/>
            <a:ext cx="9144000" cy="4023624"/>
          </a:xfrm>
          <a:prstGeom prst="rect">
            <a:avLst/>
          </a:prstGeom>
        </p:spPr>
      </p:pic>
    </p:spTree>
    <p:extLst>
      <p:ext uri="{BB962C8B-B14F-4D97-AF65-F5344CB8AC3E}">
        <p14:creationId xmlns:p14="http://schemas.microsoft.com/office/powerpoint/2010/main" val="3077249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univariée</a:t>
            </a:r>
            <a:endParaRPr lang="fr-FR" dirty="0"/>
          </a:p>
        </p:txBody>
      </p:sp>
      <p:pic>
        <p:nvPicPr>
          <p:cNvPr id="5" name="Picture 4">
            <a:extLst>
              <a:ext uri="{FF2B5EF4-FFF2-40B4-BE49-F238E27FC236}">
                <a16:creationId xmlns:a16="http://schemas.microsoft.com/office/drawing/2014/main" id="{0FFB4271-B47B-4D49-83ED-0A48EE9BEA51}"/>
              </a:ext>
            </a:extLst>
          </p:cNvPr>
          <p:cNvPicPr>
            <a:picLocks noChangeAspect="1"/>
          </p:cNvPicPr>
          <p:nvPr/>
        </p:nvPicPr>
        <p:blipFill>
          <a:blip r:embed="rId3"/>
          <a:stretch>
            <a:fillRect/>
          </a:stretch>
        </p:blipFill>
        <p:spPr>
          <a:xfrm>
            <a:off x="1403648" y="2132856"/>
            <a:ext cx="7128792" cy="4536504"/>
          </a:xfrm>
          <a:prstGeom prst="rect">
            <a:avLst/>
          </a:prstGeom>
        </p:spPr>
      </p:pic>
      <p:sp>
        <p:nvSpPr>
          <p:cNvPr id="6" name="TextBox 5">
            <a:extLst>
              <a:ext uri="{FF2B5EF4-FFF2-40B4-BE49-F238E27FC236}">
                <a16:creationId xmlns:a16="http://schemas.microsoft.com/office/drawing/2014/main" id="{23596E28-8A5E-4446-AEA9-CDFD72643C13}"/>
              </a:ext>
            </a:extLst>
          </p:cNvPr>
          <p:cNvSpPr txBox="1"/>
          <p:nvPr/>
        </p:nvSpPr>
        <p:spPr>
          <a:xfrm>
            <a:off x="827584" y="1412776"/>
            <a:ext cx="6984776" cy="369332"/>
          </a:xfrm>
          <a:prstGeom prst="rect">
            <a:avLst/>
          </a:prstGeom>
          <a:noFill/>
        </p:spPr>
        <p:txBody>
          <a:bodyPr wrap="square" rtlCol="0">
            <a:spAutoFit/>
          </a:bodyPr>
          <a:lstStyle/>
          <a:p>
            <a:r>
              <a:rPr lang="en-US" dirty="0"/>
              <a:t>Sortie SPSS Pour les </a:t>
            </a:r>
            <a:r>
              <a:rPr lang="en-US" dirty="0" err="1"/>
              <a:t>statistiques</a:t>
            </a:r>
            <a:r>
              <a:rPr lang="en-US" dirty="0"/>
              <a:t> </a:t>
            </a:r>
            <a:r>
              <a:rPr lang="en-US" dirty="0" err="1"/>
              <a:t>descriptives</a:t>
            </a:r>
            <a:endParaRPr lang="en-US" dirty="0"/>
          </a:p>
        </p:txBody>
      </p:sp>
    </p:spTree>
    <p:extLst>
      <p:ext uri="{BB962C8B-B14F-4D97-AF65-F5344CB8AC3E}">
        <p14:creationId xmlns:p14="http://schemas.microsoft.com/office/powerpoint/2010/main" val="2666534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univariée</a:t>
            </a:r>
            <a:endParaRPr lang="fr-FR" dirty="0"/>
          </a:p>
        </p:txBody>
      </p:sp>
      <p:pic>
        <p:nvPicPr>
          <p:cNvPr id="3" name="Picture 2">
            <a:extLst>
              <a:ext uri="{FF2B5EF4-FFF2-40B4-BE49-F238E27FC236}">
                <a16:creationId xmlns:a16="http://schemas.microsoft.com/office/drawing/2014/main" id="{E3649E38-F4E3-4BA5-AD43-8C618A794F76}"/>
              </a:ext>
            </a:extLst>
          </p:cNvPr>
          <p:cNvPicPr>
            <a:picLocks noChangeAspect="1"/>
          </p:cNvPicPr>
          <p:nvPr/>
        </p:nvPicPr>
        <p:blipFill>
          <a:blip r:embed="rId3"/>
          <a:stretch>
            <a:fillRect/>
          </a:stretch>
        </p:blipFill>
        <p:spPr>
          <a:xfrm>
            <a:off x="371475" y="2132856"/>
            <a:ext cx="8401050" cy="3895725"/>
          </a:xfrm>
          <a:prstGeom prst="rect">
            <a:avLst/>
          </a:prstGeom>
        </p:spPr>
      </p:pic>
    </p:spTree>
    <p:extLst>
      <p:ext uri="{BB962C8B-B14F-4D97-AF65-F5344CB8AC3E}">
        <p14:creationId xmlns:p14="http://schemas.microsoft.com/office/powerpoint/2010/main" val="4142592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univariée</a:t>
            </a:r>
            <a:endParaRPr lang="fr-FR" dirty="0"/>
          </a:p>
        </p:txBody>
      </p:sp>
      <p:pic>
        <p:nvPicPr>
          <p:cNvPr id="3" name="Picture 2">
            <a:extLst>
              <a:ext uri="{FF2B5EF4-FFF2-40B4-BE49-F238E27FC236}">
                <a16:creationId xmlns:a16="http://schemas.microsoft.com/office/drawing/2014/main" id="{B894944E-1507-4862-A018-6AD260AB6D27}"/>
              </a:ext>
            </a:extLst>
          </p:cNvPr>
          <p:cNvPicPr>
            <a:picLocks noChangeAspect="1"/>
          </p:cNvPicPr>
          <p:nvPr/>
        </p:nvPicPr>
        <p:blipFill>
          <a:blip r:embed="rId3"/>
          <a:stretch>
            <a:fillRect/>
          </a:stretch>
        </p:blipFill>
        <p:spPr>
          <a:xfrm>
            <a:off x="0" y="2420888"/>
            <a:ext cx="9144000" cy="3227886"/>
          </a:xfrm>
          <a:prstGeom prst="rect">
            <a:avLst/>
          </a:prstGeom>
        </p:spPr>
      </p:pic>
    </p:spTree>
    <p:extLst>
      <p:ext uri="{BB962C8B-B14F-4D97-AF65-F5344CB8AC3E}">
        <p14:creationId xmlns:p14="http://schemas.microsoft.com/office/powerpoint/2010/main" val="675765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covariance </a:t>
            </a:r>
            <a:r>
              <a:rPr lang="fr-FR" sz="2400" b="1" dirty="0" err="1">
                <a:latin typeface="Times New Roman" panose="02020603050405020304" pitchFamily="18" charset="0"/>
                <a:cs typeface="Arial" panose="020B0604020202020204" pitchFamily="34" charset="0"/>
              </a:rPr>
              <a:t>Ancova</a:t>
            </a:r>
            <a:endParaRPr lang="fr-FR" dirty="0"/>
          </a:p>
        </p:txBody>
      </p:sp>
      <p:pic>
        <p:nvPicPr>
          <p:cNvPr id="3" name="Picture 2">
            <a:extLst>
              <a:ext uri="{FF2B5EF4-FFF2-40B4-BE49-F238E27FC236}">
                <a16:creationId xmlns:a16="http://schemas.microsoft.com/office/drawing/2014/main" id="{6850FAD5-9DA1-424A-9B74-DFB66CE2B2A1}"/>
              </a:ext>
            </a:extLst>
          </p:cNvPr>
          <p:cNvPicPr>
            <a:picLocks noChangeAspect="1"/>
          </p:cNvPicPr>
          <p:nvPr/>
        </p:nvPicPr>
        <p:blipFill>
          <a:blip r:embed="rId3"/>
          <a:stretch>
            <a:fillRect/>
          </a:stretch>
        </p:blipFill>
        <p:spPr>
          <a:xfrm>
            <a:off x="2195736" y="1556792"/>
            <a:ext cx="5667375" cy="4876800"/>
          </a:xfrm>
          <a:prstGeom prst="rect">
            <a:avLst/>
          </a:prstGeom>
        </p:spPr>
      </p:pic>
    </p:spTree>
    <p:extLst>
      <p:ext uri="{BB962C8B-B14F-4D97-AF65-F5344CB8AC3E}">
        <p14:creationId xmlns:p14="http://schemas.microsoft.com/office/powerpoint/2010/main" val="907006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covariance </a:t>
            </a:r>
            <a:r>
              <a:rPr lang="fr-FR" sz="2400" b="1" dirty="0" err="1">
                <a:latin typeface="Times New Roman" panose="02020603050405020304" pitchFamily="18" charset="0"/>
                <a:cs typeface="Arial" panose="020B0604020202020204" pitchFamily="34" charset="0"/>
              </a:rPr>
              <a:t>Ancova</a:t>
            </a:r>
            <a:endParaRPr lang="fr-FR" dirty="0"/>
          </a:p>
        </p:txBody>
      </p:sp>
      <p:pic>
        <p:nvPicPr>
          <p:cNvPr id="7" name="Picture 6">
            <a:extLst>
              <a:ext uri="{FF2B5EF4-FFF2-40B4-BE49-F238E27FC236}">
                <a16:creationId xmlns:a16="http://schemas.microsoft.com/office/drawing/2014/main" id="{D59DAAB6-FA48-468E-88EE-668EB098313B}"/>
              </a:ext>
            </a:extLst>
          </p:cNvPr>
          <p:cNvPicPr>
            <a:picLocks noChangeAspect="1"/>
          </p:cNvPicPr>
          <p:nvPr/>
        </p:nvPicPr>
        <p:blipFill>
          <a:blip r:embed="rId3"/>
          <a:stretch>
            <a:fillRect/>
          </a:stretch>
        </p:blipFill>
        <p:spPr>
          <a:xfrm>
            <a:off x="1000125" y="1952625"/>
            <a:ext cx="7143750" cy="2952750"/>
          </a:xfrm>
          <a:prstGeom prst="rect">
            <a:avLst/>
          </a:prstGeom>
        </p:spPr>
      </p:pic>
    </p:spTree>
    <p:extLst>
      <p:ext uri="{BB962C8B-B14F-4D97-AF65-F5344CB8AC3E}">
        <p14:creationId xmlns:p14="http://schemas.microsoft.com/office/powerpoint/2010/main" val="1336507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covariance </a:t>
            </a:r>
            <a:r>
              <a:rPr lang="fr-FR" sz="2400" b="1" dirty="0" err="1">
                <a:latin typeface="Times New Roman" panose="02020603050405020304" pitchFamily="18" charset="0"/>
                <a:cs typeface="Arial" panose="020B0604020202020204" pitchFamily="34" charset="0"/>
              </a:rPr>
              <a:t>Ancova</a:t>
            </a:r>
            <a:endParaRPr lang="fr-FR" dirty="0"/>
          </a:p>
        </p:txBody>
      </p:sp>
      <p:pic>
        <p:nvPicPr>
          <p:cNvPr id="5" name="Picture 4">
            <a:extLst>
              <a:ext uri="{FF2B5EF4-FFF2-40B4-BE49-F238E27FC236}">
                <a16:creationId xmlns:a16="http://schemas.microsoft.com/office/drawing/2014/main" id="{8E668888-2872-414B-8F14-0A01488AC1AE}"/>
              </a:ext>
            </a:extLst>
          </p:cNvPr>
          <p:cNvPicPr>
            <a:picLocks noChangeAspect="1"/>
          </p:cNvPicPr>
          <p:nvPr/>
        </p:nvPicPr>
        <p:blipFill>
          <a:blip r:embed="rId3"/>
          <a:stretch>
            <a:fillRect/>
          </a:stretch>
        </p:blipFill>
        <p:spPr>
          <a:xfrm>
            <a:off x="683568" y="2060848"/>
            <a:ext cx="8220075" cy="3952875"/>
          </a:xfrm>
          <a:prstGeom prst="rect">
            <a:avLst/>
          </a:prstGeom>
        </p:spPr>
      </p:pic>
    </p:spTree>
    <p:extLst>
      <p:ext uri="{BB962C8B-B14F-4D97-AF65-F5344CB8AC3E}">
        <p14:creationId xmlns:p14="http://schemas.microsoft.com/office/powerpoint/2010/main" val="331174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pic>
        <p:nvPicPr>
          <p:cNvPr id="3" name="Picture 2">
            <a:extLst>
              <a:ext uri="{FF2B5EF4-FFF2-40B4-BE49-F238E27FC236}">
                <a16:creationId xmlns:a16="http://schemas.microsoft.com/office/drawing/2014/main" id="{5F1240C6-E0C8-4BDD-A292-0D752FED5CCF}"/>
              </a:ext>
            </a:extLst>
          </p:cNvPr>
          <p:cNvPicPr>
            <a:picLocks noChangeAspect="1"/>
          </p:cNvPicPr>
          <p:nvPr/>
        </p:nvPicPr>
        <p:blipFill>
          <a:blip r:embed="rId3"/>
          <a:stretch>
            <a:fillRect/>
          </a:stretch>
        </p:blipFill>
        <p:spPr>
          <a:xfrm>
            <a:off x="0" y="1656183"/>
            <a:ext cx="9144000" cy="4437113"/>
          </a:xfrm>
          <a:prstGeom prst="rect">
            <a:avLst/>
          </a:prstGeom>
        </p:spPr>
      </p:pic>
    </p:spTree>
    <p:extLst>
      <p:ext uri="{BB962C8B-B14F-4D97-AF65-F5344CB8AC3E}">
        <p14:creationId xmlns:p14="http://schemas.microsoft.com/office/powerpoint/2010/main" val="1088374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Multivariée</a:t>
            </a:r>
            <a:endParaRPr lang="fr-FR" dirty="0"/>
          </a:p>
        </p:txBody>
      </p:sp>
      <p:pic>
        <p:nvPicPr>
          <p:cNvPr id="3" name="Picture 2">
            <a:extLst>
              <a:ext uri="{FF2B5EF4-FFF2-40B4-BE49-F238E27FC236}">
                <a16:creationId xmlns:a16="http://schemas.microsoft.com/office/drawing/2014/main" id="{F8797977-F610-4416-9518-1A68905DEB5F}"/>
              </a:ext>
            </a:extLst>
          </p:cNvPr>
          <p:cNvPicPr>
            <a:picLocks noChangeAspect="1"/>
          </p:cNvPicPr>
          <p:nvPr/>
        </p:nvPicPr>
        <p:blipFill>
          <a:blip r:embed="rId3"/>
          <a:stretch>
            <a:fillRect/>
          </a:stretch>
        </p:blipFill>
        <p:spPr>
          <a:xfrm>
            <a:off x="1547664" y="1700808"/>
            <a:ext cx="5676900" cy="4495800"/>
          </a:xfrm>
          <a:prstGeom prst="rect">
            <a:avLst/>
          </a:prstGeom>
        </p:spPr>
      </p:pic>
      <p:sp>
        <p:nvSpPr>
          <p:cNvPr id="4" name="Oval 3">
            <a:extLst>
              <a:ext uri="{FF2B5EF4-FFF2-40B4-BE49-F238E27FC236}">
                <a16:creationId xmlns:a16="http://schemas.microsoft.com/office/drawing/2014/main" id="{28EEF5FB-0B07-4459-A4F0-0858212F2751}"/>
              </a:ext>
            </a:extLst>
          </p:cNvPr>
          <p:cNvSpPr/>
          <p:nvPr/>
        </p:nvSpPr>
        <p:spPr>
          <a:xfrm>
            <a:off x="3995936" y="1844824"/>
            <a:ext cx="1872208"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8B8795-7790-4C65-B2E2-649826E2449F}"/>
              </a:ext>
            </a:extLst>
          </p:cNvPr>
          <p:cNvSpPr/>
          <p:nvPr/>
        </p:nvSpPr>
        <p:spPr>
          <a:xfrm>
            <a:off x="3851920" y="3372644"/>
            <a:ext cx="1872208"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132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Multivariée</a:t>
            </a:r>
            <a:endParaRPr lang="fr-FR" dirty="0"/>
          </a:p>
        </p:txBody>
      </p:sp>
      <p:pic>
        <p:nvPicPr>
          <p:cNvPr id="3" name="Picture 2">
            <a:extLst>
              <a:ext uri="{FF2B5EF4-FFF2-40B4-BE49-F238E27FC236}">
                <a16:creationId xmlns:a16="http://schemas.microsoft.com/office/drawing/2014/main" id="{4CB78F8C-AF0A-41F0-B99E-D71504C574C0}"/>
              </a:ext>
            </a:extLst>
          </p:cNvPr>
          <p:cNvPicPr>
            <a:picLocks noChangeAspect="1"/>
          </p:cNvPicPr>
          <p:nvPr/>
        </p:nvPicPr>
        <p:blipFill>
          <a:blip r:embed="rId3"/>
          <a:stretch>
            <a:fillRect/>
          </a:stretch>
        </p:blipFill>
        <p:spPr>
          <a:xfrm>
            <a:off x="3059832" y="980728"/>
            <a:ext cx="5591175" cy="5715000"/>
          </a:xfrm>
          <a:prstGeom prst="rect">
            <a:avLst/>
          </a:prstGeom>
        </p:spPr>
      </p:pic>
    </p:spTree>
    <p:extLst>
      <p:ext uri="{BB962C8B-B14F-4D97-AF65-F5344CB8AC3E}">
        <p14:creationId xmlns:p14="http://schemas.microsoft.com/office/powerpoint/2010/main" val="3728935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Multivariée</a:t>
            </a:r>
            <a:endParaRPr lang="fr-FR" dirty="0"/>
          </a:p>
        </p:txBody>
      </p:sp>
      <p:pic>
        <p:nvPicPr>
          <p:cNvPr id="7" name="Picture 6">
            <a:extLst>
              <a:ext uri="{FF2B5EF4-FFF2-40B4-BE49-F238E27FC236}">
                <a16:creationId xmlns:a16="http://schemas.microsoft.com/office/drawing/2014/main" id="{0E92B4E8-49A8-4757-B8B2-820288D9A84B}"/>
              </a:ext>
            </a:extLst>
          </p:cNvPr>
          <p:cNvPicPr>
            <a:picLocks noChangeAspect="1"/>
          </p:cNvPicPr>
          <p:nvPr/>
        </p:nvPicPr>
        <p:blipFill>
          <a:blip r:embed="rId3"/>
          <a:stretch>
            <a:fillRect/>
          </a:stretch>
        </p:blipFill>
        <p:spPr>
          <a:xfrm>
            <a:off x="61912" y="599382"/>
            <a:ext cx="9020175" cy="5895975"/>
          </a:xfrm>
          <a:prstGeom prst="rect">
            <a:avLst/>
          </a:prstGeom>
        </p:spPr>
      </p:pic>
    </p:spTree>
    <p:extLst>
      <p:ext uri="{BB962C8B-B14F-4D97-AF65-F5344CB8AC3E}">
        <p14:creationId xmlns:p14="http://schemas.microsoft.com/office/powerpoint/2010/main" val="2856815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Multivariée</a:t>
            </a:r>
            <a:endParaRPr lang="fr-FR" dirty="0"/>
          </a:p>
        </p:txBody>
      </p:sp>
      <p:pic>
        <p:nvPicPr>
          <p:cNvPr id="3" name="Picture 2">
            <a:extLst>
              <a:ext uri="{FF2B5EF4-FFF2-40B4-BE49-F238E27FC236}">
                <a16:creationId xmlns:a16="http://schemas.microsoft.com/office/drawing/2014/main" id="{B3D67FDE-E47D-4C26-A346-CA5F4779EDC9}"/>
              </a:ext>
            </a:extLst>
          </p:cNvPr>
          <p:cNvPicPr>
            <a:picLocks noChangeAspect="1"/>
          </p:cNvPicPr>
          <p:nvPr/>
        </p:nvPicPr>
        <p:blipFill>
          <a:blip r:embed="rId3"/>
          <a:stretch>
            <a:fillRect/>
          </a:stretch>
        </p:blipFill>
        <p:spPr>
          <a:xfrm>
            <a:off x="0" y="852514"/>
            <a:ext cx="9144000" cy="5152972"/>
          </a:xfrm>
          <a:prstGeom prst="rect">
            <a:avLst/>
          </a:prstGeom>
        </p:spPr>
      </p:pic>
    </p:spTree>
    <p:extLst>
      <p:ext uri="{BB962C8B-B14F-4D97-AF65-F5344CB8AC3E}">
        <p14:creationId xmlns:p14="http://schemas.microsoft.com/office/powerpoint/2010/main" val="4237845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covariance Multivariée (</a:t>
            </a:r>
            <a:r>
              <a:rPr lang="fr-FR" sz="2400" b="1" dirty="0" err="1">
                <a:latin typeface="Times New Roman" panose="02020603050405020304" pitchFamily="18" charset="0"/>
                <a:cs typeface="Arial" panose="020B0604020202020204" pitchFamily="34" charset="0"/>
              </a:rPr>
              <a:t>Mancova</a:t>
            </a:r>
            <a:r>
              <a:rPr lang="fr-FR" sz="2400" b="1" dirty="0">
                <a:latin typeface="Times New Roman" panose="02020603050405020304" pitchFamily="18" charset="0"/>
                <a:cs typeface="Arial" panose="020B0604020202020204" pitchFamily="34" charset="0"/>
              </a:rPr>
              <a:t>)</a:t>
            </a:r>
            <a:endParaRPr lang="fr-FR" dirty="0"/>
          </a:p>
        </p:txBody>
      </p:sp>
      <p:pic>
        <p:nvPicPr>
          <p:cNvPr id="3" name="Picture 2">
            <a:extLst>
              <a:ext uri="{FF2B5EF4-FFF2-40B4-BE49-F238E27FC236}">
                <a16:creationId xmlns:a16="http://schemas.microsoft.com/office/drawing/2014/main" id="{4842E9F1-D722-417A-B5B1-4D4469F68DA5}"/>
              </a:ext>
            </a:extLst>
          </p:cNvPr>
          <p:cNvPicPr>
            <a:picLocks noChangeAspect="1"/>
          </p:cNvPicPr>
          <p:nvPr/>
        </p:nvPicPr>
        <p:blipFill>
          <a:blip r:embed="rId3"/>
          <a:stretch>
            <a:fillRect/>
          </a:stretch>
        </p:blipFill>
        <p:spPr>
          <a:xfrm>
            <a:off x="1835696" y="1844824"/>
            <a:ext cx="5638800" cy="4476750"/>
          </a:xfrm>
          <a:prstGeom prst="rect">
            <a:avLst/>
          </a:prstGeom>
        </p:spPr>
      </p:pic>
      <p:sp>
        <p:nvSpPr>
          <p:cNvPr id="4" name="Oval 3">
            <a:extLst>
              <a:ext uri="{FF2B5EF4-FFF2-40B4-BE49-F238E27FC236}">
                <a16:creationId xmlns:a16="http://schemas.microsoft.com/office/drawing/2014/main" id="{CD80B9D7-A1CF-4880-817D-CD84F4B817D1}"/>
              </a:ext>
            </a:extLst>
          </p:cNvPr>
          <p:cNvSpPr/>
          <p:nvPr/>
        </p:nvSpPr>
        <p:spPr>
          <a:xfrm>
            <a:off x="4211960" y="4509120"/>
            <a:ext cx="1296144"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113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répétées</a:t>
            </a:r>
            <a:endParaRPr lang="fr-FR" dirty="0"/>
          </a:p>
        </p:txBody>
      </p:sp>
      <p:pic>
        <p:nvPicPr>
          <p:cNvPr id="3" name="Picture 2">
            <a:extLst>
              <a:ext uri="{FF2B5EF4-FFF2-40B4-BE49-F238E27FC236}">
                <a16:creationId xmlns:a16="http://schemas.microsoft.com/office/drawing/2014/main" id="{38E71634-11AC-434E-A1CD-2CDB03CA752F}"/>
              </a:ext>
            </a:extLst>
          </p:cNvPr>
          <p:cNvPicPr>
            <a:picLocks noChangeAspect="1"/>
          </p:cNvPicPr>
          <p:nvPr/>
        </p:nvPicPr>
        <p:blipFill>
          <a:blip r:embed="rId3"/>
          <a:stretch>
            <a:fillRect/>
          </a:stretch>
        </p:blipFill>
        <p:spPr>
          <a:xfrm>
            <a:off x="3923928" y="1556792"/>
            <a:ext cx="4114800" cy="4772025"/>
          </a:xfrm>
          <a:prstGeom prst="rect">
            <a:avLst/>
          </a:prstGeom>
        </p:spPr>
      </p:pic>
      <p:sp>
        <p:nvSpPr>
          <p:cNvPr id="4" name="TextBox 3">
            <a:extLst>
              <a:ext uri="{FF2B5EF4-FFF2-40B4-BE49-F238E27FC236}">
                <a16:creationId xmlns:a16="http://schemas.microsoft.com/office/drawing/2014/main" id="{F548DE1D-91A7-4C0E-9243-EE4728019FFC}"/>
              </a:ext>
            </a:extLst>
          </p:cNvPr>
          <p:cNvSpPr txBox="1"/>
          <p:nvPr/>
        </p:nvSpPr>
        <p:spPr>
          <a:xfrm>
            <a:off x="179512" y="1556792"/>
            <a:ext cx="3096344" cy="646331"/>
          </a:xfrm>
          <a:prstGeom prst="rect">
            <a:avLst/>
          </a:prstGeom>
          <a:noFill/>
        </p:spPr>
        <p:txBody>
          <a:bodyPr wrap="square" rtlCol="0">
            <a:spAutoFit/>
          </a:bodyPr>
          <a:lstStyle/>
          <a:p>
            <a:r>
              <a:rPr lang="en-US" dirty="0"/>
              <a:t>3 </a:t>
            </a:r>
            <a:r>
              <a:rPr lang="en-US" dirty="0" err="1"/>
              <a:t>mesures</a:t>
            </a:r>
            <a:r>
              <a:rPr lang="en-US" dirty="0"/>
              <a:t> </a:t>
            </a:r>
            <a:r>
              <a:rPr lang="en-US" dirty="0" err="1"/>
              <a:t>répétées</a:t>
            </a:r>
            <a:r>
              <a:rPr lang="en-US" dirty="0"/>
              <a:t>  dans le temps pour le stress </a:t>
            </a:r>
          </a:p>
        </p:txBody>
      </p:sp>
    </p:spTree>
    <p:extLst>
      <p:ext uri="{BB962C8B-B14F-4D97-AF65-F5344CB8AC3E}">
        <p14:creationId xmlns:p14="http://schemas.microsoft.com/office/powerpoint/2010/main" val="822663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répétées</a:t>
            </a:r>
            <a:endParaRPr lang="fr-FR" dirty="0"/>
          </a:p>
        </p:txBody>
      </p:sp>
      <p:pic>
        <p:nvPicPr>
          <p:cNvPr id="5" name="Picture 4">
            <a:extLst>
              <a:ext uri="{FF2B5EF4-FFF2-40B4-BE49-F238E27FC236}">
                <a16:creationId xmlns:a16="http://schemas.microsoft.com/office/drawing/2014/main" id="{11EA6932-F068-47D5-8CE9-61534A6335A9}"/>
              </a:ext>
            </a:extLst>
          </p:cNvPr>
          <p:cNvPicPr>
            <a:picLocks noChangeAspect="1"/>
          </p:cNvPicPr>
          <p:nvPr/>
        </p:nvPicPr>
        <p:blipFill>
          <a:blip r:embed="rId3"/>
          <a:stretch>
            <a:fillRect/>
          </a:stretch>
        </p:blipFill>
        <p:spPr>
          <a:xfrm>
            <a:off x="2123728" y="1340768"/>
            <a:ext cx="6067425" cy="5210175"/>
          </a:xfrm>
          <a:prstGeom prst="rect">
            <a:avLst/>
          </a:prstGeom>
        </p:spPr>
      </p:pic>
    </p:spTree>
    <p:extLst>
      <p:ext uri="{BB962C8B-B14F-4D97-AF65-F5344CB8AC3E}">
        <p14:creationId xmlns:p14="http://schemas.microsoft.com/office/powerpoint/2010/main" val="3783382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répétées</a:t>
            </a:r>
            <a:endParaRPr lang="fr-FR" dirty="0"/>
          </a:p>
        </p:txBody>
      </p:sp>
      <p:pic>
        <p:nvPicPr>
          <p:cNvPr id="5" name="Picture 4">
            <a:extLst>
              <a:ext uri="{FF2B5EF4-FFF2-40B4-BE49-F238E27FC236}">
                <a16:creationId xmlns:a16="http://schemas.microsoft.com/office/drawing/2014/main" id="{1B5A499F-5E4C-438D-9597-185591699EEC}"/>
              </a:ext>
            </a:extLst>
          </p:cNvPr>
          <p:cNvPicPr>
            <a:picLocks noChangeAspect="1"/>
          </p:cNvPicPr>
          <p:nvPr/>
        </p:nvPicPr>
        <p:blipFill>
          <a:blip r:embed="rId3"/>
          <a:stretch>
            <a:fillRect/>
          </a:stretch>
        </p:blipFill>
        <p:spPr>
          <a:xfrm>
            <a:off x="1691680" y="1340768"/>
            <a:ext cx="6029325" cy="5153025"/>
          </a:xfrm>
          <a:prstGeom prst="rect">
            <a:avLst/>
          </a:prstGeom>
        </p:spPr>
      </p:pic>
    </p:spTree>
    <p:extLst>
      <p:ext uri="{BB962C8B-B14F-4D97-AF65-F5344CB8AC3E}">
        <p14:creationId xmlns:p14="http://schemas.microsoft.com/office/powerpoint/2010/main" val="2206746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répétées</a:t>
            </a:r>
            <a:endParaRPr lang="fr-FR" dirty="0"/>
          </a:p>
        </p:txBody>
      </p:sp>
      <p:pic>
        <p:nvPicPr>
          <p:cNvPr id="7" name="Picture 6">
            <a:extLst>
              <a:ext uri="{FF2B5EF4-FFF2-40B4-BE49-F238E27FC236}">
                <a16:creationId xmlns:a16="http://schemas.microsoft.com/office/drawing/2014/main" id="{8FDEDFD5-377F-4533-8B2B-896106F1DF27}"/>
              </a:ext>
            </a:extLst>
          </p:cNvPr>
          <p:cNvPicPr>
            <a:picLocks noChangeAspect="1"/>
          </p:cNvPicPr>
          <p:nvPr/>
        </p:nvPicPr>
        <p:blipFill>
          <a:blip r:embed="rId3"/>
          <a:stretch>
            <a:fillRect/>
          </a:stretch>
        </p:blipFill>
        <p:spPr>
          <a:xfrm>
            <a:off x="251520" y="2492896"/>
            <a:ext cx="9144000" cy="2061112"/>
          </a:xfrm>
          <a:prstGeom prst="rect">
            <a:avLst/>
          </a:prstGeom>
        </p:spPr>
      </p:pic>
    </p:spTree>
    <p:extLst>
      <p:ext uri="{BB962C8B-B14F-4D97-AF65-F5344CB8AC3E}">
        <p14:creationId xmlns:p14="http://schemas.microsoft.com/office/powerpoint/2010/main" val="3380831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répétées</a:t>
            </a:r>
            <a:endParaRPr lang="fr-FR" dirty="0"/>
          </a:p>
        </p:txBody>
      </p:sp>
      <p:pic>
        <p:nvPicPr>
          <p:cNvPr id="3" name="Picture 2">
            <a:extLst>
              <a:ext uri="{FF2B5EF4-FFF2-40B4-BE49-F238E27FC236}">
                <a16:creationId xmlns:a16="http://schemas.microsoft.com/office/drawing/2014/main" id="{BD4347DE-707E-42E9-8382-C89EF5B7DA04}"/>
              </a:ext>
            </a:extLst>
          </p:cNvPr>
          <p:cNvPicPr>
            <a:picLocks noChangeAspect="1"/>
          </p:cNvPicPr>
          <p:nvPr/>
        </p:nvPicPr>
        <p:blipFill>
          <a:blip r:embed="rId3"/>
          <a:stretch>
            <a:fillRect/>
          </a:stretch>
        </p:blipFill>
        <p:spPr>
          <a:xfrm>
            <a:off x="395536" y="2132856"/>
            <a:ext cx="8562975" cy="3133725"/>
          </a:xfrm>
          <a:prstGeom prst="rect">
            <a:avLst/>
          </a:prstGeom>
        </p:spPr>
      </p:pic>
    </p:spTree>
    <p:extLst>
      <p:ext uri="{BB962C8B-B14F-4D97-AF65-F5344CB8AC3E}">
        <p14:creationId xmlns:p14="http://schemas.microsoft.com/office/powerpoint/2010/main" val="424445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pic>
        <p:nvPicPr>
          <p:cNvPr id="5" name="Picture 4">
            <a:extLst>
              <a:ext uri="{FF2B5EF4-FFF2-40B4-BE49-F238E27FC236}">
                <a16:creationId xmlns:a16="http://schemas.microsoft.com/office/drawing/2014/main" id="{C72E3702-07F2-4B41-94DA-51AA9BD201C8}"/>
              </a:ext>
            </a:extLst>
          </p:cNvPr>
          <p:cNvPicPr>
            <a:picLocks noChangeAspect="1"/>
          </p:cNvPicPr>
          <p:nvPr/>
        </p:nvPicPr>
        <p:blipFill>
          <a:blip r:embed="rId3"/>
          <a:stretch>
            <a:fillRect/>
          </a:stretch>
        </p:blipFill>
        <p:spPr>
          <a:xfrm>
            <a:off x="269776" y="980728"/>
            <a:ext cx="8604448" cy="5688632"/>
          </a:xfrm>
          <a:prstGeom prst="rect">
            <a:avLst/>
          </a:prstGeom>
        </p:spPr>
      </p:pic>
    </p:spTree>
    <p:extLst>
      <p:ext uri="{BB962C8B-B14F-4D97-AF65-F5344CB8AC3E}">
        <p14:creationId xmlns:p14="http://schemas.microsoft.com/office/powerpoint/2010/main" val="2806904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répétées</a:t>
            </a:r>
            <a:endParaRPr lang="fr-FR" dirty="0"/>
          </a:p>
        </p:txBody>
      </p:sp>
      <p:pic>
        <p:nvPicPr>
          <p:cNvPr id="4" name="Picture 3">
            <a:extLst>
              <a:ext uri="{FF2B5EF4-FFF2-40B4-BE49-F238E27FC236}">
                <a16:creationId xmlns:a16="http://schemas.microsoft.com/office/drawing/2014/main" id="{1E60AEA5-4B67-4361-9388-A1BEC9ADD7F0}"/>
              </a:ext>
            </a:extLst>
          </p:cNvPr>
          <p:cNvPicPr>
            <a:picLocks noChangeAspect="1"/>
          </p:cNvPicPr>
          <p:nvPr/>
        </p:nvPicPr>
        <p:blipFill>
          <a:blip r:embed="rId3"/>
          <a:stretch>
            <a:fillRect/>
          </a:stretch>
        </p:blipFill>
        <p:spPr>
          <a:xfrm>
            <a:off x="-7653" y="1988840"/>
            <a:ext cx="9144000" cy="3522539"/>
          </a:xfrm>
          <a:prstGeom prst="rect">
            <a:avLst/>
          </a:prstGeom>
        </p:spPr>
      </p:pic>
    </p:spTree>
    <p:extLst>
      <p:ext uri="{BB962C8B-B14F-4D97-AF65-F5344CB8AC3E}">
        <p14:creationId xmlns:p14="http://schemas.microsoft.com/office/powerpoint/2010/main" val="3955330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factorielle</a:t>
            </a:r>
            <a:endParaRPr lang="fr-FR" dirty="0"/>
          </a:p>
        </p:txBody>
      </p:sp>
      <p:pic>
        <p:nvPicPr>
          <p:cNvPr id="4" name="Picture 3">
            <a:extLst>
              <a:ext uri="{FF2B5EF4-FFF2-40B4-BE49-F238E27FC236}">
                <a16:creationId xmlns:a16="http://schemas.microsoft.com/office/drawing/2014/main" id="{45EC2E25-E8C6-402B-B128-1CFE2A24564B}"/>
              </a:ext>
            </a:extLst>
          </p:cNvPr>
          <p:cNvPicPr>
            <a:picLocks noChangeAspect="1"/>
          </p:cNvPicPr>
          <p:nvPr/>
        </p:nvPicPr>
        <p:blipFill>
          <a:blip r:embed="rId3"/>
          <a:stretch>
            <a:fillRect/>
          </a:stretch>
        </p:blipFill>
        <p:spPr>
          <a:xfrm>
            <a:off x="1907704" y="1340768"/>
            <a:ext cx="5972175" cy="5086350"/>
          </a:xfrm>
          <a:prstGeom prst="rect">
            <a:avLst/>
          </a:prstGeom>
        </p:spPr>
      </p:pic>
    </p:spTree>
    <p:extLst>
      <p:ext uri="{BB962C8B-B14F-4D97-AF65-F5344CB8AC3E}">
        <p14:creationId xmlns:p14="http://schemas.microsoft.com/office/powerpoint/2010/main" val="26937151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factorielle</a:t>
            </a:r>
            <a:endParaRPr lang="fr-FR" dirty="0"/>
          </a:p>
        </p:txBody>
      </p:sp>
      <p:pic>
        <p:nvPicPr>
          <p:cNvPr id="3" name="Picture 2">
            <a:extLst>
              <a:ext uri="{FF2B5EF4-FFF2-40B4-BE49-F238E27FC236}">
                <a16:creationId xmlns:a16="http://schemas.microsoft.com/office/drawing/2014/main" id="{36B0C843-A854-4E88-BBD9-9D7D367E5CC0}"/>
              </a:ext>
            </a:extLst>
          </p:cNvPr>
          <p:cNvPicPr>
            <a:picLocks noChangeAspect="1"/>
          </p:cNvPicPr>
          <p:nvPr/>
        </p:nvPicPr>
        <p:blipFill>
          <a:blip r:embed="rId3"/>
          <a:stretch>
            <a:fillRect/>
          </a:stretch>
        </p:blipFill>
        <p:spPr>
          <a:xfrm>
            <a:off x="2051720" y="1143000"/>
            <a:ext cx="5934075" cy="5734050"/>
          </a:xfrm>
          <a:prstGeom prst="rect">
            <a:avLst/>
          </a:prstGeom>
        </p:spPr>
      </p:pic>
    </p:spTree>
    <p:extLst>
      <p:ext uri="{BB962C8B-B14F-4D97-AF65-F5344CB8AC3E}">
        <p14:creationId xmlns:p14="http://schemas.microsoft.com/office/powerpoint/2010/main" val="2119904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factorielle</a:t>
            </a:r>
            <a:endParaRPr lang="fr-FR" dirty="0"/>
          </a:p>
        </p:txBody>
      </p:sp>
      <p:pic>
        <p:nvPicPr>
          <p:cNvPr id="3" name="Picture 2">
            <a:extLst>
              <a:ext uri="{FF2B5EF4-FFF2-40B4-BE49-F238E27FC236}">
                <a16:creationId xmlns:a16="http://schemas.microsoft.com/office/drawing/2014/main" id="{E9DE6D1C-DACA-419A-816A-0941EE7CA550}"/>
              </a:ext>
            </a:extLst>
          </p:cNvPr>
          <p:cNvPicPr>
            <a:picLocks noChangeAspect="1"/>
          </p:cNvPicPr>
          <p:nvPr/>
        </p:nvPicPr>
        <p:blipFill>
          <a:blip r:embed="rId3"/>
          <a:stretch>
            <a:fillRect/>
          </a:stretch>
        </p:blipFill>
        <p:spPr>
          <a:xfrm>
            <a:off x="1115616" y="1988840"/>
            <a:ext cx="6552728" cy="3537173"/>
          </a:xfrm>
          <a:prstGeom prst="rect">
            <a:avLst/>
          </a:prstGeom>
        </p:spPr>
      </p:pic>
    </p:spTree>
    <p:extLst>
      <p:ext uri="{BB962C8B-B14F-4D97-AF65-F5344CB8AC3E}">
        <p14:creationId xmlns:p14="http://schemas.microsoft.com/office/powerpoint/2010/main" val="1181738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factorielle</a:t>
            </a:r>
            <a:endParaRPr lang="fr-FR" dirty="0"/>
          </a:p>
        </p:txBody>
      </p:sp>
      <p:pic>
        <p:nvPicPr>
          <p:cNvPr id="3" name="Picture 2">
            <a:extLst>
              <a:ext uri="{FF2B5EF4-FFF2-40B4-BE49-F238E27FC236}">
                <a16:creationId xmlns:a16="http://schemas.microsoft.com/office/drawing/2014/main" id="{C24FF66E-5652-4B01-918C-FB8CD37C3360}"/>
              </a:ext>
            </a:extLst>
          </p:cNvPr>
          <p:cNvPicPr>
            <a:picLocks noChangeAspect="1"/>
          </p:cNvPicPr>
          <p:nvPr/>
        </p:nvPicPr>
        <p:blipFill>
          <a:blip r:embed="rId3"/>
          <a:stretch>
            <a:fillRect/>
          </a:stretch>
        </p:blipFill>
        <p:spPr>
          <a:xfrm>
            <a:off x="0" y="1826663"/>
            <a:ext cx="9144000" cy="3204673"/>
          </a:xfrm>
          <a:prstGeom prst="rect">
            <a:avLst/>
          </a:prstGeom>
        </p:spPr>
      </p:pic>
    </p:spTree>
    <p:extLst>
      <p:ext uri="{BB962C8B-B14F-4D97-AF65-F5344CB8AC3E}">
        <p14:creationId xmlns:p14="http://schemas.microsoft.com/office/powerpoint/2010/main" val="37862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factorielle</a:t>
            </a:r>
            <a:endParaRPr lang="fr-FR" dirty="0"/>
          </a:p>
        </p:txBody>
      </p:sp>
      <p:pic>
        <p:nvPicPr>
          <p:cNvPr id="3" name="Picture 2">
            <a:extLst>
              <a:ext uri="{FF2B5EF4-FFF2-40B4-BE49-F238E27FC236}">
                <a16:creationId xmlns:a16="http://schemas.microsoft.com/office/drawing/2014/main" id="{E043828F-B3C4-40A3-A95E-864E3CF454A1}"/>
              </a:ext>
            </a:extLst>
          </p:cNvPr>
          <p:cNvPicPr>
            <a:picLocks noChangeAspect="1"/>
          </p:cNvPicPr>
          <p:nvPr/>
        </p:nvPicPr>
        <p:blipFill>
          <a:blip r:embed="rId3"/>
          <a:stretch>
            <a:fillRect/>
          </a:stretch>
        </p:blipFill>
        <p:spPr>
          <a:xfrm>
            <a:off x="0" y="1340768"/>
            <a:ext cx="9144000" cy="4913477"/>
          </a:xfrm>
          <a:prstGeom prst="rect">
            <a:avLst/>
          </a:prstGeom>
        </p:spPr>
      </p:pic>
    </p:spTree>
    <p:extLst>
      <p:ext uri="{BB962C8B-B14F-4D97-AF65-F5344CB8AC3E}">
        <p14:creationId xmlns:p14="http://schemas.microsoft.com/office/powerpoint/2010/main" val="10180828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latin typeface="Times New Roman" panose="02020603050405020304" pitchFamily="18" charset="0"/>
                <a:cs typeface="Arial" panose="020B0604020202020204" pitchFamily="34" charset="0"/>
              </a:rPr>
              <a:t>Analyse de variance mesures factorielle</a:t>
            </a:r>
            <a:endParaRPr lang="fr-FR" dirty="0"/>
          </a:p>
        </p:txBody>
      </p:sp>
      <p:pic>
        <p:nvPicPr>
          <p:cNvPr id="3" name="Picture 2">
            <a:extLst>
              <a:ext uri="{FF2B5EF4-FFF2-40B4-BE49-F238E27FC236}">
                <a16:creationId xmlns:a16="http://schemas.microsoft.com/office/drawing/2014/main" id="{2387B485-2672-4B68-901B-DB38040DEBC8}"/>
              </a:ext>
            </a:extLst>
          </p:cNvPr>
          <p:cNvPicPr>
            <a:picLocks noChangeAspect="1"/>
          </p:cNvPicPr>
          <p:nvPr/>
        </p:nvPicPr>
        <p:blipFill>
          <a:blip r:embed="rId3"/>
          <a:stretch>
            <a:fillRect/>
          </a:stretch>
        </p:blipFill>
        <p:spPr>
          <a:xfrm>
            <a:off x="3886" y="980728"/>
            <a:ext cx="9144000" cy="5674214"/>
          </a:xfrm>
          <a:prstGeom prst="rect">
            <a:avLst/>
          </a:prstGeom>
        </p:spPr>
      </p:pic>
    </p:spTree>
    <p:extLst>
      <p:ext uri="{BB962C8B-B14F-4D97-AF65-F5344CB8AC3E}">
        <p14:creationId xmlns:p14="http://schemas.microsoft.com/office/powerpoint/2010/main" val="4269515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de Pearson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A99C420-9B6F-490B-B8BD-296534DB0DC4}"/>
              </a:ext>
            </a:extLst>
          </p:cNvPr>
          <p:cNvSpPr txBox="1"/>
          <p:nvPr/>
        </p:nvSpPr>
        <p:spPr>
          <a:xfrm>
            <a:off x="179512" y="1340768"/>
            <a:ext cx="8784976" cy="5909310"/>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de Pearson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 coefficient de corrélation multiple r exprime l'intensité de l’association entre la variable à expliquer et la variable explicative.</a:t>
            </a:r>
          </a:p>
          <a:p>
            <a:pPr marL="0" marR="0" algn="just">
              <a:lnSpc>
                <a:spcPct val="150000"/>
              </a:lnSpc>
              <a:spcBef>
                <a:spcPts val="0"/>
              </a:spcBef>
              <a:spcAft>
                <a:spcPts val="0"/>
              </a:spcAft>
            </a:pP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Le coefficient r se situe entre -1 et 1.</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 une valeur proche de +1 montre une forte liaison positive.</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 une valeur proche de -1 montre également une forte liaison négative</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 une valeur proche de 0 montre une absence de relation linéaire (un autre type de liaison peut être considéré)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FA9E7F78-C871-41B2-8A73-09BD72349BC9}"/>
              </a:ext>
            </a:extLst>
          </p:cNvPr>
          <p:cNvPicPr>
            <a:picLocks noChangeAspect="1"/>
          </p:cNvPicPr>
          <p:nvPr/>
        </p:nvPicPr>
        <p:blipFill>
          <a:blip r:embed="rId3"/>
          <a:stretch>
            <a:fillRect/>
          </a:stretch>
        </p:blipFill>
        <p:spPr>
          <a:xfrm>
            <a:off x="971600" y="2998218"/>
            <a:ext cx="2304256" cy="1145017"/>
          </a:xfrm>
          <a:prstGeom prst="rect">
            <a:avLst/>
          </a:prstGeom>
        </p:spPr>
      </p:pic>
      <p:pic>
        <p:nvPicPr>
          <p:cNvPr id="8" name="Picture 7">
            <a:extLst>
              <a:ext uri="{FF2B5EF4-FFF2-40B4-BE49-F238E27FC236}">
                <a16:creationId xmlns:a16="http://schemas.microsoft.com/office/drawing/2014/main" id="{4420B74E-2F1E-448A-B0CB-0B3F84EFA43E}"/>
              </a:ext>
            </a:extLst>
          </p:cNvPr>
          <p:cNvPicPr>
            <a:picLocks noChangeAspect="1"/>
          </p:cNvPicPr>
          <p:nvPr/>
        </p:nvPicPr>
        <p:blipFill>
          <a:blip r:embed="rId4"/>
          <a:stretch>
            <a:fillRect/>
          </a:stretch>
        </p:blipFill>
        <p:spPr>
          <a:xfrm>
            <a:off x="3383870" y="2959287"/>
            <a:ext cx="4968552" cy="1145017"/>
          </a:xfrm>
          <a:prstGeom prst="rect">
            <a:avLst/>
          </a:prstGeom>
        </p:spPr>
      </p:pic>
    </p:spTree>
    <p:extLst>
      <p:ext uri="{BB962C8B-B14F-4D97-AF65-F5344CB8AC3E}">
        <p14:creationId xmlns:p14="http://schemas.microsoft.com/office/powerpoint/2010/main" val="4206050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paramétriques</a:t>
            </a:r>
          </a:p>
        </p:txBody>
      </p:sp>
      <p:sp>
        <p:nvSpPr>
          <p:cNvPr id="2" name="TextBox 1">
            <a:extLst>
              <a:ext uri="{FF2B5EF4-FFF2-40B4-BE49-F238E27FC236}">
                <a16:creationId xmlns:a16="http://schemas.microsoft.com/office/drawing/2014/main" id="{5A99C420-9B6F-490B-B8BD-296534DB0DC4}"/>
              </a:ext>
            </a:extLst>
          </p:cNvPr>
          <p:cNvSpPr txBox="1"/>
          <p:nvPr/>
        </p:nvSpPr>
        <p:spPr>
          <a:xfrm>
            <a:off x="179512" y="1340768"/>
            <a:ext cx="8784976" cy="2795958"/>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latin typeface="Times New Roman" panose="02020603050405020304" pitchFamily="18" charset="0"/>
                <a:cs typeface="Times New Roman" panose="02020603050405020304" pitchFamily="18" charset="0"/>
              </a:rPr>
              <a:t>Le coefficient de détermination r² </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Ce coefficient est le carré du coefficient de corrélation. Il est généralement exprimé en pourcentage. </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Il traduit la qualité d'une régression en résumant la part de l'information totale prise en compte par le modèle de régression.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6225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multiple et partielle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1358B6B-40B2-4FEF-8675-AE9A486D103F}"/>
              </a:ext>
            </a:extLst>
          </p:cNvPr>
          <p:cNvSpPr txBox="1"/>
          <p:nvPr/>
        </p:nvSpPr>
        <p:spPr>
          <a:xfrm>
            <a:off x="323528" y="1412776"/>
            <a:ext cx="8712968" cy="4531818"/>
          </a:xfrm>
          <a:prstGeom prst="rect">
            <a:avLst/>
          </a:prstGeom>
          <a:noFill/>
        </p:spPr>
        <p:txBody>
          <a:bodyPr wrap="square" rtlCol="0">
            <a:spAutoFit/>
          </a:bodyPr>
          <a:lstStyle/>
          <a:p>
            <a:pPr marL="0" marR="0">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multiple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fr-FR" sz="1800" dirty="0">
                <a:effectLst/>
                <a:latin typeface="TimesNewRomanPSMT"/>
                <a:ea typeface="Calibri" panose="020F0502020204030204" pitchFamily="34" charset="0"/>
                <a:cs typeface="TimesNewRomanPSM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Les coefficients de corrélation multiples expriment l'intensité de </a:t>
            </a:r>
            <a:r>
              <a:rPr lang="fr-FR" sz="2400" dirty="0">
                <a:latin typeface="TimesNewRomanPSMT"/>
                <a:ea typeface="Calibri" panose="020F0502020204030204" pitchFamily="34" charset="0"/>
                <a:cs typeface="TimesNewRomanPSMT"/>
              </a:rPr>
              <a:t>la liaison </a:t>
            </a:r>
            <a:r>
              <a:rPr lang="fr-FR" sz="2400" dirty="0">
                <a:effectLst/>
                <a:latin typeface="TimesNewRomanPSMT"/>
                <a:ea typeface="Calibri" panose="020F0502020204030204" pitchFamily="34" charset="0"/>
                <a:cs typeface="TimesNewRomanPSMT"/>
              </a:rPr>
              <a:t>entre la variable dépendante à expliquer et l'ensemble des variables explicatives.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Les corrélations partielles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Cette corrélation consid</a:t>
            </a:r>
            <a:r>
              <a:rPr lang="fr-FR" sz="2400" dirty="0">
                <a:latin typeface="TimesNewRomanPSMT"/>
                <a:ea typeface="Calibri" panose="020F0502020204030204" pitchFamily="34" charset="0"/>
                <a:cs typeface="TimesNewRomanPSMT"/>
              </a:rPr>
              <a:t>ère</a:t>
            </a:r>
            <a:r>
              <a:rPr lang="fr-FR" sz="2400" dirty="0">
                <a:effectLst/>
                <a:latin typeface="TimesNewRomanPSMT"/>
                <a:ea typeface="Calibri" panose="020F0502020204030204" pitchFamily="34" charset="0"/>
                <a:cs typeface="TimesNewRomanPSMT"/>
              </a:rPr>
              <a:t> l’association entre deux variables , en contrôlant l'influence d’une troisième variable.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Par exemple, on peut rechercher la corrélation entre l’</a:t>
            </a:r>
            <a:r>
              <a:rPr lang="fr-FR" sz="2400" dirty="0">
                <a:latin typeface="TimesNewRomanPSMT"/>
                <a:ea typeface="Calibri" panose="020F0502020204030204" pitchFamily="34" charset="0"/>
                <a:cs typeface="TimesNewRomanPSMT"/>
              </a:rPr>
              <a:t>indice de masse corporelle </a:t>
            </a:r>
            <a:r>
              <a:rPr lang="fr-FR" sz="2400" dirty="0">
                <a:effectLst/>
                <a:latin typeface="TimesNewRomanPSMT"/>
                <a:ea typeface="Calibri" panose="020F0502020204030204" pitchFamily="34" charset="0"/>
                <a:cs typeface="TimesNewRomanPSMT"/>
              </a:rPr>
              <a:t>et l’habitude alimentaire pour une tranche d’âge donnée.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6550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pic>
        <p:nvPicPr>
          <p:cNvPr id="4" name="Picture 3">
            <a:extLst>
              <a:ext uri="{FF2B5EF4-FFF2-40B4-BE49-F238E27FC236}">
                <a16:creationId xmlns:a16="http://schemas.microsoft.com/office/drawing/2014/main" id="{5C4283F7-41DB-419C-93E0-2A29C6F829FC}"/>
              </a:ext>
            </a:extLst>
          </p:cNvPr>
          <p:cNvPicPr>
            <a:picLocks noChangeAspect="1"/>
          </p:cNvPicPr>
          <p:nvPr/>
        </p:nvPicPr>
        <p:blipFill>
          <a:blip r:embed="rId3"/>
          <a:stretch>
            <a:fillRect/>
          </a:stretch>
        </p:blipFill>
        <p:spPr>
          <a:xfrm>
            <a:off x="0" y="1730914"/>
            <a:ext cx="9144000" cy="4362382"/>
          </a:xfrm>
          <a:prstGeom prst="rect">
            <a:avLst/>
          </a:prstGeom>
        </p:spPr>
      </p:pic>
    </p:spTree>
    <p:extLst>
      <p:ext uri="{BB962C8B-B14F-4D97-AF65-F5344CB8AC3E}">
        <p14:creationId xmlns:p14="http://schemas.microsoft.com/office/powerpoint/2010/main" val="22959027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de Pearson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3C36DCC-281B-40D3-85D6-BB83E1A664CA}"/>
              </a:ext>
            </a:extLst>
          </p:cNvPr>
          <p:cNvPicPr>
            <a:picLocks noChangeAspect="1"/>
          </p:cNvPicPr>
          <p:nvPr/>
        </p:nvPicPr>
        <p:blipFill>
          <a:blip r:embed="rId3"/>
          <a:stretch>
            <a:fillRect/>
          </a:stretch>
        </p:blipFill>
        <p:spPr>
          <a:xfrm>
            <a:off x="971600" y="1500187"/>
            <a:ext cx="6300737" cy="3857625"/>
          </a:xfrm>
          <a:prstGeom prst="rect">
            <a:avLst/>
          </a:prstGeom>
        </p:spPr>
      </p:pic>
      <p:sp>
        <p:nvSpPr>
          <p:cNvPr id="7" name="Oval 6">
            <a:extLst>
              <a:ext uri="{FF2B5EF4-FFF2-40B4-BE49-F238E27FC236}">
                <a16:creationId xmlns:a16="http://schemas.microsoft.com/office/drawing/2014/main" id="{CB168ED4-42A9-4F35-BA8D-73C9F4DAD77E}"/>
              </a:ext>
            </a:extLst>
          </p:cNvPr>
          <p:cNvSpPr/>
          <p:nvPr/>
        </p:nvSpPr>
        <p:spPr>
          <a:xfrm>
            <a:off x="5292080" y="2780928"/>
            <a:ext cx="72008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0882B3-8C0F-4A2F-BD05-2E7B5158A6CA}"/>
              </a:ext>
            </a:extLst>
          </p:cNvPr>
          <p:cNvSpPr txBox="1"/>
          <p:nvPr/>
        </p:nvSpPr>
        <p:spPr>
          <a:xfrm>
            <a:off x="6300192" y="1950802"/>
            <a:ext cx="2664296" cy="2308324"/>
          </a:xfrm>
          <a:prstGeom prst="rect">
            <a:avLst/>
          </a:prstGeom>
          <a:noFill/>
        </p:spPr>
        <p:txBody>
          <a:bodyPr wrap="square" rtlCol="0">
            <a:spAutoFit/>
          </a:bodyPr>
          <a:lstStyle/>
          <a:p>
            <a:pPr algn="just"/>
            <a:r>
              <a:rPr lang="en-US" dirty="0" err="1"/>
              <a:t>Valeur</a:t>
            </a:r>
            <a:r>
              <a:rPr lang="en-US" dirty="0"/>
              <a:t> de r et signification : attention </a:t>
            </a:r>
            <a:r>
              <a:rPr lang="en-US" dirty="0" err="1"/>
              <a:t>une</a:t>
            </a:r>
            <a:r>
              <a:rPr lang="en-US" dirty="0"/>
              <a:t> </a:t>
            </a:r>
            <a:r>
              <a:rPr lang="en-US" dirty="0" err="1"/>
              <a:t>valeur</a:t>
            </a:r>
            <a:r>
              <a:rPr lang="en-US" dirty="0"/>
              <a:t> </a:t>
            </a:r>
            <a:r>
              <a:rPr lang="en-US" dirty="0" err="1"/>
              <a:t>trés</a:t>
            </a:r>
            <a:r>
              <a:rPr lang="en-US" dirty="0"/>
              <a:t> significative ne </a:t>
            </a:r>
            <a:r>
              <a:rPr lang="en-US" dirty="0" err="1"/>
              <a:t>présente</a:t>
            </a:r>
            <a:r>
              <a:rPr lang="en-US" dirty="0"/>
              <a:t> pas </a:t>
            </a:r>
            <a:r>
              <a:rPr lang="en-US" dirty="0" err="1"/>
              <a:t>une</a:t>
            </a:r>
            <a:r>
              <a:rPr lang="en-US" dirty="0"/>
              <a:t> correlation forte   (se </a:t>
            </a:r>
            <a:r>
              <a:rPr lang="en-US" dirty="0" err="1"/>
              <a:t>référer</a:t>
            </a:r>
            <a:r>
              <a:rPr lang="en-US" dirty="0"/>
              <a:t> à la </a:t>
            </a:r>
            <a:r>
              <a:rPr lang="en-US" dirty="0" err="1"/>
              <a:t>littérature</a:t>
            </a:r>
            <a:r>
              <a:rPr lang="en-US" dirty="0"/>
              <a:t> pour les </a:t>
            </a:r>
            <a:r>
              <a:rPr lang="en-US" dirty="0" err="1"/>
              <a:t>seuils</a:t>
            </a:r>
            <a:r>
              <a:rPr lang="en-US" dirty="0"/>
              <a:t> :</a:t>
            </a:r>
            <a:r>
              <a:rPr lang="en-US" dirty="0" err="1"/>
              <a:t>faible</a:t>
            </a:r>
            <a:r>
              <a:rPr lang="en-US" dirty="0"/>
              <a:t> </a:t>
            </a:r>
            <a:r>
              <a:rPr lang="en-US" dirty="0" err="1"/>
              <a:t>modéré</a:t>
            </a:r>
            <a:r>
              <a:rPr lang="en-US" dirty="0"/>
              <a:t> et fort))</a:t>
            </a:r>
          </a:p>
        </p:txBody>
      </p:sp>
    </p:spTree>
    <p:extLst>
      <p:ext uri="{BB962C8B-B14F-4D97-AF65-F5344CB8AC3E}">
        <p14:creationId xmlns:p14="http://schemas.microsoft.com/office/powerpoint/2010/main" val="1550529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Le test de Wilcoxon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44C3C3B-625B-415B-9EC8-A8AF54F1718C}"/>
              </a:ext>
            </a:extLst>
          </p:cNvPr>
          <p:cNvPicPr>
            <a:picLocks noChangeAspect="1"/>
          </p:cNvPicPr>
          <p:nvPr/>
        </p:nvPicPr>
        <p:blipFill>
          <a:blip r:embed="rId3"/>
          <a:stretch>
            <a:fillRect/>
          </a:stretch>
        </p:blipFill>
        <p:spPr>
          <a:xfrm>
            <a:off x="876300" y="1609724"/>
            <a:ext cx="7800156" cy="4627587"/>
          </a:xfrm>
          <a:prstGeom prst="rect">
            <a:avLst/>
          </a:prstGeom>
        </p:spPr>
      </p:pic>
    </p:spTree>
    <p:extLst>
      <p:ext uri="{BB962C8B-B14F-4D97-AF65-F5344CB8AC3E}">
        <p14:creationId xmlns:p14="http://schemas.microsoft.com/office/powerpoint/2010/main" val="4763712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Le test de </a:t>
            </a:r>
            <a:r>
              <a:rPr lang="fr-FR" sz="2400" b="1" dirty="0" err="1">
                <a:effectLst/>
                <a:latin typeface="Times New Roman" panose="02020603050405020304" pitchFamily="18" charset="0"/>
                <a:ea typeface="Calibri" panose="020F0502020204030204" pitchFamily="34" charset="0"/>
                <a:cs typeface="Times New Roman" panose="02020603050405020304" pitchFamily="18" charset="0"/>
              </a:rPr>
              <a:t>Kruskall</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Wallis</a:t>
            </a:r>
            <a:endParaRPr lang="fr-FR" dirty="0"/>
          </a:p>
        </p:txBody>
      </p:sp>
      <p:pic>
        <p:nvPicPr>
          <p:cNvPr id="3" name="Picture 2">
            <a:extLst>
              <a:ext uri="{FF2B5EF4-FFF2-40B4-BE49-F238E27FC236}">
                <a16:creationId xmlns:a16="http://schemas.microsoft.com/office/drawing/2014/main" id="{5F583299-A192-4C34-8BA9-684EEC1B3336}"/>
              </a:ext>
            </a:extLst>
          </p:cNvPr>
          <p:cNvPicPr>
            <a:picLocks noChangeAspect="1"/>
          </p:cNvPicPr>
          <p:nvPr/>
        </p:nvPicPr>
        <p:blipFill>
          <a:blip r:embed="rId3"/>
          <a:stretch>
            <a:fillRect/>
          </a:stretch>
        </p:blipFill>
        <p:spPr>
          <a:xfrm>
            <a:off x="0" y="1534140"/>
            <a:ext cx="9144000" cy="3789719"/>
          </a:xfrm>
          <a:prstGeom prst="rect">
            <a:avLst/>
          </a:prstGeom>
        </p:spPr>
      </p:pic>
    </p:spTree>
    <p:extLst>
      <p:ext uri="{BB962C8B-B14F-4D97-AF65-F5344CB8AC3E}">
        <p14:creationId xmlns:p14="http://schemas.microsoft.com/office/powerpoint/2010/main" val="23038411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non paramétriques</a:t>
            </a:r>
          </a:p>
        </p:txBody>
      </p:sp>
      <p:sp>
        <p:nvSpPr>
          <p:cNvPr id="2" name="TextBox 1">
            <a:extLst>
              <a:ext uri="{FF2B5EF4-FFF2-40B4-BE49-F238E27FC236}">
                <a16:creationId xmlns:a16="http://schemas.microsoft.com/office/drawing/2014/main" id="{D787D529-9DAC-41EF-BCF4-44F134ACAAB4}"/>
              </a:ext>
            </a:extLst>
          </p:cNvPr>
          <p:cNvSpPr txBox="1"/>
          <p:nvPr/>
        </p:nvSpPr>
        <p:spPr>
          <a:xfrm>
            <a:off x="251520" y="1412776"/>
            <a:ext cx="8640960" cy="4465133"/>
          </a:xfrm>
          <a:prstGeom prst="rect">
            <a:avLst/>
          </a:prstGeom>
          <a:noFill/>
        </p:spPr>
        <p:txBody>
          <a:bodyPr wrap="square" rtlCol="0">
            <a:spAutoFit/>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du coefficient de corrélation de Spearman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fr-FR" sz="2400" dirty="0">
                <a:effectLst/>
                <a:latin typeface="TimesNewRomanPSMT"/>
                <a:ea typeface="Calibri" panose="020F0502020204030204" pitchFamily="34" charset="0"/>
                <a:cs typeface="TimesNewRomanPSMT"/>
              </a:rPr>
              <a:t>C’est un test non-paramétrique équivalent au le coefficient de corrélation de</a:t>
            </a:r>
            <a:r>
              <a:rPr lang="en-US" sz="2400" dirty="0">
                <a:latin typeface="Calibri" panose="020F0502020204030204" pitchFamily="34" charset="0"/>
                <a:ea typeface="Calibri" panose="020F0502020204030204" pitchFamily="34" charset="0"/>
                <a:cs typeface="Arial" panose="020B0604020202020204" pitchFamily="34" charset="0"/>
              </a:rPr>
              <a:t> </a:t>
            </a:r>
            <a:r>
              <a:rPr lang="fr-FR" sz="2400" dirty="0">
                <a:effectLst/>
                <a:latin typeface="TimesNewRomanPSMT"/>
                <a:ea typeface="Calibri" panose="020F0502020204030204" pitchFamily="34" charset="0"/>
                <a:cs typeface="TimesNewRomanPSMT"/>
              </a:rPr>
              <a:t>Pearson. Les coefficients de corrélation des rangs sont très utiles pour tester l'indépendance de deux variables non gaussiennes ou lorsque l'échantillon est réduit.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de corrélation des rangs de Kendall</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fr-FR" sz="2400" dirty="0">
                <a:effectLst/>
                <a:latin typeface="TimesNewRomanPSMT"/>
                <a:ea typeface="Calibri" panose="020F0502020204030204" pitchFamily="34" charset="0"/>
                <a:cs typeface="TimesNewRomanPSMT"/>
              </a:rPr>
              <a:t>C'est l'équivalent du test du coefficient de corrélation de Spearman mais pour des observations appariées.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24538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du coefficient de corrélation de Spearman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B0218AB-9CD0-4DF1-BB26-7783FEE0EEE3}"/>
              </a:ext>
            </a:extLst>
          </p:cNvPr>
          <p:cNvPicPr>
            <a:picLocks noChangeAspect="1"/>
          </p:cNvPicPr>
          <p:nvPr/>
        </p:nvPicPr>
        <p:blipFill>
          <a:blip r:embed="rId3"/>
          <a:stretch>
            <a:fillRect/>
          </a:stretch>
        </p:blipFill>
        <p:spPr>
          <a:xfrm>
            <a:off x="1123949" y="1804987"/>
            <a:ext cx="7881717" cy="3712245"/>
          </a:xfrm>
          <a:prstGeom prst="rect">
            <a:avLst/>
          </a:prstGeom>
        </p:spPr>
      </p:pic>
    </p:spTree>
    <p:extLst>
      <p:ext uri="{BB962C8B-B14F-4D97-AF65-F5344CB8AC3E}">
        <p14:creationId xmlns:p14="http://schemas.microsoft.com/office/powerpoint/2010/main" val="29280396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de corrélation des rangs de Kendall</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EB89FC5-2067-4187-A377-76948ED556CB}"/>
              </a:ext>
            </a:extLst>
          </p:cNvPr>
          <p:cNvPicPr>
            <a:picLocks noChangeAspect="1"/>
          </p:cNvPicPr>
          <p:nvPr/>
        </p:nvPicPr>
        <p:blipFill>
          <a:blip r:embed="rId3"/>
          <a:stretch>
            <a:fillRect/>
          </a:stretch>
        </p:blipFill>
        <p:spPr>
          <a:xfrm>
            <a:off x="755576" y="2060848"/>
            <a:ext cx="7848872" cy="3476625"/>
          </a:xfrm>
          <a:prstGeom prst="rect">
            <a:avLst/>
          </a:prstGeom>
        </p:spPr>
      </p:pic>
    </p:spTree>
    <p:extLst>
      <p:ext uri="{BB962C8B-B14F-4D97-AF65-F5344CB8AC3E}">
        <p14:creationId xmlns:p14="http://schemas.microsoft.com/office/powerpoint/2010/main" val="38225793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5" name="Picture 4">
            <a:extLst>
              <a:ext uri="{FF2B5EF4-FFF2-40B4-BE49-F238E27FC236}">
                <a16:creationId xmlns:a16="http://schemas.microsoft.com/office/drawing/2014/main" id="{FDAE2F02-EAC9-45F9-B7B3-27BBE6C12313}"/>
              </a:ext>
            </a:extLst>
          </p:cNvPr>
          <p:cNvPicPr>
            <a:picLocks noChangeAspect="1"/>
          </p:cNvPicPr>
          <p:nvPr/>
        </p:nvPicPr>
        <p:blipFill>
          <a:blip r:embed="rId3"/>
          <a:stretch>
            <a:fillRect/>
          </a:stretch>
        </p:blipFill>
        <p:spPr>
          <a:xfrm>
            <a:off x="1331640" y="2996952"/>
            <a:ext cx="6000750" cy="2247900"/>
          </a:xfrm>
          <a:prstGeom prst="rect">
            <a:avLst/>
          </a:prstGeom>
        </p:spPr>
      </p:pic>
      <p:sp>
        <p:nvSpPr>
          <p:cNvPr id="7" name="Oval 6">
            <a:extLst>
              <a:ext uri="{FF2B5EF4-FFF2-40B4-BE49-F238E27FC236}">
                <a16:creationId xmlns:a16="http://schemas.microsoft.com/office/drawing/2014/main" id="{E7518A2C-D41C-48CC-AB29-6A6AD3015C79}"/>
              </a:ext>
            </a:extLst>
          </p:cNvPr>
          <p:cNvSpPr/>
          <p:nvPr/>
        </p:nvSpPr>
        <p:spPr>
          <a:xfrm flipH="1">
            <a:off x="2483768" y="4365104"/>
            <a:ext cx="288032" cy="352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C7CFD5-4AE6-4322-B5CD-F4EC7B63AC8D}"/>
              </a:ext>
            </a:extLst>
          </p:cNvPr>
          <p:cNvSpPr txBox="1"/>
          <p:nvPr/>
        </p:nvSpPr>
        <p:spPr>
          <a:xfrm>
            <a:off x="1187624" y="5244852"/>
            <a:ext cx="2376264" cy="646331"/>
          </a:xfrm>
          <a:prstGeom prst="rect">
            <a:avLst/>
          </a:prstGeom>
          <a:noFill/>
        </p:spPr>
        <p:txBody>
          <a:bodyPr wrap="square" rtlCol="0">
            <a:spAutoFit/>
          </a:bodyPr>
          <a:lstStyle/>
          <a:p>
            <a:r>
              <a:rPr lang="en-US" dirty="0"/>
              <a:t>Coefficient de correlation r</a:t>
            </a:r>
          </a:p>
        </p:txBody>
      </p:sp>
      <p:sp>
        <p:nvSpPr>
          <p:cNvPr id="9" name="TextBox 8">
            <a:extLst>
              <a:ext uri="{FF2B5EF4-FFF2-40B4-BE49-F238E27FC236}">
                <a16:creationId xmlns:a16="http://schemas.microsoft.com/office/drawing/2014/main" id="{551185AA-7322-4582-8717-6E2274BC59E0}"/>
              </a:ext>
            </a:extLst>
          </p:cNvPr>
          <p:cNvSpPr txBox="1"/>
          <p:nvPr/>
        </p:nvSpPr>
        <p:spPr>
          <a:xfrm>
            <a:off x="3383868" y="5382245"/>
            <a:ext cx="2376264" cy="1200329"/>
          </a:xfrm>
          <a:prstGeom prst="rect">
            <a:avLst/>
          </a:prstGeom>
          <a:noFill/>
        </p:spPr>
        <p:txBody>
          <a:bodyPr wrap="square" rtlCol="0">
            <a:spAutoFit/>
          </a:bodyPr>
          <a:lstStyle/>
          <a:p>
            <a:r>
              <a:rPr lang="en-US" dirty="0"/>
              <a:t>Le r deux </a:t>
            </a:r>
            <a:r>
              <a:rPr lang="en-US" dirty="0" err="1"/>
              <a:t>ajusté</a:t>
            </a:r>
            <a:r>
              <a:rPr lang="en-US" dirty="0"/>
              <a:t> </a:t>
            </a:r>
            <a:r>
              <a:rPr lang="en-US" dirty="0" err="1"/>
              <a:t>permet</a:t>
            </a:r>
            <a:r>
              <a:rPr lang="en-US" dirty="0"/>
              <a:t> de </a:t>
            </a:r>
            <a:r>
              <a:rPr lang="en-US" dirty="0" err="1"/>
              <a:t>corriger</a:t>
            </a:r>
            <a:r>
              <a:rPr lang="en-US" dirty="0"/>
              <a:t> le </a:t>
            </a:r>
            <a:r>
              <a:rPr lang="en-US" dirty="0" err="1"/>
              <a:t>rdeux</a:t>
            </a:r>
            <a:r>
              <a:rPr lang="en-US" dirty="0"/>
              <a:t> </a:t>
            </a:r>
            <a:r>
              <a:rPr lang="en-US" dirty="0" err="1"/>
              <a:t>en</a:t>
            </a:r>
            <a:r>
              <a:rPr lang="en-US" dirty="0"/>
              <a:t> function de </a:t>
            </a:r>
            <a:r>
              <a:rPr lang="en-US" dirty="0" err="1"/>
              <a:t>nombre</a:t>
            </a:r>
            <a:r>
              <a:rPr lang="en-US" dirty="0"/>
              <a:t> de variables</a:t>
            </a:r>
          </a:p>
        </p:txBody>
      </p:sp>
      <p:cxnSp>
        <p:nvCxnSpPr>
          <p:cNvPr id="10" name="Straight Arrow Connector 9">
            <a:extLst>
              <a:ext uri="{FF2B5EF4-FFF2-40B4-BE49-F238E27FC236}">
                <a16:creationId xmlns:a16="http://schemas.microsoft.com/office/drawing/2014/main" id="{7BA630FA-77E0-416B-8559-6E77CB7BF21B}"/>
              </a:ext>
            </a:extLst>
          </p:cNvPr>
          <p:cNvCxnSpPr/>
          <p:nvPr/>
        </p:nvCxnSpPr>
        <p:spPr>
          <a:xfrm flipV="1">
            <a:off x="3779912" y="4541407"/>
            <a:ext cx="648072" cy="8318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E6C0B60-5775-4090-A129-C461775897BB}"/>
              </a:ext>
            </a:extLst>
          </p:cNvPr>
          <p:cNvCxnSpPr>
            <a:cxnSpLocks/>
          </p:cNvCxnSpPr>
          <p:nvPr/>
        </p:nvCxnSpPr>
        <p:spPr>
          <a:xfrm flipV="1">
            <a:off x="1907704" y="4717710"/>
            <a:ext cx="576064" cy="5271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2573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3" name="Picture 2">
            <a:extLst>
              <a:ext uri="{FF2B5EF4-FFF2-40B4-BE49-F238E27FC236}">
                <a16:creationId xmlns:a16="http://schemas.microsoft.com/office/drawing/2014/main" id="{42F5F947-82A9-4BF7-8ACC-30AD0C0C379D}"/>
              </a:ext>
            </a:extLst>
          </p:cNvPr>
          <p:cNvPicPr>
            <a:picLocks noChangeAspect="1"/>
          </p:cNvPicPr>
          <p:nvPr/>
        </p:nvPicPr>
        <p:blipFill>
          <a:blip r:embed="rId3"/>
          <a:stretch>
            <a:fillRect/>
          </a:stretch>
        </p:blipFill>
        <p:spPr>
          <a:xfrm>
            <a:off x="0" y="2639830"/>
            <a:ext cx="9144000" cy="2157322"/>
          </a:xfrm>
          <a:prstGeom prst="rect">
            <a:avLst/>
          </a:prstGeom>
        </p:spPr>
      </p:pic>
      <p:sp>
        <p:nvSpPr>
          <p:cNvPr id="4" name="Oval 3">
            <a:extLst>
              <a:ext uri="{FF2B5EF4-FFF2-40B4-BE49-F238E27FC236}">
                <a16:creationId xmlns:a16="http://schemas.microsoft.com/office/drawing/2014/main" id="{19ACC72A-2B76-4BAB-9ACE-480A7D1DAED0}"/>
              </a:ext>
            </a:extLst>
          </p:cNvPr>
          <p:cNvSpPr/>
          <p:nvPr/>
        </p:nvSpPr>
        <p:spPr>
          <a:xfrm>
            <a:off x="5220072" y="4221088"/>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E6E0588-2344-4119-A034-C00C46CE0405}"/>
              </a:ext>
            </a:extLst>
          </p:cNvPr>
          <p:cNvSpPr/>
          <p:nvPr/>
        </p:nvSpPr>
        <p:spPr>
          <a:xfrm>
            <a:off x="2177988" y="4221088"/>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EF74E6-04A4-48DA-8A94-458BFECA76A3}"/>
              </a:ext>
            </a:extLst>
          </p:cNvPr>
          <p:cNvSpPr txBox="1"/>
          <p:nvPr/>
        </p:nvSpPr>
        <p:spPr>
          <a:xfrm>
            <a:off x="755576" y="1628800"/>
            <a:ext cx="6120680" cy="369332"/>
          </a:xfrm>
          <a:prstGeom prst="rect">
            <a:avLst/>
          </a:prstGeom>
          <a:noFill/>
        </p:spPr>
        <p:txBody>
          <a:bodyPr wrap="square" rtlCol="0">
            <a:spAutoFit/>
          </a:bodyPr>
          <a:lstStyle/>
          <a:p>
            <a:r>
              <a:rPr lang="en-US" dirty="0" err="1"/>
              <a:t>Paramètre</a:t>
            </a:r>
            <a:r>
              <a:rPr lang="en-US" dirty="0"/>
              <a:t> du </a:t>
            </a:r>
            <a:r>
              <a:rPr lang="en-US" dirty="0" err="1"/>
              <a:t>modèle</a:t>
            </a:r>
            <a:r>
              <a:rPr lang="en-US" dirty="0"/>
              <a:t> de </a:t>
            </a:r>
            <a:r>
              <a:rPr lang="en-US" dirty="0" err="1"/>
              <a:t>corrélation</a:t>
            </a:r>
            <a:endParaRPr lang="en-US" dirty="0"/>
          </a:p>
        </p:txBody>
      </p:sp>
    </p:spTree>
    <p:extLst>
      <p:ext uri="{BB962C8B-B14F-4D97-AF65-F5344CB8AC3E}">
        <p14:creationId xmlns:p14="http://schemas.microsoft.com/office/powerpoint/2010/main" val="8699989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3" name="Picture 2">
            <a:extLst>
              <a:ext uri="{FF2B5EF4-FFF2-40B4-BE49-F238E27FC236}">
                <a16:creationId xmlns:a16="http://schemas.microsoft.com/office/drawing/2014/main" id="{E101FF38-3FE6-4497-B8CA-3F20BAFD5448}"/>
              </a:ext>
            </a:extLst>
          </p:cNvPr>
          <p:cNvPicPr>
            <a:picLocks noChangeAspect="1"/>
          </p:cNvPicPr>
          <p:nvPr/>
        </p:nvPicPr>
        <p:blipFill>
          <a:blip r:embed="rId3"/>
          <a:stretch>
            <a:fillRect/>
          </a:stretch>
        </p:blipFill>
        <p:spPr>
          <a:xfrm>
            <a:off x="0" y="2639830"/>
            <a:ext cx="9144000" cy="2013306"/>
          </a:xfrm>
          <a:prstGeom prst="rect">
            <a:avLst/>
          </a:prstGeom>
        </p:spPr>
      </p:pic>
      <p:sp>
        <p:nvSpPr>
          <p:cNvPr id="4" name="TextBox 3">
            <a:extLst>
              <a:ext uri="{FF2B5EF4-FFF2-40B4-BE49-F238E27FC236}">
                <a16:creationId xmlns:a16="http://schemas.microsoft.com/office/drawing/2014/main" id="{3CCA6A31-D9FC-4B8A-8999-EBE0E4D3A73A}"/>
              </a:ext>
            </a:extLst>
          </p:cNvPr>
          <p:cNvSpPr txBox="1"/>
          <p:nvPr/>
        </p:nvSpPr>
        <p:spPr>
          <a:xfrm>
            <a:off x="6300192" y="4797152"/>
            <a:ext cx="2520280" cy="646331"/>
          </a:xfrm>
          <a:prstGeom prst="rect">
            <a:avLst/>
          </a:prstGeom>
          <a:noFill/>
        </p:spPr>
        <p:txBody>
          <a:bodyPr wrap="square" rtlCol="0">
            <a:spAutoFit/>
          </a:bodyPr>
          <a:lstStyle/>
          <a:p>
            <a:pPr algn="ctr"/>
            <a:r>
              <a:rPr lang="en-US" dirty="0" err="1"/>
              <a:t>Paramètres</a:t>
            </a:r>
            <a:r>
              <a:rPr lang="en-US" dirty="0"/>
              <a:t> de </a:t>
            </a:r>
            <a:r>
              <a:rPr lang="en-US" dirty="0" err="1"/>
              <a:t>colinéarlité</a:t>
            </a:r>
            <a:endParaRPr lang="en-US" dirty="0"/>
          </a:p>
        </p:txBody>
      </p:sp>
      <p:cxnSp>
        <p:nvCxnSpPr>
          <p:cNvPr id="6" name="Straight Arrow Connector 5">
            <a:extLst>
              <a:ext uri="{FF2B5EF4-FFF2-40B4-BE49-F238E27FC236}">
                <a16:creationId xmlns:a16="http://schemas.microsoft.com/office/drawing/2014/main" id="{48DDB667-CC90-4736-96C2-CB3186CEF3DC}"/>
              </a:ext>
            </a:extLst>
          </p:cNvPr>
          <p:cNvCxnSpPr>
            <a:stCxn id="4" idx="0"/>
          </p:cNvCxnSpPr>
          <p:nvPr/>
        </p:nvCxnSpPr>
        <p:spPr>
          <a:xfrm flipV="1">
            <a:off x="7560332" y="4437112"/>
            <a:ext cx="468052"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F6D1318-E0E1-447A-A8A4-179F38DE3473}"/>
              </a:ext>
            </a:extLst>
          </p:cNvPr>
          <p:cNvSpPr/>
          <p:nvPr/>
        </p:nvSpPr>
        <p:spPr>
          <a:xfrm>
            <a:off x="7308304" y="3510136"/>
            <a:ext cx="1728192" cy="9989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2357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6" name="Picture 5">
            <a:extLst>
              <a:ext uri="{FF2B5EF4-FFF2-40B4-BE49-F238E27FC236}">
                <a16:creationId xmlns:a16="http://schemas.microsoft.com/office/drawing/2014/main" id="{22A4B59A-8F1C-4EF6-A97F-E0904078110A}"/>
              </a:ext>
            </a:extLst>
          </p:cNvPr>
          <p:cNvPicPr>
            <a:picLocks noChangeAspect="1"/>
          </p:cNvPicPr>
          <p:nvPr/>
        </p:nvPicPr>
        <p:blipFill>
          <a:blip r:embed="rId3"/>
          <a:stretch>
            <a:fillRect/>
          </a:stretch>
        </p:blipFill>
        <p:spPr>
          <a:xfrm>
            <a:off x="0" y="2708920"/>
            <a:ext cx="9144000" cy="1989707"/>
          </a:xfrm>
          <a:prstGeom prst="rect">
            <a:avLst/>
          </a:prstGeom>
        </p:spPr>
      </p:pic>
    </p:spTree>
    <p:extLst>
      <p:ext uri="{BB962C8B-B14F-4D97-AF65-F5344CB8AC3E}">
        <p14:creationId xmlns:p14="http://schemas.microsoft.com/office/powerpoint/2010/main" val="196330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pic>
        <p:nvPicPr>
          <p:cNvPr id="5" name="Picture 4">
            <a:extLst>
              <a:ext uri="{FF2B5EF4-FFF2-40B4-BE49-F238E27FC236}">
                <a16:creationId xmlns:a16="http://schemas.microsoft.com/office/drawing/2014/main" id="{E41189E5-01A1-4F6B-86DE-53C3BAE388E4}"/>
              </a:ext>
            </a:extLst>
          </p:cNvPr>
          <p:cNvPicPr>
            <a:picLocks noChangeAspect="1"/>
          </p:cNvPicPr>
          <p:nvPr/>
        </p:nvPicPr>
        <p:blipFill>
          <a:blip r:embed="rId3"/>
          <a:stretch>
            <a:fillRect/>
          </a:stretch>
        </p:blipFill>
        <p:spPr>
          <a:xfrm>
            <a:off x="107504" y="1867321"/>
            <a:ext cx="9036496" cy="4658023"/>
          </a:xfrm>
          <a:prstGeom prst="rect">
            <a:avLst/>
          </a:prstGeom>
        </p:spPr>
      </p:pic>
    </p:spTree>
    <p:extLst>
      <p:ext uri="{BB962C8B-B14F-4D97-AF65-F5344CB8AC3E}">
        <p14:creationId xmlns:p14="http://schemas.microsoft.com/office/powerpoint/2010/main" val="6628561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 multiple</a:t>
            </a:r>
          </a:p>
        </p:txBody>
      </p:sp>
      <p:pic>
        <p:nvPicPr>
          <p:cNvPr id="3" name="Picture 2">
            <a:extLst>
              <a:ext uri="{FF2B5EF4-FFF2-40B4-BE49-F238E27FC236}">
                <a16:creationId xmlns:a16="http://schemas.microsoft.com/office/drawing/2014/main" id="{24EBFC16-160F-4437-B9F9-201BFEF87713}"/>
              </a:ext>
            </a:extLst>
          </p:cNvPr>
          <p:cNvPicPr>
            <a:picLocks noChangeAspect="1"/>
          </p:cNvPicPr>
          <p:nvPr/>
        </p:nvPicPr>
        <p:blipFill>
          <a:blip r:embed="rId3"/>
          <a:stretch>
            <a:fillRect/>
          </a:stretch>
        </p:blipFill>
        <p:spPr>
          <a:xfrm>
            <a:off x="1259632" y="1412776"/>
            <a:ext cx="7115175" cy="5114925"/>
          </a:xfrm>
          <a:prstGeom prst="rect">
            <a:avLst/>
          </a:prstGeom>
        </p:spPr>
      </p:pic>
    </p:spTree>
    <p:extLst>
      <p:ext uri="{BB962C8B-B14F-4D97-AF65-F5344CB8AC3E}">
        <p14:creationId xmlns:p14="http://schemas.microsoft.com/office/powerpoint/2010/main" val="34331834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5" name="Picture 4">
            <a:extLst>
              <a:ext uri="{FF2B5EF4-FFF2-40B4-BE49-F238E27FC236}">
                <a16:creationId xmlns:a16="http://schemas.microsoft.com/office/drawing/2014/main" id="{C88566D2-E564-48FD-A68D-B6E512184F2E}"/>
              </a:ext>
            </a:extLst>
          </p:cNvPr>
          <p:cNvPicPr>
            <a:picLocks noChangeAspect="1"/>
          </p:cNvPicPr>
          <p:nvPr/>
        </p:nvPicPr>
        <p:blipFill>
          <a:blip r:embed="rId3"/>
          <a:stretch>
            <a:fillRect/>
          </a:stretch>
        </p:blipFill>
        <p:spPr>
          <a:xfrm>
            <a:off x="1047750" y="1628800"/>
            <a:ext cx="7048500" cy="4600575"/>
          </a:xfrm>
          <a:prstGeom prst="rect">
            <a:avLst/>
          </a:prstGeom>
        </p:spPr>
      </p:pic>
    </p:spTree>
    <p:extLst>
      <p:ext uri="{BB962C8B-B14F-4D97-AF65-F5344CB8AC3E}">
        <p14:creationId xmlns:p14="http://schemas.microsoft.com/office/powerpoint/2010/main" val="40036845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3" name="Picture 2">
            <a:extLst>
              <a:ext uri="{FF2B5EF4-FFF2-40B4-BE49-F238E27FC236}">
                <a16:creationId xmlns:a16="http://schemas.microsoft.com/office/drawing/2014/main" id="{A39C2A9E-D232-4FA7-82E7-C269229DE2E5}"/>
              </a:ext>
            </a:extLst>
          </p:cNvPr>
          <p:cNvPicPr>
            <a:picLocks noChangeAspect="1"/>
          </p:cNvPicPr>
          <p:nvPr/>
        </p:nvPicPr>
        <p:blipFill>
          <a:blip r:embed="rId3"/>
          <a:stretch>
            <a:fillRect/>
          </a:stretch>
        </p:blipFill>
        <p:spPr>
          <a:xfrm>
            <a:off x="899592" y="2474490"/>
            <a:ext cx="6990269" cy="2215307"/>
          </a:xfrm>
          <a:prstGeom prst="rect">
            <a:avLst/>
          </a:prstGeom>
        </p:spPr>
      </p:pic>
      <p:sp>
        <p:nvSpPr>
          <p:cNvPr id="4" name="TextBox 3">
            <a:extLst>
              <a:ext uri="{FF2B5EF4-FFF2-40B4-BE49-F238E27FC236}">
                <a16:creationId xmlns:a16="http://schemas.microsoft.com/office/drawing/2014/main" id="{4C229A4C-1D53-419C-B58A-660256439D00}"/>
              </a:ext>
            </a:extLst>
          </p:cNvPr>
          <p:cNvSpPr txBox="1"/>
          <p:nvPr/>
        </p:nvSpPr>
        <p:spPr>
          <a:xfrm>
            <a:off x="683568" y="5085184"/>
            <a:ext cx="1584176" cy="923330"/>
          </a:xfrm>
          <a:prstGeom prst="rect">
            <a:avLst/>
          </a:prstGeom>
          <a:noFill/>
        </p:spPr>
        <p:txBody>
          <a:bodyPr wrap="square" rtlCol="0">
            <a:spAutoFit/>
          </a:bodyPr>
          <a:lstStyle/>
          <a:p>
            <a:r>
              <a:rPr lang="en-US" dirty="0"/>
              <a:t>Coefficient de correlation de Pearson</a:t>
            </a:r>
          </a:p>
        </p:txBody>
      </p:sp>
      <p:sp>
        <p:nvSpPr>
          <p:cNvPr id="6" name="TextBox 5">
            <a:extLst>
              <a:ext uri="{FF2B5EF4-FFF2-40B4-BE49-F238E27FC236}">
                <a16:creationId xmlns:a16="http://schemas.microsoft.com/office/drawing/2014/main" id="{6FA77E2A-EC7D-42AF-8B72-381E262DE06D}"/>
              </a:ext>
            </a:extLst>
          </p:cNvPr>
          <p:cNvSpPr txBox="1"/>
          <p:nvPr/>
        </p:nvSpPr>
        <p:spPr>
          <a:xfrm>
            <a:off x="2611573" y="5091741"/>
            <a:ext cx="5301686" cy="646331"/>
          </a:xfrm>
          <a:prstGeom prst="rect">
            <a:avLst/>
          </a:prstGeom>
          <a:noFill/>
        </p:spPr>
        <p:txBody>
          <a:bodyPr wrap="square" rtlCol="0">
            <a:spAutoFit/>
          </a:bodyPr>
          <a:lstStyle/>
          <a:p>
            <a:r>
              <a:rPr lang="en-US" dirty="0"/>
              <a:t>Les variables </a:t>
            </a:r>
            <a:r>
              <a:rPr lang="en-US" dirty="0" err="1"/>
              <a:t>indépendantes</a:t>
            </a:r>
            <a:r>
              <a:rPr lang="en-US" dirty="0"/>
              <a:t> </a:t>
            </a:r>
            <a:r>
              <a:rPr lang="en-US" dirty="0" err="1"/>
              <a:t>expliquent</a:t>
            </a:r>
            <a:r>
              <a:rPr lang="en-US" dirty="0"/>
              <a:t> 38.8% du stress</a:t>
            </a:r>
          </a:p>
        </p:txBody>
      </p:sp>
    </p:spTree>
    <p:extLst>
      <p:ext uri="{BB962C8B-B14F-4D97-AF65-F5344CB8AC3E}">
        <p14:creationId xmlns:p14="http://schemas.microsoft.com/office/powerpoint/2010/main" val="41311887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8" name="Picture 7">
            <a:extLst>
              <a:ext uri="{FF2B5EF4-FFF2-40B4-BE49-F238E27FC236}">
                <a16:creationId xmlns:a16="http://schemas.microsoft.com/office/drawing/2014/main" id="{089D3E22-A67C-489E-BD77-0ECA226D680F}"/>
              </a:ext>
            </a:extLst>
          </p:cNvPr>
          <p:cNvPicPr>
            <a:picLocks noChangeAspect="1"/>
          </p:cNvPicPr>
          <p:nvPr/>
        </p:nvPicPr>
        <p:blipFill>
          <a:blip r:embed="rId3"/>
          <a:stretch>
            <a:fillRect/>
          </a:stretch>
        </p:blipFill>
        <p:spPr>
          <a:xfrm>
            <a:off x="914400" y="1971675"/>
            <a:ext cx="7315200" cy="2914650"/>
          </a:xfrm>
          <a:prstGeom prst="rect">
            <a:avLst/>
          </a:prstGeom>
        </p:spPr>
      </p:pic>
      <p:sp>
        <p:nvSpPr>
          <p:cNvPr id="9" name="TextBox 8">
            <a:extLst>
              <a:ext uri="{FF2B5EF4-FFF2-40B4-BE49-F238E27FC236}">
                <a16:creationId xmlns:a16="http://schemas.microsoft.com/office/drawing/2014/main" id="{80A46F70-BA1B-40F8-B05A-80450FCE24CF}"/>
              </a:ext>
            </a:extLst>
          </p:cNvPr>
          <p:cNvSpPr txBox="1"/>
          <p:nvPr/>
        </p:nvSpPr>
        <p:spPr>
          <a:xfrm>
            <a:off x="467544" y="1484784"/>
            <a:ext cx="4536504" cy="369332"/>
          </a:xfrm>
          <a:prstGeom prst="rect">
            <a:avLst/>
          </a:prstGeom>
          <a:noFill/>
        </p:spPr>
        <p:txBody>
          <a:bodyPr wrap="square" rtlCol="0">
            <a:spAutoFit/>
          </a:bodyPr>
          <a:lstStyle/>
          <a:p>
            <a:r>
              <a:rPr lang="en-US" dirty="0" err="1"/>
              <a:t>Paramètre</a:t>
            </a:r>
            <a:r>
              <a:rPr lang="en-US" dirty="0"/>
              <a:t> du </a:t>
            </a:r>
            <a:r>
              <a:rPr lang="en-US" dirty="0" err="1"/>
              <a:t>modèle</a:t>
            </a:r>
            <a:endParaRPr lang="en-US" dirty="0"/>
          </a:p>
        </p:txBody>
      </p:sp>
      <p:sp>
        <p:nvSpPr>
          <p:cNvPr id="10" name="TextBox 9">
            <a:extLst>
              <a:ext uri="{FF2B5EF4-FFF2-40B4-BE49-F238E27FC236}">
                <a16:creationId xmlns:a16="http://schemas.microsoft.com/office/drawing/2014/main" id="{5CA30451-5686-4FBF-9B22-57BA8CA0D43E}"/>
              </a:ext>
            </a:extLst>
          </p:cNvPr>
          <p:cNvSpPr txBox="1"/>
          <p:nvPr/>
        </p:nvSpPr>
        <p:spPr>
          <a:xfrm>
            <a:off x="683568" y="4886325"/>
            <a:ext cx="3816424" cy="646331"/>
          </a:xfrm>
          <a:prstGeom prst="rect">
            <a:avLst/>
          </a:prstGeom>
          <a:noFill/>
        </p:spPr>
        <p:txBody>
          <a:bodyPr wrap="square" rtlCol="0">
            <a:spAutoFit/>
          </a:bodyPr>
          <a:lstStyle/>
          <a:p>
            <a:r>
              <a:rPr lang="en-US" dirty="0" err="1"/>
              <a:t>L’équation</a:t>
            </a:r>
            <a:r>
              <a:rPr lang="en-US" dirty="0"/>
              <a:t> de la droite de la regression </a:t>
            </a:r>
          </a:p>
        </p:txBody>
      </p:sp>
      <p:sp>
        <p:nvSpPr>
          <p:cNvPr id="11" name="Oval 10">
            <a:extLst>
              <a:ext uri="{FF2B5EF4-FFF2-40B4-BE49-F238E27FC236}">
                <a16:creationId xmlns:a16="http://schemas.microsoft.com/office/drawing/2014/main" id="{4391B22A-512D-468F-91D7-2E486ACDE510}"/>
              </a:ext>
            </a:extLst>
          </p:cNvPr>
          <p:cNvSpPr/>
          <p:nvPr/>
        </p:nvSpPr>
        <p:spPr>
          <a:xfrm>
            <a:off x="3707904" y="3114675"/>
            <a:ext cx="648072" cy="14664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4D15B5B-50AD-4E8E-9D0F-E8DFF3BE802D}"/>
              </a:ext>
            </a:extLst>
          </p:cNvPr>
          <p:cNvSpPr/>
          <p:nvPr/>
        </p:nvSpPr>
        <p:spPr>
          <a:xfrm>
            <a:off x="7620731" y="3933055"/>
            <a:ext cx="648072" cy="2880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CF8DBFE-D885-4DAD-92E2-8C0CFB65F859}"/>
              </a:ext>
            </a:extLst>
          </p:cNvPr>
          <p:cNvSpPr txBox="1"/>
          <p:nvPr/>
        </p:nvSpPr>
        <p:spPr>
          <a:xfrm>
            <a:off x="5652120" y="4797152"/>
            <a:ext cx="2808312" cy="646331"/>
          </a:xfrm>
          <a:prstGeom prst="rect">
            <a:avLst/>
          </a:prstGeom>
          <a:noFill/>
        </p:spPr>
        <p:txBody>
          <a:bodyPr wrap="square" rtlCol="0">
            <a:spAutoFit/>
          </a:bodyPr>
          <a:lstStyle/>
          <a:p>
            <a:r>
              <a:rPr lang="en-US" dirty="0" err="1"/>
              <a:t>Facteur</a:t>
            </a:r>
            <a:r>
              <a:rPr lang="en-US" dirty="0"/>
              <a:t> important pour </a:t>
            </a:r>
            <a:r>
              <a:rPr lang="en-US" dirty="0" err="1"/>
              <a:t>expliquer</a:t>
            </a:r>
            <a:r>
              <a:rPr lang="en-US" dirty="0"/>
              <a:t> le stress</a:t>
            </a:r>
          </a:p>
        </p:txBody>
      </p:sp>
      <p:cxnSp>
        <p:nvCxnSpPr>
          <p:cNvPr id="15" name="Straight Arrow Connector 14">
            <a:extLst>
              <a:ext uri="{FF2B5EF4-FFF2-40B4-BE49-F238E27FC236}">
                <a16:creationId xmlns:a16="http://schemas.microsoft.com/office/drawing/2014/main" id="{02551C1C-6A91-4F16-808D-B9CFC37B5BCD}"/>
              </a:ext>
            </a:extLst>
          </p:cNvPr>
          <p:cNvCxnSpPr>
            <a:endCxn id="13" idx="3"/>
          </p:cNvCxnSpPr>
          <p:nvPr/>
        </p:nvCxnSpPr>
        <p:spPr>
          <a:xfrm flipV="1">
            <a:off x="7092280" y="4178907"/>
            <a:ext cx="623359" cy="618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A1BCF73-FD70-4FE5-ADA4-03E8E3DD807B}"/>
              </a:ext>
            </a:extLst>
          </p:cNvPr>
          <p:cNvCxnSpPr>
            <a:cxnSpLocks/>
            <a:endCxn id="11" idx="2"/>
          </p:cNvCxnSpPr>
          <p:nvPr/>
        </p:nvCxnSpPr>
        <p:spPr>
          <a:xfrm flipV="1">
            <a:off x="3491880" y="3847902"/>
            <a:ext cx="216024" cy="1038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1379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Régression linéaire</a:t>
            </a:r>
          </a:p>
        </p:txBody>
      </p:sp>
      <p:pic>
        <p:nvPicPr>
          <p:cNvPr id="3" name="Picture 2">
            <a:extLst>
              <a:ext uri="{FF2B5EF4-FFF2-40B4-BE49-F238E27FC236}">
                <a16:creationId xmlns:a16="http://schemas.microsoft.com/office/drawing/2014/main" id="{EE5BBDA3-8332-4814-97EC-A0866DD4AB9C}"/>
              </a:ext>
            </a:extLst>
          </p:cNvPr>
          <p:cNvPicPr>
            <a:picLocks noChangeAspect="1"/>
          </p:cNvPicPr>
          <p:nvPr/>
        </p:nvPicPr>
        <p:blipFill>
          <a:blip r:embed="rId3"/>
          <a:stretch>
            <a:fillRect/>
          </a:stretch>
        </p:blipFill>
        <p:spPr>
          <a:xfrm>
            <a:off x="1138237" y="2266950"/>
            <a:ext cx="6867525" cy="2324100"/>
          </a:xfrm>
          <a:prstGeom prst="rect">
            <a:avLst/>
          </a:prstGeom>
        </p:spPr>
      </p:pic>
      <p:sp>
        <p:nvSpPr>
          <p:cNvPr id="4" name="TextBox 3">
            <a:extLst>
              <a:ext uri="{FF2B5EF4-FFF2-40B4-BE49-F238E27FC236}">
                <a16:creationId xmlns:a16="http://schemas.microsoft.com/office/drawing/2014/main" id="{2F9A61CD-7302-49DD-811C-7E1E1D1F80D2}"/>
              </a:ext>
            </a:extLst>
          </p:cNvPr>
          <p:cNvSpPr txBox="1"/>
          <p:nvPr/>
        </p:nvSpPr>
        <p:spPr>
          <a:xfrm>
            <a:off x="5436096" y="1484784"/>
            <a:ext cx="3096344" cy="646331"/>
          </a:xfrm>
          <a:prstGeom prst="rect">
            <a:avLst/>
          </a:prstGeom>
          <a:noFill/>
        </p:spPr>
        <p:txBody>
          <a:bodyPr wrap="square" rtlCol="0">
            <a:spAutoFit/>
          </a:bodyPr>
          <a:lstStyle/>
          <a:p>
            <a:r>
              <a:rPr lang="en-US" dirty="0"/>
              <a:t>La </a:t>
            </a:r>
            <a:r>
              <a:rPr lang="en-US" dirty="0" err="1"/>
              <a:t>statistique</a:t>
            </a:r>
            <a:r>
              <a:rPr lang="en-US" dirty="0"/>
              <a:t> de F pour 4 et 14 </a:t>
            </a:r>
            <a:r>
              <a:rPr lang="en-US" dirty="0" err="1"/>
              <a:t>ddl</a:t>
            </a:r>
            <a:endParaRPr lang="en-US" dirty="0"/>
          </a:p>
        </p:txBody>
      </p:sp>
      <p:sp>
        <p:nvSpPr>
          <p:cNvPr id="5" name="TextBox 4">
            <a:extLst>
              <a:ext uri="{FF2B5EF4-FFF2-40B4-BE49-F238E27FC236}">
                <a16:creationId xmlns:a16="http://schemas.microsoft.com/office/drawing/2014/main" id="{EEF66DCF-23FA-4E0A-9D9A-4063AD5060F8}"/>
              </a:ext>
            </a:extLst>
          </p:cNvPr>
          <p:cNvSpPr txBox="1"/>
          <p:nvPr/>
        </p:nvSpPr>
        <p:spPr>
          <a:xfrm>
            <a:off x="4391251" y="4608270"/>
            <a:ext cx="3600400" cy="369332"/>
          </a:xfrm>
          <a:prstGeom prst="rect">
            <a:avLst/>
          </a:prstGeom>
          <a:noFill/>
        </p:spPr>
        <p:txBody>
          <a:bodyPr wrap="square" rtlCol="0">
            <a:spAutoFit/>
          </a:bodyPr>
          <a:lstStyle/>
          <a:p>
            <a:r>
              <a:rPr lang="en-US" dirty="0"/>
              <a:t>Somme des </a:t>
            </a:r>
            <a:r>
              <a:rPr lang="en-US" dirty="0" err="1"/>
              <a:t>carrés</a:t>
            </a:r>
            <a:r>
              <a:rPr lang="en-US" dirty="0"/>
              <a:t> /</a:t>
            </a:r>
            <a:r>
              <a:rPr lang="en-US" dirty="0" err="1"/>
              <a:t>ddl</a:t>
            </a:r>
            <a:endParaRPr lang="en-US" dirty="0"/>
          </a:p>
        </p:txBody>
      </p:sp>
      <p:sp>
        <p:nvSpPr>
          <p:cNvPr id="7" name="TextBox 6">
            <a:extLst>
              <a:ext uri="{FF2B5EF4-FFF2-40B4-BE49-F238E27FC236}">
                <a16:creationId xmlns:a16="http://schemas.microsoft.com/office/drawing/2014/main" id="{B28910FC-928F-45C2-959C-27FB4DA81167}"/>
              </a:ext>
            </a:extLst>
          </p:cNvPr>
          <p:cNvSpPr txBox="1"/>
          <p:nvPr/>
        </p:nvSpPr>
        <p:spPr>
          <a:xfrm>
            <a:off x="971599" y="4600338"/>
            <a:ext cx="3600400" cy="646331"/>
          </a:xfrm>
          <a:prstGeom prst="rect">
            <a:avLst/>
          </a:prstGeom>
          <a:noFill/>
        </p:spPr>
        <p:txBody>
          <a:bodyPr wrap="square" rtlCol="0">
            <a:spAutoFit/>
          </a:bodyPr>
          <a:lstStyle/>
          <a:p>
            <a:r>
              <a:rPr lang="en-US" dirty="0" err="1"/>
              <a:t>Décomposition</a:t>
            </a:r>
            <a:r>
              <a:rPr lang="en-US" dirty="0"/>
              <a:t> de la variance </a:t>
            </a:r>
            <a:r>
              <a:rPr lang="en-US" dirty="0" err="1"/>
              <a:t>totale</a:t>
            </a:r>
            <a:endParaRPr lang="en-US" dirty="0"/>
          </a:p>
        </p:txBody>
      </p:sp>
    </p:spTree>
    <p:extLst>
      <p:ext uri="{BB962C8B-B14F-4D97-AF65-F5344CB8AC3E}">
        <p14:creationId xmlns:p14="http://schemas.microsoft.com/office/powerpoint/2010/main" val="25867863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1B8973-F772-4917-99BC-9645E9379B8E}"/>
              </a:ext>
            </a:extLst>
          </p:cNvPr>
          <p:cNvSpPr txBox="1"/>
          <p:nvPr/>
        </p:nvSpPr>
        <p:spPr>
          <a:xfrm>
            <a:off x="1763688" y="1628800"/>
            <a:ext cx="5544616" cy="2585323"/>
          </a:xfrm>
          <a:prstGeom prst="rect">
            <a:avLst/>
          </a:prstGeom>
          <a:noFill/>
        </p:spPr>
        <p:txBody>
          <a:bodyPr wrap="square">
            <a:spAutoFit/>
          </a:bodyPr>
          <a:lstStyle/>
          <a:p>
            <a:pPr algn="ctr"/>
            <a:r>
              <a:rPr lang="fr-FR" sz="5400" u="sng" dirty="0">
                <a:solidFill>
                  <a:schemeClr val="accent1"/>
                </a:solidFill>
                <a:highlight>
                  <a:srgbClr val="000080"/>
                </a:highlight>
                <a:latin typeface="Algerian" panose="04020705040A02060702" pitchFamily="82" charset="0"/>
                <a:cs typeface="Aharoni" pitchFamily="2" charset="-79"/>
              </a:rPr>
              <a:t>Merci pour votre attention </a:t>
            </a:r>
            <a:endParaRPr lang="en-US" sz="5400" dirty="0">
              <a:highlight>
                <a:srgbClr val="000080"/>
              </a:highlight>
              <a:latin typeface="Algerian" panose="04020705040A02060702" pitchFamily="82" charset="0"/>
              <a:cs typeface="Aharoni" panose="02010803020104030203" pitchFamily="2" charset="-79"/>
            </a:endParaRPr>
          </a:p>
        </p:txBody>
      </p:sp>
    </p:spTree>
    <p:extLst>
      <p:ext uri="{BB962C8B-B14F-4D97-AF65-F5344CB8AC3E}">
        <p14:creationId xmlns:p14="http://schemas.microsoft.com/office/powerpoint/2010/main" val="189295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 première génération</a:t>
            </a:r>
          </a:p>
        </p:txBody>
      </p:sp>
      <p:sp>
        <p:nvSpPr>
          <p:cNvPr id="2" name="TextBox 1">
            <a:extLst>
              <a:ext uri="{FF2B5EF4-FFF2-40B4-BE49-F238E27FC236}">
                <a16:creationId xmlns:a16="http://schemas.microsoft.com/office/drawing/2014/main" id="{4AA3B1AC-AB5C-4C80-934D-402EEF888C93}"/>
              </a:ext>
            </a:extLst>
          </p:cNvPr>
          <p:cNvSpPr txBox="1"/>
          <p:nvPr/>
        </p:nvSpPr>
        <p:spPr>
          <a:xfrm>
            <a:off x="107504" y="1268760"/>
            <a:ext cx="8856984" cy="4457952"/>
          </a:xfrm>
          <a:prstGeom prst="rect">
            <a:avLst/>
          </a:prstGeom>
          <a:noFill/>
        </p:spPr>
        <p:txBody>
          <a:bodyPr wrap="square" rtlCol="0">
            <a:spAutoFit/>
          </a:bodyPr>
          <a:lstStyle/>
          <a:p>
            <a:pPr marL="609600" indent="-609600" algn="ctr">
              <a:lnSpc>
                <a:spcPct val="150000"/>
              </a:lnSpc>
              <a:buClr>
                <a:srgbClr val="FF0000"/>
              </a:buClr>
              <a:buFont typeface="Wingdings" panose="05000000000000000000" pitchFamily="2" charset="2"/>
              <a:buNone/>
              <a:tabLst>
                <a:tab pos="566738" algn="l"/>
              </a:tabLst>
            </a:pPr>
            <a:r>
              <a:rPr lang="fr-CA" altLang="en-US" sz="2400" b="0" dirty="0">
                <a:latin typeface="Times New Roman" panose="02020603050405020304" pitchFamily="18" charset="0"/>
                <a:cs typeface="Times New Roman" panose="02020603050405020304" pitchFamily="18" charset="0"/>
              </a:rPr>
              <a:t>Les trois étapes de présentation des données statistiques:</a:t>
            </a:r>
          </a:p>
          <a:p>
            <a:pPr marL="609600" indent="-609600" algn="just">
              <a:lnSpc>
                <a:spcPct val="150000"/>
              </a:lnSpc>
              <a:buClr>
                <a:srgbClr val="0000FF"/>
              </a:buClr>
              <a:buSzPct val="90000"/>
              <a:buFont typeface="Wingdings" panose="05000000000000000000" pitchFamily="2" charset="2"/>
              <a:buAutoNum type="arabicParenR"/>
              <a:tabLst>
                <a:tab pos="566738" algn="l"/>
              </a:tabLst>
            </a:pPr>
            <a:r>
              <a:rPr lang="fr-CA" altLang="en-US" sz="2400" b="0" dirty="0">
                <a:latin typeface="Times New Roman" panose="02020603050405020304" pitchFamily="18" charset="0"/>
                <a:cs typeface="Times New Roman" panose="02020603050405020304" pitchFamily="18" charset="0"/>
              </a:rPr>
              <a:t>La représentation graphique du phénomène étudié s’il est possible.</a:t>
            </a:r>
          </a:p>
          <a:p>
            <a:pPr marL="609600" indent="-609600" algn="just">
              <a:lnSpc>
                <a:spcPct val="150000"/>
              </a:lnSpc>
              <a:buClr>
                <a:srgbClr val="0000FF"/>
              </a:buClr>
              <a:buSzPct val="90000"/>
              <a:buFont typeface="Wingdings" panose="05000000000000000000" pitchFamily="2" charset="2"/>
              <a:buAutoNum type="arabicParenR"/>
              <a:tabLst>
                <a:tab pos="566738" algn="l"/>
              </a:tabLst>
            </a:pPr>
            <a:r>
              <a:rPr lang="fr-CA" altLang="en-US" sz="2400" b="0" dirty="0">
                <a:latin typeface="Times New Roman" panose="02020603050405020304" pitchFamily="18" charset="0"/>
                <a:cs typeface="Times New Roman" panose="02020603050405020304" pitchFamily="18" charset="0"/>
              </a:rPr>
              <a:t>La synthèse des résultats obtenus à l’aide d’un tableau qui regroupes les catégories.</a:t>
            </a:r>
          </a:p>
          <a:p>
            <a:pPr marL="609600" indent="-609600" algn="just">
              <a:lnSpc>
                <a:spcPct val="150000"/>
              </a:lnSpc>
              <a:buClr>
                <a:srgbClr val="0000FF"/>
              </a:buClr>
              <a:buSzPct val="90000"/>
              <a:buFont typeface="Wingdings" panose="05000000000000000000" pitchFamily="2" charset="2"/>
              <a:buAutoNum type="arabicParenR"/>
              <a:tabLst>
                <a:tab pos="566738" algn="l"/>
              </a:tabLst>
            </a:pPr>
            <a:r>
              <a:rPr lang="fr-CA" altLang="en-US" sz="2400" dirty="0">
                <a:latin typeface="Times New Roman" panose="02020603050405020304" pitchFamily="18" charset="0"/>
                <a:cs typeface="Times New Roman" panose="02020603050405020304" pitchFamily="18" charset="0"/>
              </a:rPr>
              <a:t>L’analyse des résultats obtenus pour faciliter au lecteur du manuscrit la tâche.</a:t>
            </a:r>
            <a:endParaRPr lang="fr-CA" altLang="en-US" sz="2400" b="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683764"/>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7578</TotalTime>
  <Words>1809</Words>
  <Application>Microsoft Office PowerPoint</Application>
  <PresentationFormat>On-screen Show (4:3)</PresentationFormat>
  <Paragraphs>345</Paragraphs>
  <Slides>85</Slides>
  <Notes>82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4" baseType="lpstr">
      <vt:lpstr>Algerian</vt:lpstr>
      <vt:lpstr>Arial</vt:lpstr>
      <vt:lpstr>Assimilation</vt:lpstr>
      <vt:lpstr>Calibri</vt:lpstr>
      <vt:lpstr>Times New Roman</vt:lpstr>
      <vt:lpstr>TimesNewRomanPSMT</vt:lpstr>
      <vt:lpstr>Wingdings</vt:lpstr>
      <vt:lpstr>Modèle par défaut</vt:lpstr>
      <vt:lpstr>Équation</vt:lpstr>
      <vt:lpstr>PowerPoint Presentation</vt:lpstr>
      <vt:lpstr>Statistiques descriptives </vt:lpstr>
      <vt:lpstr>Statistiques descriptives </vt:lpstr>
      <vt:lpstr>Normalité </vt:lpstr>
      <vt:lpstr>Statistiques descriptives </vt:lpstr>
      <vt:lpstr>Statistiques descriptives </vt:lpstr>
      <vt:lpstr>Statistiques descriptives </vt:lpstr>
      <vt:lpstr>Statistiques descriptives </vt:lpstr>
      <vt:lpstr>Statistiques de première génération</vt:lpstr>
      <vt:lpstr>Statistiques inférentielles</vt:lpstr>
      <vt:lpstr>Statistiques inférentielles</vt:lpstr>
      <vt:lpstr>Statistiques inférentielles</vt:lpstr>
      <vt:lpstr>Statistiques inférentielles</vt:lpstr>
      <vt:lpstr>Statistiques inférentielles</vt:lpstr>
      <vt:lpstr>Tests paramétriques</vt:lpstr>
      <vt:lpstr>Tests t de Student</vt:lpstr>
      <vt:lpstr>PowerPoint Presentation</vt:lpstr>
      <vt:lpstr>Le test-t de Student pour échantillon unique</vt:lpstr>
      <vt:lpstr>Le test-t de Student pour échantillon unique</vt:lpstr>
      <vt:lpstr>Le test-t de Student pour deux groupes  indépendants</vt:lpstr>
      <vt:lpstr>Le test-t de Student pour deux groupes  indépendants</vt:lpstr>
      <vt:lpstr>Le test-t de Student pour deux groupes  indépendants</vt:lpstr>
      <vt:lpstr>Le test-t de Student pour deux groupes  indépendants</vt:lpstr>
      <vt:lpstr>Le test-t de Student comparant deux groupes appariés.</vt:lpstr>
      <vt:lpstr>Exemple </vt:lpstr>
      <vt:lpstr>Le test-t de Student pour deux groupes appariés</vt:lpstr>
      <vt:lpstr>Le test-t de Student pour deux groupes  appariés</vt:lpstr>
      <vt:lpstr>Le test-t de Student pour deux groupes  appariés</vt:lpstr>
      <vt:lpstr>Le test-t de Student pour deux groupes  appariés</vt:lpstr>
      <vt:lpstr>L'analyse de variance à un facteur</vt:lpstr>
      <vt:lpstr>L'analyse de variance à un facteur : (Anova à un facteur)</vt:lpstr>
      <vt:lpstr>L'analyse de variance à un facteur : (Anova à un facteur)</vt:lpstr>
      <vt:lpstr>Anova à un facteur</vt:lpstr>
      <vt:lpstr>Anova à un facteur</vt:lpstr>
      <vt:lpstr>Anova à un facteur</vt:lpstr>
      <vt:lpstr>Anova à un facteur : présentation des différences</vt:lpstr>
      <vt:lpstr>Les tests post-hoc</vt:lpstr>
      <vt:lpstr>Les tests post-hoc</vt:lpstr>
      <vt:lpstr>Les tests post-hoc</vt:lpstr>
      <vt:lpstr>Illustration graphique : 3 groupes</vt:lpstr>
      <vt:lpstr>Illustration graphique : trois groupes</vt:lpstr>
      <vt:lpstr>Analyse univariée</vt:lpstr>
      <vt:lpstr>Analyse univariée</vt:lpstr>
      <vt:lpstr>Analyse univariée</vt:lpstr>
      <vt:lpstr>Analyse univariée</vt:lpstr>
      <vt:lpstr>Analyse univariée</vt:lpstr>
      <vt:lpstr>Analyse de covariance Ancova</vt:lpstr>
      <vt:lpstr>Analyse de covariance Ancova</vt:lpstr>
      <vt:lpstr>Analyse de covariance Ancova</vt:lpstr>
      <vt:lpstr>Analyse Multivariée</vt:lpstr>
      <vt:lpstr>Analyse Multivariée</vt:lpstr>
      <vt:lpstr>Analyse Multivariée</vt:lpstr>
      <vt:lpstr>Analyse Multivariée</vt:lpstr>
      <vt:lpstr>Analyse de covariance Multivariée (Mancova)</vt:lpstr>
      <vt:lpstr>Analyse de variance mesures répétées</vt:lpstr>
      <vt:lpstr>Analyse de variance mesures répétées</vt:lpstr>
      <vt:lpstr>Analyse de variance mesures répétées</vt:lpstr>
      <vt:lpstr>Analyse de variance mesures répétées</vt:lpstr>
      <vt:lpstr>Analyse de variance mesures répétées</vt:lpstr>
      <vt:lpstr>Analyse de variance mesures répétées</vt:lpstr>
      <vt:lpstr>Analyse de variance mesures factorielle</vt:lpstr>
      <vt:lpstr>Analyse de variance mesures factorielle</vt:lpstr>
      <vt:lpstr>Analyse de variance mesures factorielle</vt:lpstr>
      <vt:lpstr>Analyse de variance mesures factorielle</vt:lpstr>
      <vt:lpstr>Analyse de variance mesures factorielle</vt:lpstr>
      <vt:lpstr>Analyse de variance mesures factorielle</vt:lpstr>
      <vt:lpstr>La corrélation de Pearson </vt:lpstr>
      <vt:lpstr>Tests paramétriques</vt:lpstr>
      <vt:lpstr>La corrélation multiple et partielle</vt:lpstr>
      <vt:lpstr>La corrélation de Pearson </vt:lpstr>
      <vt:lpstr>Le test de Wilcoxon</vt:lpstr>
      <vt:lpstr>Le test de Kruskall Wallis</vt:lpstr>
      <vt:lpstr>Tests non paramétriques</vt:lpstr>
      <vt:lpstr>Le test du coefficient de corrélation de Spearman</vt:lpstr>
      <vt:lpstr>Le test de corrélation des rangs de Kendall</vt:lpstr>
      <vt:lpstr>Régression linéaire</vt:lpstr>
      <vt:lpstr>Régression linéaire</vt:lpstr>
      <vt:lpstr>Régression linéaire</vt:lpstr>
      <vt:lpstr>Régression linéaire</vt:lpstr>
      <vt:lpstr>Régression linéaire multiple</vt:lpstr>
      <vt:lpstr>Régression linéaire</vt:lpstr>
      <vt:lpstr>Régression linéaire</vt:lpstr>
      <vt:lpstr>Régression linéaire</vt:lpstr>
      <vt:lpstr>Régression linéaire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Gérald Olivier</dc:creator>
  <cp:lastModifiedBy>Noomen Gualmemi</cp:lastModifiedBy>
  <cp:revision>293</cp:revision>
  <cp:lastPrinted>2022-01-30T14:31:18Z</cp:lastPrinted>
  <dcterms:created xsi:type="dcterms:W3CDTF">2006-10-17T07:07:57Z</dcterms:created>
  <dcterms:modified xsi:type="dcterms:W3CDTF">2022-01-30T14:40:37Z</dcterms:modified>
</cp:coreProperties>
</file>