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handoutMasterIdLst>
    <p:handoutMasterId r:id="rId108"/>
  </p:handoutMasterIdLst>
  <p:sldIdLst>
    <p:sldId id="435" r:id="rId2"/>
    <p:sldId id="498" r:id="rId3"/>
    <p:sldId id="500" r:id="rId4"/>
    <p:sldId id="532" r:id="rId5"/>
    <p:sldId id="531" r:id="rId6"/>
    <p:sldId id="540" r:id="rId7"/>
    <p:sldId id="539" r:id="rId8"/>
    <p:sldId id="526" r:id="rId9"/>
    <p:sldId id="542" r:id="rId10"/>
    <p:sldId id="541" r:id="rId11"/>
    <p:sldId id="529" r:id="rId12"/>
    <p:sldId id="524" r:id="rId13"/>
    <p:sldId id="523" r:id="rId14"/>
    <p:sldId id="572" r:id="rId15"/>
    <p:sldId id="521" r:id="rId16"/>
    <p:sldId id="491" r:id="rId17"/>
    <p:sldId id="503" r:id="rId18"/>
    <p:sldId id="504" r:id="rId19"/>
    <p:sldId id="490" r:id="rId20"/>
    <p:sldId id="614" r:id="rId21"/>
    <p:sldId id="615" r:id="rId22"/>
    <p:sldId id="505" r:id="rId23"/>
    <p:sldId id="543" r:id="rId24"/>
    <p:sldId id="533" r:id="rId25"/>
    <p:sldId id="544" r:id="rId26"/>
    <p:sldId id="547" r:id="rId27"/>
    <p:sldId id="616" r:id="rId28"/>
    <p:sldId id="549" r:id="rId29"/>
    <p:sldId id="548" r:id="rId30"/>
    <p:sldId id="556" r:id="rId31"/>
    <p:sldId id="557" r:id="rId32"/>
    <p:sldId id="558" r:id="rId33"/>
    <p:sldId id="520" r:id="rId34"/>
    <p:sldId id="622" r:id="rId35"/>
    <p:sldId id="623" r:id="rId36"/>
    <p:sldId id="620" r:id="rId37"/>
    <p:sldId id="624" r:id="rId38"/>
    <p:sldId id="626" r:id="rId39"/>
    <p:sldId id="625" r:id="rId40"/>
    <p:sldId id="552" r:id="rId41"/>
    <p:sldId id="551" r:id="rId42"/>
    <p:sldId id="600" r:id="rId43"/>
    <p:sldId id="553" r:id="rId44"/>
    <p:sldId id="554" r:id="rId45"/>
    <p:sldId id="573" r:id="rId46"/>
    <p:sldId id="519" r:id="rId47"/>
    <p:sldId id="518" r:id="rId48"/>
    <p:sldId id="559" r:id="rId49"/>
    <p:sldId id="560" r:id="rId50"/>
    <p:sldId id="561" r:id="rId51"/>
    <p:sldId id="574" r:id="rId52"/>
    <p:sldId id="575" r:id="rId53"/>
    <p:sldId id="576" r:id="rId54"/>
    <p:sldId id="577" r:id="rId55"/>
    <p:sldId id="578" r:id="rId56"/>
    <p:sldId id="579" r:id="rId57"/>
    <p:sldId id="582" r:id="rId58"/>
    <p:sldId id="584" r:id="rId59"/>
    <p:sldId id="581" r:id="rId60"/>
    <p:sldId id="585" r:id="rId61"/>
    <p:sldId id="580" r:id="rId62"/>
    <p:sldId id="583" r:id="rId63"/>
    <p:sldId id="586" r:id="rId64"/>
    <p:sldId id="588" r:id="rId65"/>
    <p:sldId id="589" r:id="rId66"/>
    <p:sldId id="591" r:id="rId67"/>
    <p:sldId id="590" r:id="rId68"/>
    <p:sldId id="592" r:id="rId69"/>
    <p:sldId id="594" r:id="rId70"/>
    <p:sldId id="593" r:id="rId71"/>
    <p:sldId id="587" r:id="rId72"/>
    <p:sldId id="595" r:id="rId73"/>
    <p:sldId id="598" r:id="rId74"/>
    <p:sldId id="597" r:id="rId75"/>
    <p:sldId id="596" r:id="rId76"/>
    <p:sldId id="516" r:id="rId77"/>
    <p:sldId id="534" r:id="rId78"/>
    <p:sldId id="517" r:id="rId79"/>
    <p:sldId id="562" r:id="rId80"/>
    <p:sldId id="564" r:id="rId81"/>
    <p:sldId id="563" r:id="rId82"/>
    <p:sldId id="507" r:id="rId83"/>
    <p:sldId id="565" r:id="rId84"/>
    <p:sldId id="567" r:id="rId85"/>
    <p:sldId id="566" r:id="rId86"/>
    <p:sldId id="569" r:id="rId87"/>
    <p:sldId id="514" r:id="rId88"/>
    <p:sldId id="568" r:id="rId89"/>
    <p:sldId id="512" r:id="rId90"/>
    <p:sldId id="515" r:id="rId91"/>
    <p:sldId id="570" r:id="rId92"/>
    <p:sldId id="571" r:id="rId93"/>
    <p:sldId id="509" r:id="rId94"/>
    <p:sldId id="513" r:id="rId95"/>
    <p:sldId id="510" r:id="rId96"/>
    <p:sldId id="613" r:id="rId97"/>
    <p:sldId id="610" r:id="rId98"/>
    <p:sldId id="609" r:id="rId99"/>
    <p:sldId id="466" r:id="rId100"/>
    <p:sldId id="608" r:id="rId101"/>
    <p:sldId id="604" r:id="rId102"/>
    <p:sldId id="603" r:id="rId103"/>
    <p:sldId id="605" r:id="rId104"/>
    <p:sldId id="606" r:id="rId105"/>
    <p:sldId id="450" r:id="rId106"/>
  </p:sldIdLst>
  <p:sldSz cx="9144000" cy="6858000" type="screen4x3"/>
  <p:notesSz cx="7077075" cy="9363075"/>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FDEDF"/>
    <a:srgbClr val="006600"/>
    <a:srgbClr val="BBEDE3"/>
    <a:srgbClr val="339966"/>
    <a:srgbClr val="FF0066"/>
    <a:srgbClr val="FF6600"/>
    <a:srgbClr val="FEF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38" autoAdjust="0"/>
  </p:normalViewPr>
  <p:slideViewPr>
    <p:cSldViewPr>
      <p:cViewPr varScale="1">
        <p:scale>
          <a:sx n="111" d="100"/>
          <a:sy n="111" d="100"/>
        </p:scale>
        <p:origin x="1650" y="96"/>
      </p:cViewPr>
      <p:guideLst>
        <p:guide orient="horz" pos="2160"/>
        <p:guide pos="2880"/>
      </p:guideLst>
    </p:cSldViewPr>
  </p:slideViewPr>
  <p:outlineViewPr>
    <p:cViewPr>
      <p:scale>
        <a:sx n="33" d="100"/>
        <a:sy n="33" d="100"/>
      </p:scale>
      <p:origin x="0" y="24072"/>
    </p:cViewPr>
  </p:outlineViewPr>
  <p:notesTextViewPr>
    <p:cViewPr>
      <p:scale>
        <a:sx n="100" d="100"/>
        <a:sy n="100" d="100"/>
      </p:scale>
      <p:origin x="0" y="0"/>
    </p:cViewPr>
  </p:notesTextViewPr>
  <p:sorterViewPr>
    <p:cViewPr>
      <p:scale>
        <a:sx n="75" d="100"/>
        <a:sy n="75" d="100"/>
      </p:scale>
      <p:origin x="0" y="7866"/>
    </p:cViewPr>
  </p:sorterViewPr>
  <p:notesViewPr>
    <p:cSldViewPr>
      <p:cViewPr varScale="1">
        <p:scale>
          <a:sx n="61" d="100"/>
          <a:sy n="61" d="100"/>
        </p:scale>
        <p:origin x="-1698" y="-54"/>
      </p:cViewPr>
      <p:guideLst>
        <p:guide orient="horz" pos="2949"/>
        <p:guide pos="222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defRPr sz="1200"/>
            </a:lvl1pPr>
          </a:lstStyle>
          <a:p>
            <a:endParaRPr lang="fr-FR"/>
          </a:p>
        </p:txBody>
      </p:sp>
      <p:sp>
        <p:nvSpPr>
          <p:cNvPr id="122883" name="Rectangle 3"/>
          <p:cNvSpPr>
            <a:spLocks noGrp="1" noChangeArrowheads="1"/>
          </p:cNvSpPr>
          <p:nvPr>
            <p:ph type="dt" sz="quarter" idx="1"/>
          </p:nvPr>
        </p:nvSpPr>
        <p:spPr bwMode="auto">
          <a:xfrm>
            <a:off x="4010342"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a:lvl1pPr>
          </a:lstStyle>
          <a:p>
            <a:endParaRPr lang="fr-FR"/>
          </a:p>
        </p:txBody>
      </p:sp>
      <p:sp>
        <p:nvSpPr>
          <p:cNvPr id="122884" name="Rectangle 4"/>
          <p:cNvSpPr>
            <a:spLocks noGrp="1" noChangeArrowheads="1"/>
          </p:cNvSpPr>
          <p:nvPr>
            <p:ph type="ftr" sz="quarter" idx="2"/>
          </p:nvPr>
        </p:nvSpPr>
        <p:spPr bwMode="auto">
          <a:xfrm>
            <a:off x="0" y="8894921"/>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defRPr sz="1200"/>
            </a:lvl1pPr>
          </a:lstStyle>
          <a:p>
            <a:endParaRPr lang="fr-FR"/>
          </a:p>
        </p:txBody>
      </p:sp>
      <p:sp>
        <p:nvSpPr>
          <p:cNvPr id="122885" name="Rectangle 5"/>
          <p:cNvSpPr>
            <a:spLocks noGrp="1" noChangeArrowheads="1"/>
          </p:cNvSpPr>
          <p:nvPr>
            <p:ph type="sldNum" sz="quarter" idx="3"/>
          </p:nvPr>
        </p:nvSpPr>
        <p:spPr bwMode="auto">
          <a:xfrm>
            <a:off x="4010342" y="8894921"/>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a:lvl1pPr>
          </a:lstStyle>
          <a:p>
            <a:fld id="{C63C0449-15DB-46CD-92A1-A8DDF05668E7}" type="slidenum">
              <a:rPr lang="fr-FR"/>
              <a:pPr/>
              <a:t>‹#›</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defRPr sz="1200"/>
            </a:lvl1pPr>
          </a:lstStyle>
          <a:p>
            <a:endParaRPr lang="fr-FR"/>
          </a:p>
        </p:txBody>
      </p:sp>
      <p:sp>
        <p:nvSpPr>
          <p:cNvPr id="61443" name="Rectangle 3"/>
          <p:cNvSpPr>
            <a:spLocks noGrp="1" noChangeArrowheads="1"/>
          </p:cNvSpPr>
          <p:nvPr>
            <p:ph type="dt"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a:lvl1pPr>
          </a:lstStyle>
          <a:p>
            <a:endParaRPr lang="fr-FR"/>
          </a:p>
        </p:txBody>
      </p:sp>
      <p:sp>
        <p:nvSpPr>
          <p:cNvPr id="61444"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1446" name="Rectangle 6"/>
          <p:cNvSpPr>
            <a:spLocks noGrp="1" noChangeArrowheads="1"/>
          </p:cNvSpPr>
          <p:nvPr>
            <p:ph type="ftr" sz="quarter" idx="4"/>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defRPr sz="1200"/>
            </a:lvl1pPr>
          </a:lstStyle>
          <a:p>
            <a:endParaRPr lang="fr-FR"/>
          </a:p>
        </p:txBody>
      </p:sp>
      <p:sp>
        <p:nvSpPr>
          <p:cNvPr id="61447" name="Rectangle 7"/>
          <p:cNvSpPr>
            <a:spLocks noGrp="1" noChangeArrowheads="1"/>
          </p:cNvSpPr>
          <p:nvPr>
            <p:ph type="sldNum" sz="quarter" idx="5"/>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a:lvl1pPr>
          </a:lstStyle>
          <a:p>
            <a:fld id="{76F45340-604D-4514-8D7D-AF132FADC155}" type="slidenum">
              <a:rPr lang="fr-FR"/>
              <a:pPr/>
              <a:t>‹#›</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2399941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4182419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3199624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282805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8808248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444787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30393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6135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8837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93841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782131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555203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181167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884884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98464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75894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28138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196666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086872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838797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50118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142059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73545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684948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8921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63590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898407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359440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836199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614644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5923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306323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546470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509073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831733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324048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1763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980612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705868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4246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343197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137352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053034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087533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077171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60428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594489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213756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284407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633194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365577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77809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183169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1394112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395152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955865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922333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961697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589709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844549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2326551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490256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378251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60189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5954901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066526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689506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0801236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394372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18754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64960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2671004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7088986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980458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3633852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3656651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5371037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5389419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9399141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0597584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85225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807585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5804870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618416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5913433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6972167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2896188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6921094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7095651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7151429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311958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73237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756035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90</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7727165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91</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4652960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92</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0745533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93</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2453051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94</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298824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95</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17611670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96</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40708138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97</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108031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98</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30575114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99</a:t>
            </a:fld>
            <a:endParaRPr lang="fr-FR"/>
          </a:p>
        </p:txBody>
      </p:sp>
      <p:sp>
        <p:nvSpPr>
          <p:cNvPr id="515074" name="Rectangle 1026"/>
          <p:cNvSpPr>
            <a:spLocks noGrp="1" noRot="1" noChangeAspect="1" noChangeArrowheads="1"/>
          </p:cNvSpPr>
          <p:nvPr>
            <p:ph type="sldImg"/>
          </p:nvPr>
        </p:nvSpPr>
        <p:spPr bwMode="auto">
          <a:xfrm>
            <a:off x="1196975" y="701675"/>
            <a:ext cx="4683125" cy="351155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43610" y="4447461"/>
            <a:ext cx="5189855" cy="4213384"/>
          </a:xfrm>
          <a:prstGeom prst="rect">
            <a:avLst/>
          </a:prstGeom>
          <a:solidFill>
            <a:srgbClr val="FFFFFF"/>
          </a:solidFill>
          <a:ln>
            <a:solidFill>
              <a:srgbClr val="000000"/>
            </a:solidFill>
            <a:miter lim="800000"/>
            <a:headEnd/>
            <a:tailEnd/>
          </a:ln>
        </p:spPr>
        <p:txBody>
          <a:bodyPr lIns="86835" tIns="43418" rIns="86835" bIns="43418"/>
          <a:lstStyle/>
          <a:p>
            <a:endParaRPr lang="en-GB"/>
          </a:p>
        </p:txBody>
      </p:sp>
    </p:spTree>
    <p:extLst>
      <p:ext uri="{BB962C8B-B14F-4D97-AF65-F5344CB8AC3E}">
        <p14:creationId xmlns:p14="http://schemas.microsoft.com/office/powerpoint/2010/main" val="286214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12616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0" y="0"/>
            <a:ext cx="6705600" cy="61261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p:spPr>
        <p:txBody>
          <a:bodyPr/>
          <a:lstStyle/>
          <a:p>
            <a:endParaRPr lang="fr-FR"/>
          </a:p>
        </p:txBody>
      </p:sp>
      <p:sp>
        <p:nvSpPr>
          <p:cNvPr id="4" name="Espace réservé de la date 3"/>
          <p:cNvSpPr>
            <a:spLocks noGrp="1"/>
          </p:cNvSpPr>
          <p:nvPr>
            <p:ph type="dt" sz="half" idx="10"/>
          </p:nvPr>
        </p:nvSpPr>
        <p:spPr>
          <a:xfrm>
            <a:off x="457200" y="6245225"/>
            <a:ext cx="2133600" cy="47625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US"/>
          </a:p>
        </p:txBody>
      </p:sp>
      <p:sp>
        <p:nvSpPr>
          <p:cNvPr id="1035" name="Text Box 11"/>
          <p:cNvSpPr txBox="1">
            <a:spLocks noChangeArrowheads="1"/>
          </p:cNvSpPr>
          <p:nvPr userDrawn="1"/>
        </p:nvSpPr>
        <p:spPr bwMode="auto">
          <a:xfrm>
            <a:off x="1066800" y="457200"/>
            <a:ext cx="7416800" cy="274638"/>
          </a:xfrm>
          <a:prstGeom prst="rect">
            <a:avLst/>
          </a:prstGeom>
          <a:noFill/>
          <a:ln w="9525">
            <a:noFill/>
            <a:miter lim="800000"/>
            <a:headEnd/>
            <a:tailEnd/>
          </a:ln>
          <a:effectLst/>
        </p:spPr>
        <p:txBody>
          <a:bodyPr>
            <a:spAutoFit/>
          </a:bodyPr>
          <a:lstStyle/>
          <a:p>
            <a:pPr>
              <a:spcBef>
                <a:spcPct val="50000"/>
              </a:spcBef>
            </a:pPr>
            <a:endParaRPr lang="en-US" sz="1200" b="1" i="1">
              <a:solidFill>
                <a:schemeClr val="accent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p:titleStyle>
    <p:body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80" Type="http://schemas.openxmlformats.org/officeDocument/2006/relationships/tags" Target="../tags/tag80.xml"/><Relationship Id="rId85" Type="http://schemas.openxmlformats.org/officeDocument/2006/relationships/tags" Target="../tags/tag85.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slideLayout" Target="../slideLayouts/slideLayout7.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70.gif"/></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079612" y="3068960"/>
            <a:ext cx="6696744" cy="1843582"/>
          </a:xfrm>
          <a:prstGeom prst="rect">
            <a:avLst/>
          </a:prstGeom>
          <a:noFill/>
        </p:spPr>
        <p:txBody>
          <a:bodyPr wrap="square" rtlCol="0">
            <a:spAutoFit/>
          </a:bodyPr>
          <a:lstStyle/>
          <a:p>
            <a:pPr algn="ctr">
              <a:lnSpc>
                <a:spcPct val="150000"/>
              </a:lnSpc>
            </a:pPr>
            <a:r>
              <a:rPr lang="fr-FR" sz="4000" b="1" dirty="0">
                <a:latin typeface="Assimilation" pitchFamily="2" charset="0"/>
              </a:rPr>
              <a:t>Cours Statistiques </a:t>
            </a:r>
          </a:p>
          <a:p>
            <a:pPr algn="ctr">
              <a:lnSpc>
                <a:spcPct val="150000"/>
              </a:lnSpc>
            </a:pPr>
            <a:r>
              <a:rPr lang="fr-FR" sz="4000" b="1" dirty="0">
                <a:latin typeface="Assimilation" pitchFamily="2" charset="0"/>
              </a:rPr>
              <a:t>2CI</a:t>
            </a:r>
          </a:p>
        </p:txBody>
      </p:sp>
      <p:pic>
        <p:nvPicPr>
          <p:cNvPr id="4" name="Picture 3" descr="Aucun texte alternatif disponible.">
            <a:extLst>
              <a:ext uri="{FF2B5EF4-FFF2-40B4-BE49-F238E27FC236}">
                <a16:creationId xmlns:a16="http://schemas.microsoft.com/office/drawing/2014/main" id="{4263C96D-CB61-4905-9139-97ECC1F97FBA}"/>
              </a:ext>
            </a:extLst>
          </p:cNvPr>
          <p:cNvPicPr>
            <a:picLocks noChangeAspect="1" noChangeArrowheads="1"/>
          </p:cNvPicPr>
          <p:nvPr/>
        </p:nvPicPr>
        <p:blipFill>
          <a:blip r:embed="rId3"/>
          <a:srcRect/>
          <a:stretch>
            <a:fillRect/>
          </a:stretch>
        </p:blipFill>
        <p:spPr bwMode="auto">
          <a:xfrm>
            <a:off x="323528" y="116632"/>
            <a:ext cx="2098624" cy="1289154"/>
          </a:xfrm>
          <a:prstGeom prst="rect">
            <a:avLst/>
          </a:prstGeom>
          <a:noFill/>
        </p:spPr>
      </p:pic>
      <p:pic>
        <p:nvPicPr>
          <p:cNvPr id="3" name="Picture 2">
            <a:extLst>
              <a:ext uri="{FF2B5EF4-FFF2-40B4-BE49-F238E27FC236}">
                <a16:creationId xmlns:a16="http://schemas.microsoft.com/office/drawing/2014/main" id="{DFC6E7EA-B291-43DC-A6C1-1F47BF6EACF2}"/>
              </a:ext>
            </a:extLst>
          </p:cNvPr>
          <p:cNvPicPr>
            <a:picLocks noChangeAspect="1"/>
          </p:cNvPicPr>
          <p:nvPr/>
        </p:nvPicPr>
        <p:blipFill>
          <a:blip r:embed="rId4"/>
          <a:stretch>
            <a:fillRect/>
          </a:stretch>
        </p:blipFill>
        <p:spPr>
          <a:xfrm>
            <a:off x="5652120" y="172298"/>
            <a:ext cx="3381375" cy="2466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66AC851-4270-4956-8A62-5F0F0F4B8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16832"/>
            <a:ext cx="8964488" cy="2664296"/>
          </a:xfrm>
          <a:prstGeom prst="rect">
            <a:avLst/>
          </a:prstGeom>
          <a:noFill/>
        </p:spPr>
      </p:pic>
      <p:sp>
        <p:nvSpPr>
          <p:cNvPr id="3" name="Oval 2">
            <a:extLst>
              <a:ext uri="{FF2B5EF4-FFF2-40B4-BE49-F238E27FC236}">
                <a16:creationId xmlns:a16="http://schemas.microsoft.com/office/drawing/2014/main" id="{F5C39E3D-2BD5-478C-BD11-3FB344D7F775}"/>
              </a:ext>
            </a:extLst>
          </p:cNvPr>
          <p:cNvSpPr/>
          <p:nvPr/>
        </p:nvSpPr>
        <p:spPr>
          <a:xfrm>
            <a:off x="78123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393147B-5D77-4FCE-9ED0-9E96836BDCC8}"/>
              </a:ext>
            </a:extLst>
          </p:cNvPr>
          <p:cNvSpPr/>
          <p:nvPr/>
        </p:nvSpPr>
        <p:spPr>
          <a:xfrm>
            <a:off x="60121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0D4836EB-1F99-44F3-BF6F-4C9F20A7D92F}"/>
              </a:ext>
            </a:extLst>
          </p:cNvPr>
          <p:cNvCxnSpPr/>
          <p:nvPr/>
        </p:nvCxnSpPr>
        <p:spPr>
          <a:xfrm>
            <a:off x="6336196"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B07A7F-54FC-4132-8F3F-4854F2E90A29}"/>
              </a:ext>
            </a:extLst>
          </p:cNvPr>
          <p:cNvCxnSpPr/>
          <p:nvPr/>
        </p:nvCxnSpPr>
        <p:spPr>
          <a:xfrm flipH="1">
            <a:off x="7452320"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EDF8574-8C08-4428-875A-76B1725CA0A9}"/>
              </a:ext>
            </a:extLst>
          </p:cNvPr>
          <p:cNvSpPr/>
          <p:nvPr/>
        </p:nvSpPr>
        <p:spPr>
          <a:xfrm>
            <a:off x="6714238" y="5445224"/>
            <a:ext cx="217824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Coefficients pour tester la </a:t>
            </a:r>
            <a:r>
              <a:rPr lang="en-US" dirty="0" err="1">
                <a:solidFill>
                  <a:schemeClr val="tx1"/>
                </a:solidFill>
              </a:rPr>
              <a:t>normalité</a:t>
            </a:r>
            <a:endParaRPr lang="en-US" dirty="0">
              <a:solidFill>
                <a:schemeClr val="tx1"/>
              </a:solidFill>
            </a:endParaRPr>
          </a:p>
        </p:txBody>
      </p:sp>
    </p:spTree>
    <p:extLst>
      <p:ext uri="{BB962C8B-B14F-4D97-AF65-F5344CB8AC3E}">
        <p14:creationId xmlns:p14="http://schemas.microsoft.com/office/powerpoint/2010/main" val="18134085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 multiple</a:t>
            </a:r>
          </a:p>
        </p:txBody>
      </p:sp>
      <p:pic>
        <p:nvPicPr>
          <p:cNvPr id="3" name="Picture 2">
            <a:extLst>
              <a:ext uri="{FF2B5EF4-FFF2-40B4-BE49-F238E27FC236}">
                <a16:creationId xmlns:a16="http://schemas.microsoft.com/office/drawing/2014/main" id="{24EBFC16-160F-4437-B9F9-201BFEF87713}"/>
              </a:ext>
            </a:extLst>
          </p:cNvPr>
          <p:cNvPicPr>
            <a:picLocks noChangeAspect="1"/>
          </p:cNvPicPr>
          <p:nvPr/>
        </p:nvPicPr>
        <p:blipFill>
          <a:blip r:embed="rId3"/>
          <a:stretch>
            <a:fillRect/>
          </a:stretch>
        </p:blipFill>
        <p:spPr>
          <a:xfrm>
            <a:off x="1259632" y="1412776"/>
            <a:ext cx="7115175" cy="5114925"/>
          </a:xfrm>
          <a:prstGeom prst="rect">
            <a:avLst/>
          </a:prstGeom>
        </p:spPr>
      </p:pic>
    </p:spTree>
    <p:extLst>
      <p:ext uri="{BB962C8B-B14F-4D97-AF65-F5344CB8AC3E}">
        <p14:creationId xmlns:p14="http://schemas.microsoft.com/office/powerpoint/2010/main" val="34331834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5" name="Picture 4">
            <a:extLst>
              <a:ext uri="{FF2B5EF4-FFF2-40B4-BE49-F238E27FC236}">
                <a16:creationId xmlns:a16="http://schemas.microsoft.com/office/drawing/2014/main" id="{C88566D2-E564-48FD-A68D-B6E512184F2E}"/>
              </a:ext>
            </a:extLst>
          </p:cNvPr>
          <p:cNvPicPr>
            <a:picLocks noChangeAspect="1"/>
          </p:cNvPicPr>
          <p:nvPr/>
        </p:nvPicPr>
        <p:blipFill>
          <a:blip r:embed="rId3"/>
          <a:stretch>
            <a:fillRect/>
          </a:stretch>
        </p:blipFill>
        <p:spPr>
          <a:xfrm>
            <a:off x="1047750" y="1628800"/>
            <a:ext cx="7048500" cy="4600575"/>
          </a:xfrm>
          <a:prstGeom prst="rect">
            <a:avLst/>
          </a:prstGeom>
        </p:spPr>
      </p:pic>
    </p:spTree>
    <p:extLst>
      <p:ext uri="{BB962C8B-B14F-4D97-AF65-F5344CB8AC3E}">
        <p14:creationId xmlns:p14="http://schemas.microsoft.com/office/powerpoint/2010/main" val="40036845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A39C2A9E-D232-4FA7-82E7-C269229DE2E5}"/>
              </a:ext>
            </a:extLst>
          </p:cNvPr>
          <p:cNvPicPr>
            <a:picLocks noChangeAspect="1"/>
          </p:cNvPicPr>
          <p:nvPr/>
        </p:nvPicPr>
        <p:blipFill>
          <a:blip r:embed="rId3"/>
          <a:stretch>
            <a:fillRect/>
          </a:stretch>
        </p:blipFill>
        <p:spPr>
          <a:xfrm>
            <a:off x="899592" y="2474490"/>
            <a:ext cx="6990269" cy="2215307"/>
          </a:xfrm>
          <a:prstGeom prst="rect">
            <a:avLst/>
          </a:prstGeom>
        </p:spPr>
      </p:pic>
      <p:sp>
        <p:nvSpPr>
          <p:cNvPr id="4" name="TextBox 3">
            <a:extLst>
              <a:ext uri="{FF2B5EF4-FFF2-40B4-BE49-F238E27FC236}">
                <a16:creationId xmlns:a16="http://schemas.microsoft.com/office/drawing/2014/main" id="{4C229A4C-1D53-419C-B58A-660256439D00}"/>
              </a:ext>
            </a:extLst>
          </p:cNvPr>
          <p:cNvSpPr txBox="1"/>
          <p:nvPr/>
        </p:nvSpPr>
        <p:spPr>
          <a:xfrm>
            <a:off x="683568" y="5085184"/>
            <a:ext cx="1584176" cy="923330"/>
          </a:xfrm>
          <a:prstGeom prst="rect">
            <a:avLst/>
          </a:prstGeom>
          <a:noFill/>
        </p:spPr>
        <p:txBody>
          <a:bodyPr wrap="square" rtlCol="0">
            <a:spAutoFit/>
          </a:bodyPr>
          <a:lstStyle/>
          <a:p>
            <a:r>
              <a:rPr lang="en-US" dirty="0"/>
              <a:t>Coefficient de correlation de Pearson</a:t>
            </a:r>
          </a:p>
        </p:txBody>
      </p:sp>
      <p:sp>
        <p:nvSpPr>
          <p:cNvPr id="6" name="TextBox 5">
            <a:extLst>
              <a:ext uri="{FF2B5EF4-FFF2-40B4-BE49-F238E27FC236}">
                <a16:creationId xmlns:a16="http://schemas.microsoft.com/office/drawing/2014/main" id="{6FA77E2A-EC7D-42AF-8B72-381E262DE06D}"/>
              </a:ext>
            </a:extLst>
          </p:cNvPr>
          <p:cNvSpPr txBox="1"/>
          <p:nvPr/>
        </p:nvSpPr>
        <p:spPr>
          <a:xfrm>
            <a:off x="2611573" y="5091741"/>
            <a:ext cx="5301686" cy="646331"/>
          </a:xfrm>
          <a:prstGeom prst="rect">
            <a:avLst/>
          </a:prstGeom>
          <a:noFill/>
        </p:spPr>
        <p:txBody>
          <a:bodyPr wrap="square" rtlCol="0">
            <a:spAutoFit/>
          </a:bodyPr>
          <a:lstStyle/>
          <a:p>
            <a:r>
              <a:rPr lang="en-US" dirty="0"/>
              <a:t>Les variables </a:t>
            </a:r>
            <a:r>
              <a:rPr lang="en-US" dirty="0" err="1"/>
              <a:t>indépendantes</a:t>
            </a:r>
            <a:r>
              <a:rPr lang="en-US" dirty="0"/>
              <a:t> </a:t>
            </a:r>
            <a:r>
              <a:rPr lang="en-US" dirty="0" err="1"/>
              <a:t>expliquent</a:t>
            </a:r>
            <a:r>
              <a:rPr lang="en-US" dirty="0"/>
              <a:t> 38.8% du stress</a:t>
            </a:r>
          </a:p>
        </p:txBody>
      </p:sp>
    </p:spTree>
    <p:extLst>
      <p:ext uri="{BB962C8B-B14F-4D97-AF65-F5344CB8AC3E}">
        <p14:creationId xmlns:p14="http://schemas.microsoft.com/office/powerpoint/2010/main" val="41311887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8" name="Picture 7">
            <a:extLst>
              <a:ext uri="{FF2B5EF4-FFF2-40B4-BE49-F238E27FC236}">
                <a16:creationId xmlns:a16="http://schemas.microsoft.com/office/drawing/2014/main" id="{089D3E22-A67C-489E-BD77-0ECA226D680F}"/>
              </a:ext>
            </a:extLst>
          </p:cNvPr>
          <p:cNvPicPr>
            <a:picLocks noChangeAspect="1"/>
          </p:cNvPicPr>
          <p:nvPr/>
        </p:nvPicPr>
        <p:blipFill>
          <a:blip r:embed="rId3"/>
          <a:stretch>
            <a:fillRect/>
          </a:stretch>
        </p:blipFill>
        <p:spPr>
          <a:xfrm>
            <a:off x="914400" y="1971675"/>
            <a:ext cx="7315200" cy="2914650"/>
          </a:xfrm>
          <a:prstGeom prst="rect">
            <a:avLst/>
          </a:prstGeom>
        </p:spPr>
      </p:pic>
      <p:sp>
        <p:nvSpPr>
          <p:cNvPr id="9" name="TextBox 8">
            <a:extLst>
              <a:ext uri="{FF2B5EF4-FFF2-40B4-BE49-F238E27FC236}">
                <a16:creationId xmlns:a16="http://schemas.microsoft.com/office/drawing/2014/main" id="{80A46F70-BA1B-40F8-B05A-80450FCE24CF}"/>
              </a:ext>
            </a:extLst>
          </p:cNvPr>
          <p:cNvSpPr txBox="1"/>
          <p:nvPr/>
        </p:nvSpPr>
        <p:spPr>
          <a:xfrm>
            <a:off x="467544" y="1484784"/>
            <a:ext cx="4536504" cy="369332"/>
          </a:xfrm>
          <a:prstGeom prst="rect">
            <a:avLst/>
          </a:prstGeom>
          <a:noFill/>
        </p:spPr>
        <p:txBody>
          <a:bodyPr wrap="square" rtlCol="0">
            <a:spAutoFit/>
          </a:bodyPr>
          <a:lstStyle/>
          <a:p>
            <a:r>
              <a:rPr lang="en-US" dirty="0" err="1"/>
              <a:t>Paramètre</a:t>
            </a:r>
            <a:r>
              <a:rPr lang="en-US" dirty="0"/>
              <a:t> du </a:t>
            </a:r>
            <a:r>
              <a:rPr lang="en-US" dirty="0" err="1"/>
              <a:t>modèle</a:t>
            </a:r>
            <a:endParaRPr lang="en-US" dirty="0"/>
          </a:p>
        </p:txBody>
      </p:sp>
      <p:sp>
        <p:nvSpPr>
          <p:cNvPr id="10" name="TextBox 9">
            <a:extLst>
              <a:ext uri="{FF2B5EF4-FFF2-40B4-BE49-F238E27FC236}">
                <a16:creationId xmlns:a16="http://schemas.microsoft.com/office/drawing/2014/main" id="{5CA30451-5686-4FBF-9B22-57BA8CA0D43E}"/>
              </a:ext>
            </a:extLst>
          </p:cNvPr>
          <p:cNvSpPr txBox="1"/>
          <p:nvPr/>
        </p:nvSpPr>
        <p:spPr>
          <a:xfrm>
            <a:off x="683568" y="4886325"/>
            <a:ext cx="3816424" cy="646331"/>
          </a:xfrm>
          <a:prstGeom prst="rect">
            <a:avLst/>
          </a:prstGeom>
          <a:noFill/>
        </p:spPr>
        <p:txBody>
          <a:bodyPr wrap="square" rtlCol="0">
            <a:spAutoFit/>
          </a:bodyPr>
          <a:lstStyle/>
          <a:p>
            <a:r>
              <a:rPr lang="en-US" dirty="0" err="1"/>
              <a:t>L’équation</a:t>
            </a:r>
            <a:r>
              <a:rPr lang="en-US" dirty="0"/>
              <a:t> de la droite de la regression </a:t>
            </a:r>
          </a:p>
        </p:txBody>
      </p:sp>
      <p:sp>
        <p:nvSpPr>
          <p:cNvPr id="11" name="Oval 10">
            <a:extLst>
              <a:ext uri="{FF2B5EF4-FFF2-40B4-BE49-F238E27FC236}">
                <a16:creationId xmlns:a16="http://schemas.microsoft.com/office/drawing/2014/main" id="{4391B22A-512D-468F-91D7-2E486ACDE510}"/>
              </a:ext>
            </a:extLst>
          </p:cNvPr>
          <p:cNvSpPr/>
          <p:nvPr/>
        </p:nvSpPr>
        <p:spPr>
          <a:xfrm>
            <a:off x="3707904" y="3114675"/>
            <a:ext cx="648072" cy="14664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D15B5B-50AD-4E8E-9D0F-E8DFF3BE802D}"/>
              </a:ext>
            </a:extLst>
          </p:cNvPr>
          <p:cNvSpPr/>
          <p:nvPr/>
        </p:nvSpPr>
        <p:spPr>
          <a:xfrm>
            <a:off x="7620731" y="3933055"/>
            <a:ext cx="648072" cy="2880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F8DBFE-D885-4DAD-92E2-8C0CFB65F859}"/>
              </a:ext>
            </a:extLst>
          </p:cNvPr>
          <p:cNvSpPr txBox="1"/>
          <p:nvPr/>
        </p:nvSpPr>
        <p:spPr>
          <a:xfrm>
            <a:off x="5652120" y="4797152"/>
            <a:ext cx="2808312" cy="646331"/>
          </a:xfrm>
          <a:prstGeom prst="rect">
            <a:avLst/>
          </a:prstGeom>
          <a:noFill/>
        </p:spPr>
        <p:txBody>
          <a:bodyPr wrap="square" rtlCol="0">
            <a:spAutoFit/>
          </a:bodyPr>
          <a:lstStyle/>
          <a:p>
            <a:r>
              <a:rPr lang="en-US" dirty="0" err="1"/>
              <a:t>Facteur</a:t>
            </a:r>
            <a:r>
              <a:rPr lang="en-US" dirty="0"/>
              <a:t> important pour </a:t>
            </a:r>
            <a:r>
              <a:rPr lang="en-US" dirty="0" err="1"/>
              <a:t>expliquer</a:t>
            </a:r>
            <a:r>
              <a:rPr lang="en-US" dirty="0"/>
              <a:t> le stress</a:t>
            </a:r>
          </a:p>
        </p:txBody>
      </p:sp>
      <p:cxnSp>
        <p:nvCxnSpPr>
          <p:cNvPr id="15" name="Straight Arrow Connector 14">
            <a:extLst>
              <a:ext uri="{FF2B5EF4-FFF2-40B4-BE49-F238E27FC236}">
                <a16:creationId xmlns:a16="http://schemas.microsoft.com/office/drawing/2014/main" id="{02551C1C-6A91-4F16-808D-B9CFC37B5BCD}"/>
              </a:ext>
            </a:extLst>
          </p:cNvPr>
          <p:cNvCxnSpPr>
            <a:endCxn id="13" idx="3"/>
          </p:cNvCxnSpPr>
          <p:nvPr/>
        </p:nvCxnSpPr>
        <p:spPr>
          <a:xfrm flipV="1">
            <a:off x="7092280" y="4178907"/>
            <a:ext cx="623359" cy="618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1BCF73-FD70-4FE5-ADA4-03E8E3DD807B}"/>
              </a:ext>
            </a:extLst>
          </p:cNvPr>
          <p:cNvCxnSpPr>
            <a:cxnSpLocks/>
            <a:endCxn id="11" idx="2"/>
          </p:cNvCxnSpPr>
          <p:nvPr/>
        </p:nvCxnSpPr>
        <p:spPr>
          <a:xfrm flipV="1">
            <a:off x="3491880" y="3847902"/>
            <a:ext cx="216024" cy="103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1379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EE5BBDA3-8332-4814-97EC-A0866DD4AB9C}"/>
              </a:ext>
            </a:extLst>
          </p:cNvPr>
          <p:cNvPicPr>
            <a:picLocks noChangeAspect="1"/>
          </p:cNvPicPr>
          <p:nvPr/>
        </p:nvPicPr>
        <p:blipFill>
          <a:blip r:embed="rId3"/>
          <a:stretch>
            <a:fillRect/>
          </a:stretch>
        </p:blipFill>
        <p:spPr>
          <a:xfrm>
            <a:off x="1138237" y="2266950"/>
            <a:ext cx="6867525" cy="2324100"/>
          </a:xfrm>
          <a:prstGeom prst="rect">
            <a:avLst/>
          </a:prstGeom>
        </p:spPr>
      </p:pic>
      <p:sp>
        <p:nvSpPr>
          <p:cNvPr id="4" name="TextBox 3">
            <a:extLst>
              <a:ext uri="{FF2B5EF4-FFF2-40B4-BE49-F238E27FC236}">
                <a16:creationId xmlns:a16="http://schemas.microsoft.com/office/drawing/2014/main" id="{2F9A61CD-7302-49DD-811C-7E1E1D1F80D2}"/>
              </a:ext>
            </a:extLst>
          </p:cNvPr>
          <p:cNvSpPr txBox="1"/>
          <p:nvPr/>
        </p:nvSpPr>
        <p:spPr>
          <a:xfrm>
            <a:off x="5436096" y="1484784"/>
            <a:ext cx="3096344" cy="646331"/>
          </a:xfrm>
          <a:prstGeom prst="rect">
            <a:avLst/>
          </a:prstGeom>
          <a:noFill/>
        </p:spPr>
        <p:txBody>
          <a:bodyPr wrap="square" rtlCol="0">
            <a:spAutoFit/>
          </a:bodyPr>
          <a:lstStyle/>
          <a:p>
            <a:r>
              <a:rPr lang="en-US" dirty="0"/>
              <a:t>La </a:t>
            </a:r>
            <a:r>
              <a:rPr lang="en-US" dirty="0" err="1"/>
              <a:t>statistique</a:t>
            </a:r>
            <a:r>
              <a:rPr lang="en-US" dirty="0"/>
              <a:t> de F pour 4 et 14 </a:t>
            </a:r>
            <a:r>
              <a:rPr lang="en-US" dirty="0" err="1"/>
              <a:t>ddl</a:t>
            </a:r>
            <a:endParaRPr lang="en-US" dirty="0"/>
          </a:p>
        </p:txBody>
      </p:sp>
      <p:sp>
        <p:nvSpPr>
          <p:cNvPr id="5" name="TextBox 4">
            <a:extLst>
              <a:ext uri="{FF2B5EF4-FFF2-40B4-BE49-F238E27FC236}">
                <a16:creationId xmlns:a16="http://schemas.microsoft.com/office/drawing/2014/main" id="{EEF66DCF-23FA-4E0A-9D9A-4063AD5060F8}"/>
              </a:ext>
            </a:extLst>
          </p:cNvPr>
          <p:cNvSpPr txBox="1"/>
          <p:nvPr/>
        </p:nvSpPr>
        <p:spPr>
          <a:xfrm>
            <a:off x="4391251" y="4608270"/>
            <a:ext cx="3600400" cy="369332"/>
          </a:xfrm>
          <a:prstGeom prst="rect">
            <a:avLst/>
          </a:prstGeom>
          <a:noFill/>
        </p:spPr>
        <p:txBody>
          <a:bodyPr wrap="square" rtlCol="0">
            <a:spAutoFit/>
          </a:bodyPr>
          <a:lstStyle/>
          <a:p>
            <a:r>
              <a:rPr lang="en-US" dirty="0"/>
              <a:t>Somme des </a:t>
            </a:r>
            <a:r>
              <a:rPr lang="en-US" dirty="0" err="1"/>
              <a:t>carrés</a:t>
            </a:r>
            <a:r>
              <a:rPr lang="en-US" dirty="0"/>
              <a:t> /</a:t>
            </a:r>
            <a:r>
              <a:rPr lang="en-US" dirty="0" err="1"/>
              <a:t>ddl</a:t>
            </a:r>
            <a:endParaRPr lang="en-US" dirty="0"/>
          </a:p>
        </p:txBody>
      </p:sp>
      <p:sp>
        <p:nvSpPr>
          <p:cNvPr id="7" name="TextBox 6">
            <a:extLst>
              <a:ext uri="{FF2B5EF4-FFF2-40B4-BE49-F238E27FC236}">
                <a16:creationId xmlns:a16="http://schemas.microsoft.com/office/drawing/2014/main" id="{B28910FC-928F-45C2-959C-27FB4DA81167}"/>
              </a:ext>
            </a:extLst>
          </p:cNvPr>
          <p:cNvSpPr txBox="1"/>
          <p:nvPr/>
        </p:nvSpPr>
        <p:spPr>
          <a:xfrm>
            <a:off x="971599" y="4600338"/>
            <a:ext cx="3600400" cy="646331"/>
          </a:xfrm>
          <a:prstGeom prst="rect">
            <a:avLst/>
          </a:prstGeom>
          <a:noFill/>
        </p:spPr>
        <p:txBody>
          <a:bodyPr wrap="square" rtlCol="0">
            <a:spAutoFit/>
          </a:bodyPr>
          <a:lstStyle/>
          <a:p>
            <a:r>
              <a:rPr lang="en-US" dirty="0" err="1"/>
              <a:t>Décomposition</a:t>
            </a:r>
            <a:r>
              <a:rPr lang="en-US" dirty="0"/>
              <a:t> de la variance </a:t>
            </a:r>
            <a:r>
              <a:rPr lang="en-US" dirty="0" err="1"/>
              <a:t>totale</a:t>
            </a:r>
            <a:endParaRPr lang="en-US" dirty="0"/>
          </a:p>
        </p:txBody>
      </p:sp>
    </p:spTree>
    <p:extLst>
      <p:ext uri="{BB962C8B-B14F-4D97-AF65-F5344CB8AC3E}">
        <p14:creationId xmlns:p14="http://schemas.microsoft.com/office/powerpoint/2010/main" val="25867863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F46EF2-45AC-4BD8-890E-A94BF108D05F}"/>
              </a:ext>
            </a:extLst>
          </p:cNvPr>
          <p:cNvGrpSpPr/>
          <p:nvPr/>
        </p:nvGrpSpPr>
        <p:grpSpPr>
          <a:xfrm>
            <a:off x="190500" y="-19292"/>
            <a:ext cx="8763000" cy="6729412"/>
            <a:chOff x="228600" y="52388"/>
            <a:chExt cx="8763000" cy="6729412"/>
          </a:xfrm>
        </p:grpSpPr>
        <p:sp>
          <p:nvSpPr>
            <p:cNvPr id="284674" name="Text Box 2"/>
            <p:cNvSpPr txBox="1">
              <a:spLocks noChangeArrowheads="1"/>
            </p:cNvSpPr>
            <p:nvPr>
              <p:custDataLst>
                <p:tags r:id="rId1"/>
              </p:custDataLst>
            </p:nvPr>
          </p:nvSpPr>
          <p:spPr bwMode="auto">
            <a:xfrm>
              <a:off x="665721" y="52388"/>
              <a:ext cx="560859" cy="738664"/>
            </a:xfrm>
            <a:prstGeom prst="rect">
              <a:avLst/>
            </a:prstGeom>
            <a:noFill/>
            <a:ln w="9525">
              <a:noFill/>
              <a:miter lim="800000"/>
              <a:headEnd/>
              <a:tailEnd/>
            </a:ln>
            <a:effectLst/>
          </p:spPr>
          <p:txBody>
            <a:bodyPr wrap="none">
              <a:spAutoFit/>
            </a:bodyPr>
            <a:lstStyle/>
            <a:p>
              <a:pPr algn="ctr" eaLnBrk="0" hangingPunct="0"/>
              <a:r>
                <a:rPr lang="fr-FR" altLang="fr-FR" sz="1400" b="1" u="sng" dirty="0">
                  <a:latin typeface="Times" charset="0"/>
                </a:rPr>
                <a:t>Type</a:t>
              </a:r>
            </a:p>
            <a:p>
              <a:pPr algn="ctr" eaLnBrk="0" hangingPunct="0"/>
              <a:r>
                <a:rPr lang="fr-FR" altLang="fr-FR" sz="1400" b="1" u="sng" dirty="0">
                  <a:latin typeface="Times" charset="0"/>
                </a:rPr>
                <a:t>De</a:t>
              </a:r>
            </a:p>
            <a:p>
              <a:pPr algn="ctr" eaLnBrk="0" hangingPunct="0"/>
              <a:r>
                <a:rPr lang="fr-FR" altLang="fr-FR" sz="1400" b="1" u="sng" dirty="0">
                  <a:latin typeface="Times" charset="0"/>
                </a:rPr>
                <a:t>Test </a:t>
              </a:r>
            </a:p>
          </p:txBody>
        </p:sp>
        <p:sp>
          <p:nvSpPr>
            <p:cNvPr id="284675" name="Text Box 3"/>
            <p:cNvSpPr txBox="1">
              <a:spLocks noChangeArrowheads="1"/>
            </p:cNvSpPr>
            <p:nvPr>
              <p:custDataLst>
                <p:tags r:id="rId2"/>
              </p:custDataLst>
            </p:nvPr>
          </p:nvSpPr>
          <p:spPr bwMode="auto">
            <a:xfrm>
              <a:off x="1752600" y="52388"/>
              <a:ext cx="1282700" cy="942975"/>
            </a:xfrm>
            <a:prstGeom prst="rect">
              <a:avLst/>
            </a:prstGeom>
            <a:noFill/>
            <a:ln w="9525">
              <a:noFill/>
              <a:miter lim="800000"/>
              <a:headEnd/>
              <a:tailEnd/>
            </a:ln>
            <a:effectLst/>
          </p:spPr>
          <p:txBody>
            <a:bodyPr wrap="none">
              <a:spAutoFit/>
            </a:bodyPr>
            <a:lstStyle/>
            <a:p>
              <a:pPr algn="ctr" eaLnBrk="0" hangingPunct="0"/>
              <a:r>
                <a:rPr lang="fr-FR" altLang="fr-FR" sz="1400" b="1" u="sng" dirty="0">
                  <a:latin typeface="Times" charset="0"/>
                </a:rPr>
                <a:t>Type</a:t>
              </a:r>
            </a:p>
            <a:p>
              <a:pPr algn="ctr" eaLnBrk="0" hangingPunct="0"/>
              <a:r>
                <a:rPr lang="fr-FR" altLang="fr-FR" sz="1400" b="1" u="sng" dirty="0">
                  <a:latin typeface="Times" charset="0"/>
                </a:rPr>
                <a:t>De mesure des</a:t>
              </a:r>
            </a:p>
            <a:p>
              <a:pPr algn="ctr" eaLnBrk="0" hangingPunct="0"/>
              <a:r>
                <a:rPr lang="fr-FR" altLang="fr-FR" sz="1400" b="1" u="sng" dirty="0">
                  <a:latin typeface="Times" charset="0"/>
                </a:rPr>
                <a:t>Variables</a:t>
              </a:r>
            </a:p>
            <a:p>
              <a:pPr algn="ctr" eaLnBrk="0" hangingPunct="0"/>
              <a:r>
                <a:rPr lang="fr-FR" altLang="fr-FR" sz="1400" b="1" u="sng" dirty="0">
                  <a:latin typeface="Times" charset="0"/>
                </a:rPr>
                <a:t>Dépendantes</a:t>
              </a:r>
            </a:p>
          </p:txBody>
        </p:sp>
        <p:sp>
          <p:nvSpPr>
            <p:cNvPr id="284676" name="Text Box 4"/>
            <p:cNvSpPr txBox="1">
              <a:spLocks noChangeArrowheads="1"/>
            </p:cNvSpPr>
            <p:nvPr>
              <p:custDataLst>
                <p:tags r:id="rId3"/>
              </p:custDataLst>
            </p:nvPr>
          </p:nvSpPr>
          <p:spPr bwMode="auto">
            <a:xfrm>
              <a:off x="3303588" y="52388"/>
              <a:ext cx="1162050" cy="730250"/>
            </a:xfrm>
            <a:prstGeom prst="rect">
              <a:avLst/>
            </a:prstGeom>
            <a:noFill/>
            <a:ln w="9525">
              <a:noFill/>
              <a:miter lim="800000"/>
              <a:headEnd/>
              <a:tailEnd/>
            </a:ln>
            <a:effectLst/>
          </p:spPr>
          <p:txBody>
            <a:bodyPr wrap="none">
              <a:spAutoFit/>
            </a:bodyPr>
            <a:lstStyle/>
            <a:p>
              <a:pPr algn="ctr" eaLnBrk="0" hangingPunct="0"/>
              <a:r>
                <a:rPr lang="fr-FR" altLang="fr-FR" sz="1400" b="1" u="sng">
                  <a:latin typeface="Times" charset="0"/>
                </a:rPr>
                <a:t>Nombre De</a:t>
              </a:r>
            </a:p>
            <a:p>
              <a:pPr algn="ctr" eaLnBrk="0" hangingPunct="0"/>
              <a:r>
                <a:rPr lang="fr-FR" altLang="fr-FR" sz="1400" b="1" u="sng">
                  <a:latin typeface="Times" charset="0"/>
                </a:rPr>
                <a:t>Variables</a:t>
              </a:r>
            </a:p>
            <a:p>
              <a:pPr algn="ctr" eaLnBrk="0" hangingPunct="0"/>
              <a:r>
                <a:rPr lang="fr-FR" altLang="fr-FR" sz="1400" b="1" u="sng">
                  <a:latin typeface="Times" charset="0"/>
                </a:rPr>
                <a:t>Dépendantes</a:t>
              </a:r>
            </a:p>
          </p:txBody>
        </p:sp>
        <p:sp>
          <p:nvSpPr>
            <p:cNvPr id="284677" name="Text Box 5"/>
            <p:cNvSpPr txBox="1">
              <a:spLocks noChangeArrowheads="1"/>
            </p:cNvSpPr>
            <p:nvPr>
              <p:custDataLst>
                <p:tags r:id="rId4"/>
              </p:custDataLst>
            </p:nvPr>
          </p:nvSpPr>
          <p:spPr bwMode="auto">
            <a:xfrm>
              <a:off x="4492625" y="52388"/>
              <a:ext cx="1503363" cy="730250"/>
            </a:xfrm>
            <a:prstGeom prst="rect">
              <a:avLst/>
            </a:prstGeom>
            <a:noFill/>
            <a:ln w="9525">
              <a:noFill/>
              <a:miter lim="800000"/>
              <a:headEnd/>
              <a:tailEnd/>
            </a:ln>
            <a:effectLst/>
          </p:spPr>
          <p:txBody>
            <a:bodyPr wrap="none">
              <a:spAutoFit/>
            </a:bodyPr>
            <a:lstStyle/>
            <a:p>
              <a:pPr algn="ctr" eaLnBrk="0" hangingPunct="0"/>
              <a:r>
                <a:rPr lang="fr-FR" altLang="fr-FR" sz="1400" b="1" u="sng">
                  <a:latin typeface="Times" charset="0"/>
                </a:rPr>
                <a:t>Nombre</a:t>
              </a:r>
            </a:p>
            <a:p>
              <a:pPr algn="ctr" eaLnBrk="0" hangingPunct="0"/>
              <a:r>
                <a:rPr lang="fr-FR" altLang="fr-FR" sz="1400" b="1" u="sng">
                  <a:latin typeface="Times" charset="0"/>
                </a:rPr>
                <a:t>De</a:t>
              </a:r>
            </a:p>
            <a:p>
              <a:pPr algn="ctr" eaLnBrk="0" hangingPunct="0"/>
              <a:r>
                <a:rPr lang="fr-FR" altLang="fr-FR" sz="1400" b="1" u="sng">
                  <a:latin typeface="Times" charset="0"/>
                </a:rPr>
                <a:t>Niveaux ou de VI</a:t>
              </a:r>
            </a:p>
          </p:txBody>
        </p:sp>
        <p:sp>
          <p:nvSpPr>
            <p:cNvPr id="284678" name="Text Box 6"/>
            <p:cNvSpPr txBox="1">
              <a:spLocks noChangeArrowheads="1"/>
            </p:cNvSpPr>
            <p:nvPr>
              <p:custDataLst>
                <p:tags r:id="rId5"/>
              </p:custDataLst>
            </p:nvPr>
          </p:nvSpPr>
          <p:spPr bwMode="auto">
            <a:xfrm>
              <a:off x="5951538" y="52388"/>
              <a:ext cx="1314450" cy="730250"/>
            </a:xfrm>
            <a:prstGeom prst="rect">
              <a:avLst/>
            </a:prstGeom>
            <a:noFill/>
            <a:ln w="9525">
              <a:noFill/>
              <a:miter lim="800000"/>
              <a:headEnd/>
              <a:tailEnd/>
            </a:ln>
            <a:effectLst/>
          </p:spPr>
          <p:txBody>
            <a:bodyPr wrap="none">
              <a:spAutoFit/>
            </a:bodyPr>
            <a:lstStyle/>
            <a:p>
              <a:pPr algn="ctr" eaLnBrk="0" hangingPunct="0"/>
              <a:r>
                <a:rPr lang="fr-FR" altLang="fr-FR" sz="1400" b="1" u="sng">
                  <a:latin typeface="Times" charset="0"/>
                </a:rPr>
                <a:t>Échantillons</a:t>
              </a:r>
            </a:p>
            <a:p>
              <a:pPr algn="ctr" eaLnBrk="0" hangingPunct="0"/>
              <a:r>
                <a:rPr lang="fr-FR" altLang="fr-FR" sz="1400" b="1" u="sng">
                  <a:latin typeface="Times" charset="0"/>
                </a:rPr>
                <a:t>Dépendants ou</a:t>
              </a:r>
            </a:p>
            <a:p>
              <a:pPr algn="ctr" eaLnBrk="0" hangingPunct="0"/>
              <a:r>
                <a:rPr lang="fr-FR" altLang="fr-FR" sz="1400" b="1" u="sng">
                  <a:latin typeface="Times" charset="0"/>
                </a:rPr>
                <a:t>indépendants</a:t>
              </a:r>
            </a:p>
          </p:txBody>
        </p:sp>
        <p:sp>
          <p:nvSpPr>
            <p:cNvPr id="284679" name="Text Box 7"/>
            <p:cNvSpPr txBox="1">
              <a:spLocks noChangeArrowheads="1"/>
            </p:cNvSpPr>
            <p:nvPr>
              <p:custDataLst>
                <p:tags r:id="rId6"/>
              </p:custDataLst>
            </p:nvPr>
          </p:nvSpPr>
          <p:spPr bwMode="auto">
            <a:xfrm>
              <a:off x="7607300" y="52388"/>
              <a:ext cx="1003300" cy="517525"/>
            </a:xfrm>
            <a:prstGeom prst="rect">
              <a:avLst/>
            </a:prstGeom>
            <a:noFill/>
            <a:ln w="9525">
              <a:noFill/>
              <a:miter lim="800000"/>
              <a:headEnd/>
              <a:tailEnd/>
            </a:ln>
            <a:effectLst/>
          </p:spPr>
          <p:txBody>
            <a:bodyPr wrap="none">
              <a:spAutoFit/>
            </a:bodyPr>
            <a:lstStyle/>
            <a:p>
              <a:pPr algn="ctr" eaLnBrk="0" hangingPunct="0"/>
              <a:endParaRPr lang="fr-FR" altLang="fr-FR" sz="1400" b="1" u="sng">
                <a:latin typeface="Times" charset="0"/>
              </a:endParaRPr>
            </a:p>
            <a:p>
              <a:pPr algn="ctr" eaLnBrk="0" hangingPunct="0"/>
              <a:r>
                <a:rPr lang="fr-FR" altLang="fr-FR" sz="1400" b="1" u="sng">
                  <a:latin typeface="Times" charset="0"/>
                </a:rPr>
                <a:t>Satistiques</a:t>
              </a:r>
            </a:p>
          </p:txBody>
        </p:sp>
        <p:sp>
          <p:nvSpPr>
            <p:cNvPr id="284680" name="Rectangle 8"/>
            <p:cNvSpPr>
              <a:spLocks noChangeArrowheads="1"/>
            </p:cNvSpPr>
            <p:nvPr>
              <p:custDataLst>
                <p:tags r:id="rId7"/>
              </p:custDataLst>
            </p:nvPr>
          </p:nvSpPr>
          <p:spPr bwMode="auto">
            <a:xfrm>
              <a:off x="5943600" y="8382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a:latin typeface="Times" charset="0"/>
                </a:rPr>
                <a:t>indépendants</a:t>
              </a:r>
            </a:p>
          </p:txBody>
        </p:sp>
        <p:sp>
          <p:nvSpPr>
            <p:cNvPr id="284681" name="Rectangle 9"/>
            <p:cNvSpPr>
              <a:spLocks noChangeArrowheads="1"/>
            </p:cNvSpPr>
            <p:nvPr>
              <p:custDataLst>
                <p:tags r:id="rId8"/>
              </p:custDataLst>
            </p:nvPr>
          </p:nvSpPr>
          <p:spPr bwMode="auto">
            <a:xfrm>
              <a:off x="5943600" y="11430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a:latin typeface="Times" charset="0"/>
                </a:rPr>
                <a:t>dépendants</a:t>
              </a:r>
            </a:p>
          </p:txBody>
        </p:sp>
        <p:sp>
          <p:nvSpPr>
            <p:cNvPr id="284682" name="Rectangle 10"/>
            <p:cNvSpPr>
              <a:spLocks noChangeArrowheads="1"/>
            </p:cNvSpPr>
            <p:nvPr>
              <p:custDataLst>
                <p:tags r:id="rId9"/>
              </p:custDataLst>
            </p:nvPr>
          </p:nvSpPr>
          <p:spPr bwMode="auto">
            <a:xfrm>
              <a:off x="5943600" y="19050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a:latin typeface="Times" charset="0"/>
                </a:rPr>
                <a:t>indépendants</a:t>
              </a:r>
            </a:p>
          </p:txBody>
        </p:sp>
        <p:sp>
          <p:nvSpPr>
            <p:cNvPr id="284683" name="Rectangle 11"/>
            <p:cNvSpPr>
              <a:spLocks noChangeArrowheads="1"/>
            </p:cNvSpPr>
            <p:nvPr>
              <p:custDataLst>
                <p:tags r:id="rId10"/>
              </p:custDataLst>
            </p:nvPr>
          </p:nvSpPr>
          <p:spPr bwMode="auto">
            <a:xfrm>
              <a:off x="5943600" y="22860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a:latin typeface="Times" charset="0"/>
                </a:rPr>
                <a:t>dépendants</a:t>
              </a:r>
            </a:p>
          </p:txBody>
        </p:sp>
        <p:sp>
          <p:nvSpPr>
            <p:cNvPr id="284684" name="Rectangle 12"/>
            <p:cNvSpPr>
              <a:spLocks noChangeArrowheads="1"/>
            </p:cNvSpPr>
            <p:nvPr>
              <p:custDataLst>
                <p:tags r:id="rId11"/>
              </p:custDataLst>
            </p:nvPr>
          </p:nvSpPr>
          <p:spPr bwMode="auto">
            <a:xfrm>
              <a:off x="5943600" y="2667000"/>
              <a:ext cx="1295400" cy="228600"/>
            </a:xfrm>
            <a:prstGeom prst="rect">
              <a:avLst/>
            </a:prstGeom>
            <a:noFill/>
            <a:ln w="9525">
              <a:solidFill>
                <a:schemeClr val="tx1"/>
              </a:solidFill>
              <a:miter lim="800000"/>
              <a:headEnd/>
              <a:tailEnd/>
            </a:ln>
            <a:effectLst/>
          </p:spPr>
          <p:txBody>
            <a:bodyPr wrap="none" anchor="ctr"/>
            <a:lstStyle/>
            <a:p>
              <a:pPr algn="ctr" eaLnBrk="0" hangingPunct="0"/>
              <a:r>
                <a:rPr lang="fr-FR" altLang="fr-FR" sz="1400">
                  <a:latin typeface="Times" charset="0"/>
                </a:rPr>
                <a:t>indépendants</a:t>
              </a:r>
            </a:p>
          </p:txBody>
        </p:sp>
        <p:sp>
          <p:nvSpPr>
            <p:cNvPr id="284685" name="Rectangle 13"/>
            <p:cNvSpPr>
              <a:spLocks noChangeArrowheads="1"/>
            </p:cNvSpPr>
            <p:nvPr>
              <p:custDataLst>
                <p:tags r:id="rId12"/>
              </p:custDataLst>
            </p:nvPr>
          </p:nvSpPr>
          <p:spPr bwMode="auto">
            <a:xfrm>
              <a:off x="5943600" y="3092450"/>
              <a:ext cx="1295400" cy="228600"/>
            </a:xfrm>
            <a:prstGeom prst="rect">
              <a:avLst/>
            </a:prstGeom>
            <a:noFill/>
            <a:ln w="9525">
              <a:solidFill>
                <a:schemeClr val="tx1"/>
              </a:solidFill>
              <a:miter lim="800000"/>
              <a:headEnd/>
              <a:tailEnd/>
            </a:ln>
            <a:effectLst/>
          </p:spPr>
          <p:txBody>
            <a:bodyPr wrap="none" anchor="ctr"/>
            <a:lstStyle/>
            <a:p>
              <a:pPr algn="ctr" eaLnBrk="0" hangingPunct="0"/>
              <a:r>
                <a:rPr lang="fr-FR" altLang="fr-FR" sz="1400" dirty="0">
                  <a:latin typeface="Times" charset="0"/>
                </a:rPr>
                <a:t>dépendants</a:t>
              </a:r>
            </a:p>
          </p:txBody>
        </p:sp>
        <p:sp>
          <p:nvSpPr>
            <p:cNvPr id="284686" name="Rectangle 14"/>
            <p:cNvSpPr>
              <a:spLocks noChangeArrowheads="1"/>
            </p:cNvSpPr>
            <p:nvPr>
              <p:custDataLst>
                <p:tags r:id="rId13"/>
              </p:custDataLst>
            </p:nvPr>
          </p:nvSpPr>
          <p:spPr bwMode="auto">
            <a:xfrm>
              <a:off x="5943600" y="3505200"/>
              <a:ext cx="1295400" cy="228600"/>
            </a:xfrm>
            <a:prstGeom prst="rect">
              <a:avLst/>
            </a:prstGeom>
            <a:noFill/>
            <a:ln w="9525">
              <a:solidFill>
                <a:schemeClr val="tx1"/>
              </a:solidFill>
              <a:miter lim="800000"/>
              <a:headEnd/>
              <a:tailEnd/>
            </a:ln>
            <a:effectLst/>
          </p:spPr>
          <p:txBody>
            <a:bodyPr wrap="none" anchor="ctr"/>
            <a:lstStyle/>
            <a:p>
              <a:pPr algn="ctr" eaLnBrk="0" hangingPunct="0"/>
              <a:r>
                <a:rPr lang="fr-FR" altLang="fr-FR" sz="1400">
                  <a:latin typeface="Times" charset="0"/>
                </a:rPr>
                <a:t>Ind &amp; dép</a:t>
              </a:r>
            </a:p>
          </p:txBody>
        </p:sp>
        <p:sp>
          <p:nvSpPr>
            <p:cNvPr id="284687" name="Rectangle 15"/>
            <p:cNvSpPr>
              <a:spLocks noChangeArrowheads="1"/>
            </p:cNvSpPr>
            <p:nvPr>
              <p:custDataLst>
                <p:tags r:id="rId14"/>
              </p:custDataLst>
            </p:nvPr>
          </p:nvSpPr>
          <p:spPr bwMode="auto">
            <a:xfrm>
              <a:off x="5943600" y="40005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dirty="0" err="1">
                  <a:latin typeface="Times" charset="0"/>
                </a:rPr>
                <a:t>Ind</a:t>
              </a:r>
              <a:r>
                <a:rPr lang="fr-FR" altLang="fr-FR" sz="1400" dirty="0">
                  <a:latin typeface="Times" charset="0"/>
                </a:rPr>
                <a:t> &amp; </a:t>
              </a:r>
              <a:r>
                <a:rPr lang="fr-FR" altLang="fr-FR" sz="1400" dirty="0" err="1">
                  <a:latin typeface="Times" charset="0"/>
                </a:rPr>
                <a:t>dép</a:t>
              </a:r>
              <a:endParaRPr lang="fr-FR" altLang="fr-FR" sz="1400" dirty="0">
                <a:latin typeface="Times" charset="0"/>
              </a:endParaRPr>
            </a:p>
          </p:txBody>
        </p:sp>
        <p:sp>
          <p:nvSpPr>
            <p:cNvPr id="284688" name="AutoShape 16"/>
            <p:cNvSpPr>
              <a:spLocks noChangeArrowheads="1"/>
            </p:cNvSpPr>
            <p:nvPr>
              <p:custDataLst>
                <p:tags r:id="rId15"/>
              </p:custDataLst>
            </p:nvPr>
          </p:nvSpPr>
          <p:spPr bwMode="auto">
            <a:xfrm>
              <a:off x="7467600" y="11430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rPr>
                <a:t>McNemar</a:t>
              </a:r>
            </a:p>
          </p:txBody>
        </p:sp>
        <p:sp>
          <p:nvSpPr>
            <p:cNvPr id="284689" name="AutoShape 17"/>
            <p:cNvSpPr>
              <a:spLocks noChangeArrowheads="1"/>
            </p:cNvSpPr>
            <p:nvPr>
              <p:custDataLst>
                <p:tags r:id="rId16"/>
              </p:custDataLst>
            </p:nvPr>
          </p:nvSpPr>
          <p:spPr bwMode="auto">
            <a:xfrm>
              <a:off x="7467600" y="19050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rPr>
                <a:t>Test t (ind)</a:t>
              </a:r>
            </a:p>
          </p:txBody>
        </p:sp>
        <p:sp>
          <p:nvSpPr>
            <p:cNvPr id="284690" name="AutoShape 18"/>
            <p:cNvSpPr>
              <a:spLocks noChangeArrowheads="1"/>
            </p:cNvSpPr>
            <p:nvPr>
              <p:custDataLst>
                <p:tags r:id="rId17"/>
              </p:custDataLst>
            </p:nvPr>
          </p:nvSpPr>
          <p:spPr bwMode="auto">
            <a:xfrm>
              <a:off x="7467600" y="22860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rPr>
                <a:t>Test t (dép)</a:t>
              </a:r>
            </a:p>
          </p:txBody>
        </p:sp>
        <p:sp>
          <p:nvSpPr>
            <p:cNvPr id="284691" name="AutoShape 19"/>
            <p:cNvSpPr>
              <a:spLocks noChangeArrowheads="1"/>
            </p:cNvSpPr>
            <p:nvPr>
              <p:custDataLst>
                <p:tags r:id="rId18"/>
              </p:custDataLst>
            </p:nvPr>
          </p:nvSpPr>
          <p:spPr bwMode="auto">
            <a:xfrm>
              <a:off x="7467600" y="2667000"/>
              <a:ext cx="1524000" cy="2286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ANOVA/ANCOVA</a:t>
              </a:r>
            </a:p>
          </p:txBody>
        </p:sp>
        <p:sp>
          <p:nvSpPr>
            <p:cNvPr id="284692" name="AutoShape 20"/>
            <p:cNvSpPr>
              <a:spLocks noChangeArrowheads="1"/>
            </p:cNvSpPr>
            <p:nvPr>
              <p:custDataLst>
                <p:tags r:id="rId19"/>
              </p:custDataLst>
            </p:nvPr>
          </p:nvSpPr>
          <p:spPr bwMode="auto">
            <a:xfrm>
              <a:off x="7467600" y="2971800"/>
              <a:ext cx="1524000" cy="4572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dirty="0">
                  <a:latin typeface="Times" charset="0"/>
                </a:rPr>
                <a:t>ANOVA/ANCOVA </a:t>
              </a:r>
            </a:p>
            <a:p>
              <a:pPr algn="ctr" eaLnBrk="0" hangingPunct="0"/>
              <a:r>
                <a:rPr lang="fr-FR" altLang="fr-FR" sz="1400" dirty="0">
                  <a:latin typeface="Times" charset="0"/>
                </a:rPr>
                <a:t>mesures répétées</a:t>
              </a:r>
            </a:p>
          </p:txBody>
        </p:sp>
        <p:sp>
          <p:nvSpPr>
            <p:cNvPr id="284693" name="AutoShape 21"/>
            <p:cNvSpPr>
              <a:spLocks noChangeArrowheads="1"/>
            </p:cNvSpPr>
            <p:nvPr>
              <p:custDataLst>
                <p:tags r:id="rId20"/>
              </p:custDataLst>
            </p:nvPr>
          </p:nvSpPr>
          <p:spPr bwMode="auto">
            <a:xfrm>
              <a:off x="7467600" y="3505200"/>
              <a:ext cx="1524000" cy="3810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ANOVA/</a:t>
              </a:r>
            </a:p>
            <a:p>
              <a:pPr algn="ctr" eaLnBrk="0" hangingPunct="0"/>
              <a:r>
                <a:rPr lang="fr-FR" altLang="fr-FR" sz="1400" dirty="0">
                  <a:latin typeface="Times" charset="0"/>
                </a:rPr>
                <a:t>ANCOVA (mixte)</a:t>
              </a:r>
            </a:p>
          </p:txBody>
        </p:sp>
        <p:sp>
          <p:nvSpPr>
            <p:cNvPr id="284694" name="AutoShape 22"/>
            <p:cNvSpPr>
              <a:spLocks noChangeArrowheads="1"/>
            </p:cNvSpPr>
            <p:nvPr>
              <p:custDataLst>
                <p:tags r:id="rId21"/>
              </p:custDataLst>
            </p:nvPr>
          </p:nvSpPr>
          <p:spPr bwMode="auto">
            <a:xfrm>
              <a:off x="7467600" y="3924300"/>
              <a:ext cx="1524000" cy="4191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MANOVA/</a:t>
              </a:r>
            </a:p>
            <a:p>
              <a:pPr algn="ctr" eaLnBrk="0" hangingPunct="0"/>
              <a:r>
                <a:rPr lang="fr-FR" altLang="fr-FR" sz="1400" dirty="0">
                  <a:latin typeface="Times" charset="0"/>
                </a:rPr>
                <a:t>MANCOVA</a:t>
              </a:r>
            </a:p>
          </p:txBody>
        </p:sp>
        <p:sp>
          <p:nvSpPr>
            <p:cNvPr id="284695" name="AutoShape 23"/>
            <p:cNvSpPr>
              <a:spLocks noChangeArrowheads="1"/>
            </p:cNvSpPr>
            <p:nvPr>
              <p:custDataLst>
                <p:tags r:id="rId22"/>
              </p:custDataLst>
            </p:nvPr>
          </p:nvSpPr>
          <p:spPr bwMode="auto">
            <a:xfrm>
              <a:off x="7467600" y="8382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sym typeface="Symbol" pitchFamily="18" charset="2"/>
                </a:rPr>
                <a:t></a:t>
              </a:r>
              <a:r>
                <a:rPr lang="fr-FR" altLang="fr-FR" sz="1400" baseline="30000">
                  <a:latin typeface="Times" charset="0"/>
                  <a:sym typeface="Symbol" pitchFamily="18" charset="2"/>
                </a:rPr>
                <a:t>2</a:t>
              </a:r>
              <a:endParaRPr lang="fr-FR" altLang="fr-FR" sz="1400">
                <a:latin typeface="Times" charset="0"/>
              </a:endParaRPr>
            </a:p>
          </p:txBody>
        </p:sp>
        <p:sp>
          <p:nvSpPr>
            <p:cNvPr id="284696" name="AutoShape 24"/>
            <p:cNvSpPr>
              <a:spLocks noChangeArrowheads="1"/>
            </p:cNvSpPr>
            <p:nvPr>
              <p:custDataLst>
                <p:tags r:id="rId23"/>
              </p:custDataLst>
            </p:nvPr>
          </p:nvSpPr>
          <p:spPr bwMode="auto">
            <a:xfrm>
              <a:off x="7467600" y="44196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rPr>
                <a:t>Phi</a:t>
              </a:r>
            </a:p>
          </p:txBody>
        </p:sp>
        <p:sp>
          <p:nvSpPr>
            <p:cNvPr id="284697" name="AutoShape 25" descr="Treillis blanc"/>
            <p:cNvSpPr>
              <a:spLocks noChangeArrowheads="1"/>
            </p:cNvSpPr>
            <p:nvPr>
              <p:custDataLst>
                <p:tags r:id="rId24"/>
              </p:custDataLst>
            </p:nvPr>
          </p:nvSpPr>
          <p:spPr bwMode="auto">
            <a:xfrm>
              <a:off x="7467600" y="5257800"/>
              <a:ext cx="1524000" cy="457200"/>
            </a:xfrm>
            <a:prstGeom prst="roundRect">
              <a:avLst>
                <a:gd name="adj" fmla="val 16667"/>
              </a:avLst>
            </a:prstGeom>
            <a:pattFill prst="openDmnd">
              <a:fgClr>
                <a:schemeClr val="accent1"/>
              </a:fgClr>
              <a:bgClr>
                <a:srgbClr val="FFFFFF"/>
              </a:bgClr>
            </a:pattFill>
            <a:ln w="9525">
              <a:solidFill>
                <a:schemeClr val="tx1"/>
              </a:solidFill>
              <a:round/>
              <a:headEnd/>
              <a:tailEnd/>
            </a:ln>
            <a:effectLst/>
          </p:spPr>
          <p:txBody>
            <a:bodyPr wrap="none" anchor="ctr"/>
            <a:lstStyle/>
            <a:p>
              <a:pPr algn="ctr" eaLnBrk="0" hangingPunct="0"/>
              <a:r>
                <a:rPr lang="fr-FR" altLang="fr-FR" sz="1400" dirty="0">
                  <a:latin typeface="Times" charset="0"/>
                </a:rPr>
                <a:t>Corrélation /</a:t>
              </a:r>
            </a:p>
            <a:p>
              <a:pPr algn="ctr" eaLnBrk="0" hangingPunct="0"/>
              <a:r>
                <a:rPr lang="fr-FR" altLang="fr-FR" sz="1400" dirty="0">
                  <a:latin typeface="Times" charset="0"/>
                </a:rPr>
                <a:t>Régression Simple</a:t>
              </a:r>
            </a:p>
          </p:txBody>
        </p:sp>
        <p:sp>
          <p:nvSpPr>
            <p:cNvPr id="284698" name="AutoShape 26" descr="Treillis blanc"/>
            <p:cNvSpPr>
              <a:spLocks noChangeArrowheads="1"/>
            </p:cNvSpPr>
            <p:nvPr>
              <p:custDataLst>
                <p:tags r:id="rId25"/>
              </p:custDataLst>
            </p:nvPr>
          </p:nvSpPr>
          <p:spPr bwMode="auto">
            <a:xfrm>
              <a:off x="7467600" y="5791200"/>
              <a:ext cx="1524000" cy="457200"/>
            </a:xfrm>
            <a:prstGeom prst="roundRect">
              <a:avLst>
                <a:gd name="adj" fmla="val 16667"/>
              </a:avLst>
            </a:prstGeom>
            <a:pattFill prst="openDmnd">
              <a:fgClr>
                <a:schemeClr val="accent1"/>
              </a:fgClr>
              <a:bgClr>
                <a:srgbClr val="FFFFFF"/>
              </a:bgClr>
            </a:pattFill>
            <a:ln w="9525">
              <a:solidFill>
                <a:schemeClr val="tx1"/>
              </a:solidFill>
              <a:round/>
              <a:headEnd/>
              <a:tailEnd/>
            </a:ln>
            <a:effectLst/>
          </p:spPr>
          <p:txBody>
            <a:bodyPr wrap="none" anchor="ctr"/>
            <a:lstStyle/>
            <a:p>
              <a:pPr algn="ctr" eaLnBrk="0" hangingPunct="0"/>
              <a:r>
                <a:rPr lang="fr-FR" altLang="fr-FR" sz="1400">
                  <a:latin typeface="Times" charset="0"/>
                </a:rPr>
                <a:t>Régression</a:t>
              </a:r>
            </a:p>
            <a:p>
              <a:pPr algn="ctr" eaLnBrk="0" hangingPunct="0"/>
              <a:r>
                <a:rPr lang="fr-FR" altLang="fr-FR" sz="1400">
                  <a:latin typeface="Times" charset="0"/>
                </a:rPr>
                <a:t>Multiple</a:t>
              </a:r>
            </a:p>
          </p:txBody>
        </p:sp>
        <p:sp>
          <p:nvSpPr>
            <p:cNvPr id="284699" name="AutoShape 27"/>
            <p:cNvSpPr>
              <a:spLocks noChangeArrowheads="1"/>
            </p:cNvSpPr>
            <p:nvPr>
              <p:custDataLst>
                <p:tags r:id="rId26"/>
              </p:custDataLst>
            </p:nvPr>
          </p:nvSpPr>
          <p:spPr bwMode="auto">
            <a:xfrm>
              <a:off x="7467600" y="6324600"/>
              <a:ext cx="1524000" cy="4572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Corrélation</a:t>
              </a:r>
            </a:p>
            <a:p>
              <a:pPr algn="ctr" eaLnBrk="0" hangingPunct="0"/>
              <a:r>
                <a:rPr lang="fr-FR" altLang="fr-FR" sz="1400" dirty="0">
                  <a:latin typeface="Times" charset="0"/>
                </a:rPr>
                <a:t>Canonique</a:t>
              </a:r>
            </a:p>
          </p:txBody>
        </p:sp>
        <p:sp>
          <p:nvSpPr>
            <p:cNvPr id="284700" name="Rectangle 28"/>
            <p:cNvSpPr>
              <a:spLocks noChangeArrowheads="1"/>
            </p:cNvSpPr>
            <p:nvPr>
              <p:custDataLst>
                <p:tags r:id="rId27"/>
              </p:custDataLst>
            </p:nvPr>
          </p:nvSpPr>
          <p:spPr bwMode="auto">
            <a:xfrm>
              <a:off x="4800600" y="989013"/>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Deux</a:t>
              </a:r>
            </a:p>
          </p:txBody>
        </p:sp>
        <p:sp>
          <p:nvSpPr>
            <p:cNvPr id="284701" name="Rectangle 29"/>
            <p:cNvSpPr>
              <a:spLocks noChangeArrowheads="1"/>
            </p:cNvSpPr>
            <p:nvPr>
              <p:custDataLst>
                <p:tags r:id="rId28"/>
              </p:custDataLst>
            </p:nvPr>
          </p:nvSpPr>
          <p:spPr bwMode="auto">
            <a:xfrm>
              <a:off x="4800600" y="21336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Deux</a:t>
              </a:r>
            </a:p>
          </p:txBody>
        </p:sp>
        <p:sp>
          <p:nvSpPr>
            <p:cNvPr id="284702" name="Rectangle 30"/>
            <p:cNvSpPr>
              <a:spLocks noChangeArrowheads="1"/>
            </p:cNvSpPr>
            <p:nvPr>
              <p:custDataLst>
                <p:tags r:id="rId29"/>
              </p:custDataLst>
            </p:nvPr>
          </p:nvSpPr>
          <p:spPr bwMode="auto">
            <a:xfrm>
              <a:off x="4800600" y="43815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Deux</a:t>
              </a:r>
            </a:p>
          </p:txBody>
        </p:sp>
        <p:sp>
          <p:nvSpPr>
            <p:cNvPr id="284703" name="Rectangle 31"/>
            <p:cNvSpPr>
              <a:spLocks noChangeArrowheads="1"/>
            </p:cNvSpPr>
            <p:nvPr>
              <p:custDataLst>
                <p:tags r:id="rId30"/>
              </p:custDataLst>
            </p:nvPr>
          </p:nvSpPr>
          <p:spPr bwMode="auto">
            <a:xfrm>
              <a:off x="4800600" y="53340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Une</a:t>
              </a:r>
            </a:p>
          </p:txBody>
        </p:sp>
        <p:sp>
          <p:nvSpPr>
            <p:cNvPr id="284704" name="Rectangle 32"/>
            <p:cNvSpPr>
              <a:spLocks noChangeArrowheads="1"/>
            </p:cNvSpPr>
            <p:nvPr>
              <p:custDataLst>
                <p:tags r:id="rId31"/>
              </p:custDataLst>
            </p:nvPr>
          </p:nvSpPr>
          <p:spPr bwMode="auto">
            <a:xfrm>
              <a:off x="4800600" y="6400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05" name="Rectangle 33"/>
            <p:cNvSpPr>
              <a:spLocks noChangeArrowheads="1"/>
            </p:cNvSpPr>
            <p:nvPr>
              <p:custDataLst>
                <p:tags r:id="rId32"/>
              </p:custDataLst>
            </p:nvPr>
          </p:nvSpPr>
          <p:spPr bwMode="auto">
            <a:xfrm>
              <a:off x="4800600" y="58674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06" name="Rectangle 34"/>
            <p:cNvSpPr>
              <a:spLocks noChangeArrowheads="1"/>
            </p:cNvSpPr>
            <p:nvPr>
              <p:custDataLst>
                <p:tags r:id="rId33"/>
              </p:custDataLst>
            </p:nvPr>
          </p:nvSpPr>
          <p:spPr bwMode="auto">
            <a:xfrm>
              <a:off x="4800600" y="39624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07" name="Rectangle 35"/>
            <p:cNvSpPr>
              <a:spLocks noChangeArrowheads="1"/>
            </p:cNvSpPr>
            <p:nvPr>
              <p:custDataLst>
                <p:tags r:id="rId34"/>
              </p:custDataLst>
            </p:nvPr>
          </p:nvSpPr>
          <p:spPr bwMode="auto">
            <a:xfrm>
              <a:off x="4800600" y="30480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08" name="Rectangle 36"/>
            <p:cNvSpPr>
              <a:spLocks noChangeArrowheads="1"/>
            </p:cNvSpPr>
            <p:nvPr>
              <p:custDataLst>
                <p:tags r:id="rId35"/>
              </p:custDataLst>
            </p:nvPr>
          </p:nvSpPr>
          <p:spPr bwMode="auto">
            <a:xfrm>
              <a:off x="3429000" y="9906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dirty="0">
                  <a:latin typeface="Times" charset="0"/>
                </a:rPr>
                <a:t>Une</a:t>
              </a:r>
            </a:p>
          </p:txBody>
        </p:sp>
        <p:sp>
          <p:nvSpPr>
            <p:cNvPr id="284709" name="Rectangle 37"/>
            <p:cNvSpPr>
              <a:spLocks noChangeArrowheads="1"/>
            </p:cNvSpPr>
            <p:nvPr>
              <p:custDataLst>
                <p:tags r:id="rId36"/>
              </p:custDataLst>
            </p:nvPr>
          </p:nvSpPr>
          <p:spPr bwMode="auto">
            <a:xfrm>
              <a:off x="3429000" y="2590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dirty="0">
                  <a:latin typeface="Times" charset="0"/>
                </a:rPr>
                <a:t>Une</a:t>
              </a:r>
            </a:p>
          </p:txBody>
        </p:sp>
        <p:sp>
          <p:nvSpPr>
            <p:cNvPr id="284710" name="Rectangle 38"/>
            <p:cNvSpPr>
              <a:spLocks noChangeArrowheads="1"/>
            </p:cNvSpPr>
            <p:nvPr>
              <p:custDataLst>
                <p:tags r:id="rId37"/>
              </p:custDataLst>
            </p:nvPr>
          </p:nvSpPr>
          <p:spPr bwMode="auto">
            <a:xfrm>
              <a:off x="3429000" y="39624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11" name="Rectangle 39"/>
            <p:cNvSpPr>
              <a:spLocks noChangeArrowheads="1"/>
            </p:cNvSpPr>
            <p:nvPr>
              <p:custDataLst>
                <p:tags r:id="rId38"/>
              </p:custDataLst>
            </p:nvPr>
          </p:nvSpPr>
          <p:spPr bwMode="auto">
            <a:xfrm>
              <a:off x="3429000" y="43815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Une</a:t>
              </a:r>
            </a:p>
          </p:txBody>
        </p:sp>
        <p:sp>
          <p:nvSpPr>
            <p:cNvPr id="284712" name="Rectangle 40"/>
            <p:cNvSpPr>
              <a:spLocks noChangeArrowheads="1"/>
            </p:cNvSpPr>
            <p:nvPr>
              <p:custDataLst>
                <p:tags r:id="rId39"/>
              </p:custDataLst>
            </p:nvPr>
          </p:nvSpPr>
          <p:spPr bwMode="auto">
            <a:xfrm>
              <a:off x="3429000" y="56007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Une</a:t>
              </a:r>
            </a:p>
          </p:txBody>
        </p:sp>
        <p:sp>
          <p:nvSpPr>
            <p:cNvPr id="284713" name="Rectangle 41"/>
            <p:cNvSpPr>
              <a:spLocks noChangeArrowheads="1"/>
            </p:cNvSpPr>
            <p:nvPr>
              <p:custDataLst>
                <p:tags r:id="rId40"/>
              </p:custDataLst>
            </p:nvPr>
          </p:nvSpPr>
          <p:spPr bwMode="auto">
            <a:xfrm>
              <a:off x="3429000" y="6400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14" name="AutoShape 42"/>
            <p:cNvSpPr>
              <a:spLocks noChangeArrowheads="1"/>
            </p:cNvSpPr>
            <p:nvPr>
              <p:custDataLst>
                <p:tags r:id="rId41"/>
              </p:custDataLst>
            </p:nvPr>
          </p:nvSpPr>
          <p:spPr bwMode="auto">
            <a:xfrm>
              <a:off x="1752600" y="1219200"/>
              <a:ext cx="1371600" cy="3810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dirty="0">
                  <a:latin typeface="Times" charset="0"/>
                </a:rPr>
                <a:t>Qualitatives</a:t>
              </a:r>
            </a:p>
          </p:txBody>
        </p:sp>
        <p:sp>
          <p:nvSpPr>
            <p:cNvPr id="284715" name="AutoShape 43"/>
            <p:cNvSpPr>
              <a:spLocks noChangeArrowheads="1"/>
            </p:cNvSpPr>
            <p:nvPr>
              <p:custDataLst>
                <p:tags r:id="rId42"/>
              </p:custDataLst>
            </p:nvPr>
          </p:nvSpPr>
          <p:spPr bwMode="auto">
            <a:xfrm>
              <a:off x="1752600" y="3124200"/>
              <a:ext cx="1371600" cy="3810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a:latin typeface="Times" charset="0"/>
                </a:rPr>
                <a:t>Quantitatives</a:t>
              </a:r>
            </a:p>
          </p:txBody>
        </p:sp>
        <p:sp>
          <p:nvSpPr>
            <p:cNvPr id="284716" name="AutoShape 44"/>
            <p:cNvSpPr>
              <a:spLocks noChangeArrowheads="1"/>
            </p:cNvSpPr>
            <p:nvPr>
              <p:custDataLst>
                <p:tags r:id="rId43"/>
              </p:custDataLst>
            </p:nvPr>
          </p:nvSpPr>
          <p:spPr bwMode="auto">
            <a:xfrm>
              <a:off x="1752600" y="4343400"/>
              <a:ext cx="1371600" cy="3810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dirty="0">
                  <a:latin typeface="Times" charset="0"/>
                </a:rPr>
                <a:t>Qualitatives</a:t>
              </a:r>
            </a:p>
          </p:txBody>
        </p:sp>
        <p:sp>
          <p:nvSpPr>
            <p:cNvPr id="284717" name="AutoShape 45"/>
            <p:cNvSpPr>
              <a:spLocks noChangeArrowheads="1"/>
            </p:cNvSpPr>
            <p:nvPr>
              <p:custDataLst>
                <p:tags r:id="rId44"/>
              </p:custDataLst>
            </p:nvPr>
          </p:nvSpPr>
          <p:spPr bwMode="auto">
            <a:xfrm>
              <a:off x="1752600" y="5562600"/>
              <a:ext cx="1371600" cy="3810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dirty="0">
                  <a:latin typeface="Times" charset="0"/>
                </a:rPr>
                <a:t>Quantitatives</a:t>
              </a:r>
            </a:p>
          </p:txBody>
        </p:sp>
        <p:sp>
          <p:nvSpPr>
            <p:cNvPr id="284718" name="AutoShape 46"/>
            <p:cNvSpPr>
              <a:spLocks noChangeArrowheads="1"/>
            </p:cNvSpPr>
            <p:nvPr>
              <p:custDataLst>
                <p:tags r:id="rId45"/>
              </p:custDataLst>
            </p:nvPr>
          </p:nvSpPr>
          <p:spPr bwMode="auto">
            <a:xfrm>
              <a:off x="304800" y="2133600"/>
              <a:ext cx="1371600" cy="533400"/>
            </a:xfrm>
            <a:prstGeom prst="hexagon">
              <a:avLst>
                <a:gd name="adj" fmla="val 64286"/>
                <a:gd name="vf" fmla="val 115470"/>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Différences</a:t>
              </a:r>
              <a:endParaRPr lang="fr-FR" altLang="fr-FR" sz="2400">
                <a:latin typeface="Times" charset="0"/>
              </a:endParaRPr>
            </a:p>
          </p:txBody>
        </p:sp>
        <p:sp>
          <p:nvSpPr>
            <p:cNvPr id="284719" name="AutoShape 47"/>
            <p:cNvSpPr>
              <a:spLocks noChangeArrowheads="1"/>
            </p:cNvSpPr>
            <p:nvPr>
              <p:custDataLst>
                <p:tags r:id="rId46"/>
              </p:custDataLst>
            </p:nvPr>
          </p:nvSpPr>
          <p:spPr bwMode="auto">
            <a:xfrm>
              <a:off x="228600" y="4876800"/>
              <a:ext cx="1371600" cy="533400"/>
            </a:xfrm>
            <a:prstGeom prst="hexagon">
              <a:avLst>
                <a:gd name="adj" fmla="val 64286"/>
                <a:gd name="vf" fmla="val 115470"/>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Relations</a:t>
              </a:r>
              <a:endParaRPr lang="fr-FR" altLang="fr-FR" sz="2400">
                <a:latin typeface="Times" charset="0"/>
              </a:endParaRPr>
            </a:p>
          </p:txBody>
        </p:sp>
        <p:cxnSp>
          <p:nvCxnSpPr>
            <p:cNvPr id="284720" name="AutoShape 48"/>
            <p:cNvCxnSpPr>
              <a:cxnSpLocks noChangeShapeType="1"/>
              <a:stCxn id="284718" idx="0"/>
              <a:endCxn id="284714" idx="1"/>
            </p:cNvCxnSpPr>
            <p:nvPr>
              <p:custDataLst>
                <p:tags r:id="rId47"/>
              </p:custDataLst>
            </p:nvPr>
          </p:nvCxnSpPr>
          <p:spPr bwMode="auto">
            <a:xfrm flipV="1">
              <a:off x="990600" y="1409700"/>
              <a:ext cx="762000" cy="723900"/>
            </a:xfrm>
            <a:prstGeom prst="straightConnector1">
              <a:avLst/>
            </a:prstGeom>
            <a:noFill/>
            <a:ln w="9525">
              <a:solidFill>
                <a:schemeClr val="tx1"/>
              </a:solidFill>
              <a:round/>
              <a:headEnd/>
              <a:tailEnd/>
            </a:ln>
            <a:effectLst/>
          </p:spPr>
        </p:cxnSp>
        <p:cxnSp>
          <p:nvCxnSpPr>
            <p:cNvPr id="284721" name="AutoShape 49"/>
            <p:cNvCxnSpPr>
              <a:cxnSpLocks noChangeShapeType="1"/>
              <a:stCxn id="284718" idx="2"/>
              <a:endCxn id="284715" idx="1"/>
            </p:cNvCxnSpPr>
            <p:nvPr>
              <p:custDataLst>
                <p:tags r:id="rId48"/>
              </p:custDataLst>
            </p:nvPr>
          </p:nvCxnSpPr>
          <p:spPr bwMode="auto">
            <a:xfrm>
              <a:off x="990600" y="2667000"/>
              <a:ext cx="762000" cy="647700"/>
            </a:xfrm>
            <a:prstGeom prst="straightConnector1">
              <a:avLst/>
            </a:prstGeom>
            <a:noFill/>
            <a:ln w="9525">
              <a:solidFill>
                <a:schemeClr val="tx1"/>
              </a:solidFill>
              <a:round/>
              <a:headEnd/>
              <a:tailEnd/>
            </a:ln>
            <a:effectLst/>
          </p:spPr>
        </p:cxnSp>
        <p:cxnSp>
          <p:nvCxnSpPr>
            <p:cNvPr id="284722" name="AutoShape 50"/>
            <p:cNvCxnSpPr>
              <a:cxnSpLocks noChangeShapeType="1"/>
              <a:stCxn id="284715" idx="3"/>
              <a:endCxn id="284709" idx="1"/>
            </p:cNvCxnSpPr>
            <p:nvPr>
              <p:custDataLst>
                <p:tags r:id="rId49"/>
              </p:custDataLst>
            </p:nvPr>
          </p:nvCxnSpPr>
          <p:spPr bwMode="auto">
            <a:xfrm flipV="1">
              <a:off x="3124200" y="2743200"/>
              <a:ext cx="304800" cy="571500"/>
            </a:xfrm>
            <a:prstGeom prst="straightConnector1">
              <a:avLst/>
            </a:prstGeom>
            <a:noFill/>
            <a:ln w="9525">
              <a:solidFill>
                <a:schemeClr val="tx1"/>
              </a:solidFill>
              <a:round/>
              <a:headEnd/>
              <a:tailEnd/>
            </a:ln>
            <a:effectLst/>
          </p:spPr>
        </p:cxnSp>
        <p:cxnSp>
          <p:nvCxnSpPr>
            <p:cNvPr id="284723" name="AutoShape 51"/>
            <p:cNvCxnSpPr>
              <a:cxnSpLocks noChangeShapeType="1"/>
              <a:stCxn id="284715" idx="3"/>
              <a:endCxn id="284710" idx="1"/>
            </p:cNvCxnSpPr>
            <p:nvPr>
              <p:custDataLst>
                <p:tags r:id="rId50"/>
              </p:custDataLst>
            </p:nvPr>
          </p:nvCxnSpPr>
          <p:spPr bwMode="auto">
            <a:xfrm>
              <a:off x="3124200" y="3314700"/>
              <a:ext cx="304800" cy="800100"/>
            </a:xfrm>
            <a:prstGeom prst="straightConnector1">
              <a:avLst/>
            </a:prstGeom>
            <a:noFill/>
            <a:ln w="9525">
              <a:solidFill>
                <a:schemeClr val="tx1"/>
              </a:solidFill>
              <a:round/>
              <a:headEnd/>
              <a:tailEnd/>
            </a:ln>
            <a:effectLst/>
          </p:spPr>
        </p:cxnSp>
        <p:cxnSp>
          <p:nvCxnSpPr>
            <p:cNvPr id="284724" name="AutoShape 52"/>
            <p:cNvCxnSpPr>
              <a:cxnSpLocks noChangeShapeType="1"/>
              <a:stCxn id="284714" idx="3"/>
              <a:endCxn id="284708" idx="1"/>
            </p:cNvCxnSpPr>
            <p:nvPr>
              <p:custDataLst>
                <p:tags r:id="rId51"/>
              </p:custDataLst>
            </p:nvPr>
          </p:nvCxnSpPr>
          <p:spPr bwMode="auto">
            <a:xfrm flipV="1">
              <a:off x="3124200" y="1143000"/>
              <a:ext cx="304800" cy="266700"/>
            </a:xfrm>
            <a:prstGeom prst="straightConnector1">
              <a:avLst/>
            </a:prstGeom>
            <a:noFill/>
            <a:ln w="9525">
              <a:solidFill>
                <a:schemeClr val="tx1"/>
              </a:solidFill>
              <a:round/>
              <a:headEnd/>
              <a:tailEnd/>
            </a:ln>
            <a:effectLst/>
          </p:spPr>
        </p:cxnSp>
        <p:cxnSp>
          <p:nvCxnSpPr>
            <p:cNvPr id="284725" name="AutoShape 53"/>
            <p:cNvCxnSpPr>
              <a:cxnSpLocks noChangeShapeType="1"/>
              <a:stCxn id="284708" idx="3"/>
              <a:endCxn id="284700" idx="1"/>
            </p:cNvCxnSpPr>
            <p:nvPr>
              <p:custDataLst>
                <p:tags r:id="rId52"/>
              </p:custDataLst>
            </p:nvPr>
          </p:nvCxnSpPr>
          <p:spPr bwMode="auto">
            <a:xfrm flipV="1">
              <a:off x="4343400" y="1141413"/>
              <a:ext cx="457200" cy="1587"/>
            </a:xfrm>
            <a:prstGeom prst="straightConnector1">
              <a:avLst/>
            </a:prstGeom>
            <a:noFill/>
            <a:ln w="9525">
              <a:solidFill>
                <a:schemeClr val="tx1"/>
              </a:solidFill>
              <a:round/>
              <a:headEnd/>
              <a:tailEnd/>
            </a:ln>
            <a:effectLst/>
          </p:spPr>
        </p:cxnSp>
        <p:cxnSp>
          <p:nvCxnSpPr>
            <p:cNvPr id="284726" name="AutoShape 54"/>
            <p:cNvCxnSpPr>
              <a:cxnSpLocks noChangeShapeType="1"/>
              <a:stCxn id="284700" idx="3"/>
              <a:endCxn id="284680" idx="1"/>
            </p:cNvCxnSpPr>
            <p:nvPr>
              <p:custDataLst>
                <p:tags r:id="rId53"/>
              </p:custDataLst>
            </p:nvPr>
          </p:nvCxnSpPr>
          <p:spPr bwMode="auto">
            <a:xfrm flipV="1">
              <a:off x="5715000" y="952500"/>
              <a:ext cx="228600" cy="188913"/>
            </a:xfrm>
            <a:prstGeom prst="straightConnector1">
              <a:avLst/>
            </a:prstGeom>
            <a:noFill/>
            <a:ln w="9525">
              <a:solidFill>
                <a:schemeClr val="tx1"/>
              </a:solidFill>
              <a:round/>
              <a:headEnd/>
              <a:tailEnd/>
            </a:ln>
            <a:effectLst/>
          </p:spPr>
        </p:cxnSp>
        <p:cxnSp>
          <p:nvCxnSpPr>
            <p:cNvPr id="284727" name="AutoShape 55"/>
            <p:cNvCxnSpPr>
              <a:cxnSpLocks noChangeShapeType="1"/>
              <a:stCxn id="284700" idx="3"/>
              <a:endCxn id="284681" idx="1"/>
            </p:cNvCxnSpPr>
            <p:nvPr>
              <p:custDataLst>
                <p:tags r:id="rId54"/>
              </p:custDataLst>
            </p:nvPr>
          </p:nvCxnSpPr>
          <p:spPr bwMode="auto">
            <a:xfrm>
              <a:off x="5715000" y="1141413"/>
              <a:ext cx="228600" cy="115887"/>
            </a:xfrm>
            <a:prstGeom prst="straightConnector1">
              <a:avLst/>
            </a:prstGeom>
            <a:noFill/>
            <a:ln w="9525">
              <a:solidFill>
                <a:schemeClr val="tx1"/>
              </a:solidFill>
              <a:round/>
              <a:headEnd/>
              <a:tailEnd/>
            </a:ln>
            <a:effectLst/>
          </p:spPr>
        </p:cxnSp>
        <p:cxnSp>
          <p:nvCxnSpPr>
            <p:cNvPr id="284728" name="AutoShape 56"/>
            <p:cNvCxnSpPr>
              <a:cxnSpLocks noChangeShapeType="1"/>
              <a:stCxn id="284680" idx="3"/>
              <a:endCxn id="284695" idx="1"/>
            </p:cNvCxnSpPr>
            <p:nvPr>
              <p:custDataLst>
                <p:tags r:id="rId55"/>
              </p:custDataLst>
            </p:nvPr>
          </p:nvCxnSpPr>
          <p:spPr bwMode="auto">
            <a:xfrm>
              <a:off x="7239000" y="952500"/>
              <a:ext cx="228600" cy="0"/>
            </a:xfrm>
            <a:prstGeom prst="straightConnector1">
              <a:avLst/>
            </a:prstGeom>
            <a:noFill/>
            <a:ln w="9525">
              <a:solidFill>
                <a:schemeClr val="tx1"/>
              </a:solidFill>
              <a:round/>
              <a:headEnd/>
              <a:tailEnd/>
            </a:ln>
            <a:effectLst/>
          </p:spPr>
        </p:cxnSp>
        <p:cxnSp>
          <p:nvCxnSpPr>
            <p:cNvPr id="284729" name="AutoShape 57"/>
            <p:cNvCxnSpPr>
              <a:cxnSpLocks noChangeShapeType="1"/>
              <a:stCxn id="284681" idx="3"/>
              <a:endCxn id="284688" idx="1"/>
            </p:cNvCxnSpPr>
            <p:nvPr>
              <p:custDataLst>
                <p:tags r:id="rId56"/>
              </p:custDataLst>
            </p:nvPr>
          </p:nvCxnSpPr>
          <p:spPr bwMode="auto">
            <a:xfrm>
              <a:off x="7239000" y="1257300"/>
              <a:ext cx="228600" cy="0"/>
            </a:xfrm>
            <a:prstGeom prst="straightConnector1">
              <a:avLst/>
            </a:prstGeom>
            <a:noFill/>
            <a:ln w="9525">
              <a:solidFill>
                <a:schemeClr val="tx1"/>
              </a:solidFill>
              <a:round/>
              <a:headEnd/>
              <a:tailEnd/>
            </a:ln>
            <a:effectLst/>
          </p:spPr>
        </p:cxnSp>
        <p:cxnSp>
          <p:nvCxnSpPr>
            <p:cNvPr id="284730" name="AutoShape 58"/>
            <p:cNvCxnSpPr>
              <a:cxnSpLocks noChangeShapeType="1"/>
              <a:stCxn id="284701" idx="3"/>
              <a:endCxn id="284682" idx="1"/>
            </p:cNvCxnSpPr>
            <p:nvPr>
              <p:custDataLst>
                <p:tags r:id="rId57"/>
              </p:custDataLst>
            </p:nvPr>
          </p:nvCxnSpPr>
          <p:spPr bwMode="auto">
            <a:xfrm flipV="1">
              <a:off x="5715000" y="2019300"/>
              <a:ext cx="228600" cy="266700"/>
            </a:xfrm>
            <a:prstGeom prst="straightConnector1">
              <a:avLst/>
            </a:prstGeom>
            <a:noFill/>
            <a:ln w="9525">
              <a:solidFill>
                <a:schemeClr val="tx1"/>
              </a:solidFill>
              <a:round/>
              <a:headEnd/>
              <a:tailEnd/>
            </a:ln>
            <a:effectLst/>
          </p:spPr>
        </p:cxnSp>
        <p:cxnSp>
          <p:nvCxnSpPr>
            <p:cNvPr id="284731" name="AutoShape 59"/>
            <p:cNvCxnSpPr>
              <a:cxnSpLocks noChangeShapeType="1"/>
              <a:stCxn id="284701" idx="3"/>
              <a:endCxn id="284683" idx="1"/>
            </p:cNvCxnSpPr>
            <p:nvPr>
              <p:custDataLst>
                <p:tags r:id="rId58"/>
              </p:custDataLst>
            </p:nvPr>
          </p:nvCxnSpPr>
          <p:spPr bwMode="auto">
            <a:xfrm>
              <a:off x="5715000" y="2286000"/>
              <a:ext cx="228600" cy="114300"/>
            </a:xfrm>
            <a:prstGeom prst="straightConnector1">
              <a:avLst/>
            </a:prstGeom>
            <a:noFill/>
            <a:ln w="9525">
              <a:solidFill>
                <a:schemeClr val="tx1"/>
              </a:solidFill>
              <a:round/>
              <a:headEnd/>
              <a:tailEnd/>
            </a:ln>
            <a:effectLst/>
          </p:spPr>
        </p:cxnSp>
        <p:cxnSp>
          <p:nvCxnSpPr>
            <p:cNvPr id="284732" name="AutoShape 60"/>
            <p:cNvCxnSpPr>
              <a:cxnSpLocks noChangeShapeType="1"/>
              <a:stCxn id="284707" idx="3"/>
              <a:endCxn id="284684" idx="1"/>
            </p:cNvCxnSpPr>
            <p:nvPr>
              <p:custDataLst>
                <p:tags r:id="rId59"/>
              </p:custDataLst>
            </p:nvPr>
          </p:nvCxnSpPr>
          <p:spPr bwMode="auto">
            <a:xfrm flipV="1">
              <a:off x="5715000" y="2781300"/>
              <a:ext cx="228600" cy="419100"/>
            </a:xfrm>
            <a:prstGeom prst="straightConnector1">
              <a:avLst/>
            </a:prstGeom>
            <a:noFill/>
            <a:ln w="9525">
              <a:solidFill>
                <a:schemeClr val="tx1"/>
              </a:solidFill>
              <a:round/>
              <a:headEnd/>
              <a:tailEnd/>
            </a:ln>
            <a:effectLst/>
          </p:spPr>
        </p:cxnSp>
        <p:cxnSp>
          <p:nvCxnSpPr>
            <p:cNvPr id="284733" name="AutoShape 61"/>
            <p:cNvCxnSpPr>
              <a:cxnSpLocks noChangeShapeType="1"/>
              <a:stCxn id="284707" idx="3"/>
              <a:endCxn id="284685" idx="1"/>
            </p:cNvCxnSpPr>
            <p:nvPr>
              <p:custDataLst>
                <p:tags r:id="rId60"/>
              </p:custDataLst>
            </p:nvPr>
          </p:nvCxnSpPr>
          <p:spPr bwMode="auto">
            <a:xfrm>
              <a:off x="5715000" y="3200400"/>
              <a:ext cx="228600" cy="6350"/>
            </a:xfrm>
            <a:prstGeom prst="straightConnector1">
              <a:avLst/>
            </a:prstGeom>
            <a:noFill/>
            <a:ln w="9525">
              <a:solidFill>
                <a:schemeClr val="tx1"/>
              </a:solidFill>
              <a:round/>
              <a:headEnd/>
              <a:tailEnd/>
            </a:ln>
            <a:effectLst/>
          </p:spPr>
        </p:cxnSp>
        <p:cxnSp>
          <p:nvCxnSpPr>
            <p:cNvPr id="284734" name="AutoShape 62"/>
            <p:cNvCxnSpPr>
              <a:cxnSpLocks noChangeShapeType="1"/>
              <a:stCxn id="284707" idx="3"/>
              <a:endCxn id="284686" idx="1"/>
            </p:cNvCxnSpPr>
            <p:nvPr>
              <p:custDataLst>
                <p:tags r:id="rId61"/>
              </p:custDataLst>
            </p:nvPr>
          </p:nvCxnSpPr>
          <p:spPr bwMode="auto">
            <a:xfrm>
              <a:off x="5715000" y="3200400"/>
              <a:ext cx="228600" cy="419100"/>
            </a:xfrm>
            <a:prstGeom prst="straightConnector1">
              <a:avLst/>
            </a:prstGeom>
            <a:noFill/>
            <a:ln w="9525">
              <a:solidFill>
                <a:schemeClr val="tx1"/>
              </a:solidFill>
              <a:round/>
              <a:headEnd/>
              <a:tailEnd/>
            </a:ln>
            <a:effectLst/>
          </p:spPr>
        </p:cxnSp>
        <p:cxnSp>
          <p:nvCxnSpPr>
            <p:cNvPr id="284735" name="AutoShape 63"/>
            <p:cNvCxnSpPr>
              <a:cxnSpLocks noChangeShapeType="1"/>
              <a:stCxn id="284682" idx="3"/>
              <a:endCxn id="284689" idx="1"/>
            </p:cNvCxnSpPr>
            <p:nvPr>
              <p:custDataLst>
                <p:tags r:id="rId62"/>
              </p:custDataLst>
            </p:nvPr>
          </p:nvCxnSpPr>
          <p:spPr bwMode="auto">
            <a:xfrm>
              <a:off x="7239000" y="2019300"/>
              <a:ext cx="228600" cy="0"/>
            </a:xfrm>
            <a:prstGeom prst="straightConnector1">
              <a:avLst/>
            </a:prstGeom>
            <a:noFill/>
            <a:ln w="9525">
              <a:solidFill>
                <a:schemeClr val="tx1"/>
              </a:solidFill>
              <a:round/>
              <a:headEnd/>
              <a:tailEnd/>
            </a:ln>
            <a:effectLst/>
          </p:spPr>
        </p:cxnSp>
        <p:cxnSp>
          <p:nvCxnSpPr>
            <p:cNvPr id="284736" name="AutoShape 64"/>
            <p:cNvCxnSpPr>
              <a:cxnSpLocks noChangeShapeType="1"/>
              <a:stCxn id="284683" idx="3"/>
              <a:endCxn id="284690" idx="1"/>
            </p:cNvCxnSpPr>
            <p:nvPr>
              <p:custDataLst>
                <p:tags r:id="rId63"/>
              </p:custDataLst>
            </p:nvPr>
          </p:nvCxnSpPr>
          <p:spPr bwMode="auto">
            <a:xfrm>
              <a:off x="7239000" y="2400300"/>
              <a:ext cx="228600" cy="0"/>
            </a:xfrm>
            <a:prstGeom prst="straightConnector1">
              <a:avLst/>
            </a:prstGeom>
            <a:noFill/>
            <a:ln w="9525">
              <a:solidFill>
                <a:schemeClr val="tx1"/>
              </a:solidFill>
              <a:round/>
              <a:headEnd/>
              <a:tailEnd/>
            </a:ln>
            <a:effectLst/>
          </p:spPr>
        </p:cxnSp>
        <p:cxnSp>
          <p:nvCxnSpPr>
            <p:cNvPr id="284737" name="AutoShape 65"/>
            <p:cNvCxnSpPr>
              <a:cxnSpLocks noChangeShapeType="1"/>
              <a:stCxn id="284684" idx="3"/>
              <a:endCxn id="284691" idx="1"/>
            </p:cNvCxnSpPr>
            <p:nvPr>
              <p:custDataLst>
                <p:tags r:id="rId64"/>
              </p:custDataLst>
            </p:nvPr>
          </p:nvCxnSpPr>
          <p:spPr bwMode="auto">
            <a:xfrm>
              <a:off x="7239000" y="2781300"/>
              <a:ext cx="228600" cy="0"/>
            </a:xfrm>
            <a:prstGeom prst="straightConnector1">
              <a:avLst/>
            </a:prstGeom>
            <a:noFill/>
            <a:ln w="9525">
              <a:solidFill>
                <a:schemeClr val="tx1"/>
              </a:solidFill>
              <a:round/>
              <a:headEnd/>
              <a:tailEnd/>
            </a:ln>
            <a:effectLst/>
          </p:spPr>
        </p:cxnSp>
        <p:cxnSp>
          <p:nvCxnSpPr>
            <p:cNvPr id="284738" name="AutoShape 66"/>
            <p:cNvCxnSpPr>
              <a:cxnSpLocks noChangeShapeType="1"/>
              <a:stCxn id="284685" idx="3"/>
              <a:endCxn id="284692" idx="1"/>
            </p:cNvCxnSpPr>
            <p:nvPr>
              <p:custDataLst>
                <p:tags r:id="rId65"/>
              </p:custDataLst>
            </p:nvPr>
          </p:nvCxnSpPr>
          <p:spPr bwMode="auto">
            <a:xfrm flipV="1">
              <a:off x="7239000" y="3200400"/>
              <a:ext cx="228600" cy="6350"/>
            </a:xfrm>
            <a:prstGeom prst="straightConnector1">
              <a:avLst/>
            </a:prstGeom>
            <a:noFill/>
            <a:ln w="9525">
              <a:solidFill>
                <a:schemeClr val="tx1"/>
              </a:solidFill>
              <a:round/>
              <a:headEnd/>
              <a:tailEnd/>
            </a:ln>
            <a:effectLst/>
          </p:spPr>
        </p:cxnSp>
        <p:cxnSp>
          <p:nvCxnSpPr>
            <p:cNvPr id="284739" name="AutoShape 67"/>
            <p:cNvCxnSpPr>
              <a:cxnSpLocks noChangeShapeType="1"/>
              <a:stCxn id="284686" idx="3"/>
              <a:endCxn id="284693" idx="1"/>
            </p:cNvCxnSpPr>
            <p:nvPr>
              <p:custDataLst>
                <p:tags r:id="rId66"/>
              </p:custDataLst>
            </p:nvPr>
          </p:nvCxnSpPr>
          <p:spPr bwMode="auto">
            <a:xfrm>
              <a:off x="7239000" y="3619500"/>
              <a:ext cx="228600" cy="76200"/>
            </a:xfrm>
            <a:prstGeom prst="straightConnector1">
              <a:avLst/>
            </a:prstGeom>
            <a:noFill/>
            <a:ln w="9525">
              <a:solidFill>
                <a:schemeClr val="tx1"/>
              </a:solidFill>
              <a:round/>
              <a:headEnd/>
              <a:tailEnd/>
            </a:ln>
            <a:effectLst/>
          </p:spPr>
        </p:cxnSp>
        <p:cxnSp>
          <p:nvCxnSpPr>
            <p:cNvPr id="284740" name="AutoShape 68"/>
            <p:cNvCxnSpPr>
              <a:cxnSpLocks noChangeShapeType="1"/>
              <a:stCxn id="284687" idx="3"/>
              <a:endCxn id="284694" idx="1"/>
            </p:cNvCxnSpPr>
            <p:nvPr>
              <p:custDataLst>
                <p:tags r:id="rId67"/>
              </p:custDataLst>
            </p:nvPr>
          </p:nvCxnSpPr>
          <p:spPr bwMode="auto">
            <a:xfrm>
              <a:off x="7239000" y="4114800"/>
              <a:ext cx="228600" cy="19050"/>
            </a:xfrm>
            <a:prstGeom prst="straightConnector1">
              <a:avLst/>
            </a:prstGeom>
            <a:noFill/>
            <a:ln w="9525">
              <a:solidFill>
                <a:schemeClr val="tx1"/>
              </a:solidFill>
              <a:round/>
              <a:headEnd/>
              <a:tailEnd/>
            </a:ln>
            <a:effectLst/>
          </p:spPr>
        </p:cxnSp>
        <p:cxnSp>
          <p:nvCxnSpPr>
            <p:cNvPr id="284741" name="AutoShape 69"/>
            <p:cNvCxnSpPr>
              <a:cxnSpLocks noChangeShapeType="1"/>
              <a:stCxn id="284696" idx="1"/>
              <a:endCxn id="284702" idx="3"/>
            </p:cNvCxnSpPr>
            <p:nvPr>
              <p:custDataLst>
                <p:tags r:id="rId68"/>
              </p:custDataLst>
            </p:nvPr>
          </p:nvCxnSpPr>
          <p:spPr bwMode="auto">
            <a:xfrm flipH="1">
              <a:off x="5715000" y="4533900"/>
              <a:ext cx="1752600" cy="0"/>
            </a:xfrm>
            <a:prstGeom prst="straightConnector1">
              <a:avLst/>
            </a:prstGeom>
            <a:noFill/>
            <a:ln w="9525">
              <a:solidFill>
                <a:schemeClr val="tx1"/>
              </a:solidFill>
              <a:round/>
              <a:headEnd/>
              <a:tailEnd/>
            </a:ln>
            <a:effectLst/>
          </p:spPr>
        </p:cxnSp>
        <p:cxnSp>
          <p:nvCxnSpPr>
            <p:cNvPr id="284742" name="AutoShape 70"/>
            <p:cNvCxnSpPr>
              <a:cxnSpLocks noChangeShapeType="1"/>
              <a:stCxn id="284697" idx="1"/>
              <a:endCxn id="284703" idx="3"/>
            </p:cNvCxnSpPr>
            <p:nvPr>
              <p:custDataLst>
                <p:tags r:id="rId69"/>
              </p:custDataLst>
            </p:nvPr>
          </p:nvCxnSpPr>
          <p:spPr bwMode="auto">
            <a:xfrm flipH="1">
              <a:off x="5715000" y="5486400"/>
              <a:ext cx="1752600" cy="0"/>
            </a:xfrm>
            <a:prstGeom prst="straightConnector1">
              <a:avLst/>
            </a:prstGeom>
            <a:noFill/>
            <a:ln w="9525">
              <a:solidFill>
                <a:schemeClr val="tx1"/>
              </a:solidFill>
              <a:round/>
              <a:headEnd/>
              <a:tailEnd/>
            </a:ln>
            <a:effectLst/>
          </p:spPr>
        </p:cxnSp>
        <p:cxnSp>
          <p:nvCxnSpPr>
            <p:cNvPr id="284743" name="AutoShape 71"/>
            <p:cNvCxnSpPr>
              <a:cxnSpLocks noChangeShapeType="1"/>
              <a:stCxn id="284698" idx="1"/>
              <a:endCxn id="284705" idx="3"/>
            </p:cNvCxnSpPr>
            <p:nvPr>
              <p:custDataLst>
                <p:tags r:id="rId70"/>
              </p:custDataLst>
            </p:nvPr>
          </p:nvCxnSpPr>
          <p:spPr bwMode="auto">
            <a:xfrm flipH="1">
              <a:off x="5715000" y="6019800"/>
              <a:ext cx="1752600" cy="0"/>
            </a:xfrm>
            <a:prstGeom prst="straightConnector1">
              <a:avLst/>
            </a:prstGeom>
            <a:noFill/>
            <a:ln w="9525">
              <a:solidFill>
                <a:schemeClr val="tx1"/>
              </a:solidFill>
              <a:round/>
              <a:headEnd/>
              <a:tailEnd/>
            </a:ln>
            <a:effectLst/>
          </p:spPr>
        </p:cxnSp>
        <p:cxnSp>
          <p:nvCxnSpPr>
            <p:cNvPr id="284744" name="AutoShape 72"/>
            <p:cNvCxnSpPr>
              <a:cxnSpLocks noChangeShapeType="1"/>
              <a:stCxn id="284699" idx="1"/>
              <a:endCxn id="284704" idx="3"/>
            </p:cNvCxnSpPr>
            <p:nvPr>
              <p:custDataLst>
                <p:tags r:id="rId71"/>
              </p:custDataLst>
            </p:nvPr>
          </p:nvCxnSpPr>
          <p:spPr bwMode="auto">
            <a:xfrm flipH="1">
              <a:off x="5715000" y="6553200"/>
              <a:ext cx="1752600" cy="0"/>
            </a:xfrm>
            <a:prstGeom prst="straightConnector1">
              <a:avLst/>
            </a:prstGeom>
            <a:noFill/>
            <a:ln w="9525">
              <a:solidFill>
                <a:schemeClr val="tx1"/>
              </a:solidFill>
              <a:round/>
              <a:headEnd/>
              <a:tailEnd/>
            </a:ln>
            <a:effectLst/>
          </p:spPr>
        </p:cxnSp>
        <p:cxnSp>
          <p:nvCxnSpPr>
            <p:cNvPr id="284745" name="AutoShape 73"/>
            <p:cNvCxnSpPr>
              <a:cxnSpLocks noChangeShapeType="1"/>
              <a:stCxn id="284702" idx="1"/>
              <a:endCxn id="284711" idx="3"/>
            </p:cNvCxnSpPr>
            <p:nvPr>
              <p:custDataLst>
                <p:tags r:id="rId72"/>
              </p:custDataLst>
            </p:nvPr>
          </p:nvCxnSpPr>
          <p:spPr bwMode="auto">
            <a:xfrm flipH="1">
              <a:off x="4343400" y="4533900"/>
              <a:ext cx="457200" cy="0"/>
            </a:xfrm>
            <a:prstGeom prst="straightConnector1">
              <a:avLst/>
            </a:prstGeom>
            <a:noFill/>
            <a:ln w="9525">
              <a:solidFill>
                <a:schemeClr val="tx1"/>
              </a:solidFill>
              <a:round/>
              <a:headEnd/>
              <a:tailEnd/>
            </a:ln>
            <a:effectLst/>
          </p:spPr>
        </p:cxnSp>
        <p:cxnSp>
          <p:nvCxnSpPr>
            <p:cNvPr id="284746" name="AutoShape 74"/>
            <p:cNvCxnSpPr>
              <a:cxnSpLocks noChangeShapeType="1"/>
              <a:stCxn id="284703" idx="1"/>
              <a:endCxn id="284712" idx="3"/>
            </p:cNvCxnSpPr>
            <p:nvPr>
              <p:custDataLst>
                <p:tags r:id="rId73"/>
              </p:custDataLst>
            </p:nvPr>
          </p:nvCxnSpPr>
          <p:spPr bwMode="auto">
            <a:xfrm flipH="1">
              <a:off x="4343400" y="5486400"/>
              <a:ext cx="457200" cy="266700"/>
            </a:xfrm>
            <a:prstGeom prst="straightConnector1">
              <a:avLst/>
            </a:prstGeom>
            <a:noFill/>
            <a:ln w="9525">
              <a:solidFill>
                <a:schemeClr val="tx1"/>
              </a:solidFill>
              <a:round/>
              <a:headEnd/>
              <a:tailEnd/>
            </a:ln>
            <a:effectLst/>
          </p:spPr>
        </p:cxnSp>
        <p:cxnSp>
          <p:nvCxnSpPr>
            <p:cNvPr id="284747" name="AutoShape 75"/>
            <p:cNvCxnSpPr>
              <a:cxnSpLocks noChangeShapeType="1"/>
              <a:stCxn id="284705" idx="1"/>
              <a:endCxn id="284712" idx="3"/>
            </p:cNvCxnSpPr>
            <p:nvPr>
              <p:custDataLst>
                <p:tags r:id="rId74"/>
              </p:custDataLst>
            </p:nvPr>
          </p:nvCxnSpPr>
          <p:spPr bwMode="auto">
            <a:xfrm flipH="1" flipV="1">
              <a:off x="4343400" y="5753100"/>
              <a:ext cx="457200" cy="266700"/>
            </a:xfrm>
            <a:prstGeom prst="straightConnector1">
              <a:avLst/>
            </a:prstGeom>
            <a:noFill/>
            <a:ln w="9525">
              <a:solidFill>
                <a:schemeClr val="tx1"/>
              </a:solidFill>
              <a:round/>
              <a:headEnd/>
              <a:tailEnd/>
            </a:ln>
            <a:effectLst/>
          </p:spPr>
        </p:cxnSp>
        <p:cxnSp>
          <p:nvCxnSpPr>
            <p:cNvPr id="284748" name="AutoShape 76"/>
            <p:cNvCxnSpPr>
              <a:cxnSpLocks noChangeShapeType="1"/>
              <a:stCxn id="284704" idx="1"/>
              <a:endCxn id="284713" idx="3"/>
            </p:cNvCxnSpPr>
            <p:nvPr>
              <p:custDataLst>
                <p:tags r:id="rId75"/>
              </p:custDataLst>
            </p:nvPr>
          </p:nvCxnSpPr>
          <p:spPr bwMode="auto">
            <a:xfrm flipH="1">
              <a:off x="4343400" y="6553200"/>
              <a:ext cx="457200" cy="0"/>
            </a:xfrm>
            <a:prstGeom prst="straightConnector1">
              <a:avLst/>
            </a:prstGeom>
            <a:noFill/>
            <a:ln w="9525">
              <a:solidFill>
                <a:schemeClr val="tx1"/>
              </a:solidFill>
              <a:round/>
              <a:headEnd/>
              <a:tailEnd/>
            </a:ln>
            <a:effectLst/>
          </p:spPr>
        </p:cxnSp>
        <p:cxnSp>
          <p:nvCxnSpPr>
            <p:cNvPr id="284749" name="AutoShape 77"/>
            <p:cNvCxnSpPr>
              <a:cxnSpLocks noChangeShapeType="1"/>
              <a:stCxn id="284713" idx="1"/>
              <a:endCxn id="284717" idx="3"/>
            </p:cNvCxnSpPr>
            <p:nvPr>
              <p:custDataLst>
                <p:tags r:id="rId76"/>
              </p:custDataLst>
            </p:nvPr>
          </p:nvCxnSpPr>
          <p:spPr bwMode="auto">
            <a:xfrm flipH="1" flipV="1">
              <a:off x="3124200" y="5753100"/>
              <a:ext cx="304800" cy="800100"/>
            </a:xfrm>
            <a:prstGeom prst="straightConnector1">
              <a:avLst/>
            </a:prstGeom>
            <a:noFill/>
            <a:ln w="9525">
              <a:solidFill>
                <a:schemeClr val="tx1"/>
              </a:solidFill>
              <a:round/>
              <a:headEnd/>
              <a:tailEnd/>
            </a:ln>
            <a:effectLst/>
          </p:spPr>
        </p:cxnSp>
        <p:cxnSp>
          <p:nvCxnSpPr>
            <p:cNvPr id="284750" name="AutoShape 78"/>
            <p:cNvCxnSpPr>
              <a:cxnSpLocks noChangeShapeType="1"/>
              <a:stCxn id="284712" idx="1"/>
              <a:endCxn id="284717" idx="3"/>
            </p:cNvCxnSpPr>
            <p:nvPr>
              <p:custDataLst>
                <p:tags r:id="rId77"/>
              </p:custDataLst>
            </p:nvPr>
          </p:nvCxnSpPr>
          <p:spPr bwMode="auto">
            <a:xfrm flipH="1">
              <a:off x="3124200" y="5753100"/>
              <a:ext cx="304800" cy="0"/>
            </a:xfrm>
            <a:prstGeom prst="straightConnector1">
              <a:avLst/>
            </a:prstGeom>
            <a:noFill/>
            <a:ln w="9525">
              <a:solidFill>
                <a:schemeClr val="tx1"/>
              </a:solidFill>
              <a:round/>
              <a:headEnd/>
              <a:tailEnd/>
            </a:ln>
            <a:effectLst/>
          </p:spPr>
        </p:cxnSp>
        <p:cxnSp>
          <p:nvCxnSpPr>
            <p:cNvPr id="284751" name="AutoShape 79"/>
            <p:cNvCxnSpPr>
              <a:cxnSpLocks noChangeShapeType="1"/>
              <a:stCxn id="284711" idx="1"/>
              <a:endCxn id="284716" idx="3"/>
            </p:cNvCxnSpPr>
            <p:nvPr>
              <p:custDataLst>
                <p:tags r:id="rId78"/>
              </p:custDataLst>
            </p:nvPr>
          </p:nvCxnSpPr>
          <p:spPr bwMode="auto">
            <a:xfrm flipH="1">
              <a:off x="3124200" y="4533900"/>
              <a:ext cx="304800" cy="0"/>
            </a:xfrm>
            <a:prstGeom prst="straightConnector1">
              <a:avLst/>
            </a:prstGeom>
            <a:noFill/>
            <a:ln w="9525">
              <a:solidFill>
                <a:schemeClr val="tx1"/>
              </a:solidFill>
              <a:round/>
              <a:headEnd/>
              <a:tailEnd/>
            </a:ln>
            <a:effectLst/>
          </p:spPr>
        </p:cxnSp>
        <p:cxnSp>
          <p:nvCxnSpPr>
            <p:cNvPr id="284752" name="AutoShape 80"/>
            <p:cNvCxnSpPr>
              <a:cxnSpLocks noChangeShapeType="1"/>
              <a:stCxn id="284716" idx="1"/>
              <a:endCxn id="284719" idx="0"/>
            </p:cNvCxnSpPr>
            <p:nvPr>
              <p:custDataLst>
                <p:tags r:id="rId79"/>
              </p:custDataLst>
            </p:nvPr>
          </p:nvCxnSpPr>
          <p:spPr bwMode="auto">
            <a:xfrm flipH="1">
              <a:off x="914400" y="4533900"/>
              <a:ext cx="838200" cy="342900"/>
            </a:xfrm>
            <a:prstGeom prst="straightConnector1">
              <a:avLst/>
            </a:prstGeom>
            <a:noFill/>
            <a:ln w="9525">
              <a:solidFill>
                <a:schemeClr val="tx1"/>
              </a:solidFill>
              <a:round/>
              <a:headEnd/>
              <a:tailEnd/>
            </a:ln>
            <a:effectLst/>
          </p:spPr>
        </p:cxnSp>
        <p:cxnSp>
          <p:nvCxnSpPr>
            <p:cNvPr id="284753" name="AutoShape 81"/>
            <p:cNvCxnSpPr>
              <a:cxnSpLocks noChangeShapeType="1"/>
              <a:stCxn id="284717" idx="1"/>
              <a:endCxn id="284719" idx="2"/>
            </p:cNvCxnSpPr>
            <p:nvPr>
              <p:custDataLst>
                <p:tags r:id="rId80"/>
              </p:custDataLst>
            </p:nvPr>
          </p:nvCxnSpPr>
          <p:spPr bwMode="auto">
            <a:xfrm flipH="1" flipV="1">
              <a:off x="914400" y="5410200"/>
              <a:ext cx="838200" cy="342900"/>
            </a:xfrm>
            <a:prstGeom prst="straightConnector1">
              <a:avLst/>
            </a:prstGeom>
            <a:noFill/>
            <a:ln w="9525">
              <a:solidFill>
                <a:schemeClr val="tx1"/>
              </a:solidFill>
              <a:round/>
              <a:headEnd/>
              <a:tailEnd/>
            </a:ln>
            <a:effectLst/>
          </p:spPr>
        </p:cxnSp>
        <p:cxnSp>
          <p:nvCxnSpPr>
            <p:cNvPr id="284754" name="AutoShape 82"/>
            <p:cNvCxnSpPr>
              <a:cxnSpLocks noChangeShapeType="1"/>
              <a:stCxn id="284709" idx="3"/>
              <a:endCxn id="284701" idx="1"/>
            </p:cNvCxnSpPr>
            <p:nvPr>
              <p:custDataLst>
                <p:tags r:id="rId81"/>
              </p:custDataLst>
            </p:nvPr>
          </p:nvCxnSpPr>
          <p:spPr bwMode="auto">
            <a:xfrm flipV="1">
              <a:off x="4343400" y="2286000"/>
              <a:ext cx="457200" cy="457200"/>
            </a:xfrm>
            <a:prstGeom prst="straightConnector1">
              <a:avLst/>
            </a:prstGeom>
            <a:noFill/>
            <a:ln w="9525">
              <a:solidFill>
                <a:schemeClr val="tx1"/>
              </a:solidFill>
              <a:round/>
              <a:headEnd/>
              <a:tailEnd/>
            </a:ln>
            <a:effectLst/>
          </p:spPr>
        </p:cxnSp>
        <p:cxnSp>
          <p:nvCxnSpPr>
            <p:cNvPr id="284755" name="AutoShape 83"/>
            <p:cNvCxnSpPr>
              <a:cxnSpLocks noChangeShapeType="1"/>
              <a:stCxn id="284709" idx="3"/>
              <a:endCxn id="284707" idx="1"/>
            </p:cNvCxnSpPr>
            <p:nvPr>
              <p:custDataLst>
                <p:tags r:id="rId82"/>
              </p:custDataLst>
            </p:nvPr>
          </p:nvCxnSpPr>
          <p:spPr bwMode="auto">
            <a:xfrm>
              <a:off x="4343400" y="2743200"/>
              <a:ext cx="457200" cy="457200"/>
            </a:xfrm>
            <a:prstGeom prst="straightConnector1">
              <a:avLst/>
            </a:prstGeom>
            <a:noFill/>
            <a:ln w="9525">
              <a:solidFill>
                <a:schemeClr val="tx1"/>
              </a:solidFill>
              <a:round/>
              <a:headEnd/>
              <a:tailEnd/>
            </a:ln>
            <a:effectLst/>
          </p:spPr>
        </p:cxnSp>
        <p:cxnSp>
          <p:nvCxnSpPr>
            <p:cNvPr id="284756" name="AutoShape 84"/>
            <p:cNvCxnSpPr>
              <a:cxnSpLocks noChangeShapeType="1"/>
              <a:stCxn id="284710" idx="3"/>
              <a:endCxn id="284706" idx="1"/>
            </p:cNvCxnSpPr>
            <p:nvPr>
              <p:custDataLst>
                <p:tags r:id="rId83"/>
              </p:custDataLst>
            </p:nvPr>
          </p:nvCxnSpPr>
          <p:spPr bwMode="auto">
            <a:xfrm>
              <a:off x="4343400" y="4114800"/>
              <a:ext cx="457200" cy="0"/>
            </a:xfrm>
            <a:prstGeom prst="straightConnector1">
              <a:avLst/>
            </a:prstGeom>
            <a:noFill/>
            <a:ln w="9525">
              <a:solidFill>
                <a:schemeClr val="tx1"/>
              </a:solidFill>
              <a:round/>
              <a:headEnd/>
              <a:tailEnd/>
            </a:ln>
            <a:effectLst/>
          </p:spPr>
        </p:cxnSp>
        <p:cxnSp>
          <p:nvCxnSpPr>
            <p:cNvPr id="284757" name="AutoShape 85"/>
            <p:cNvCxnSpPr>
              <a:cxnSpLocks noChangeShapeType="1"/>
              <a:stCxn id="284706" idx="3"/>
              <a:endCxn id="284687" idx="1"/>
            </p:cNvCxnSpPr>
            <p:nvPr>
              <p:custDataLst>
                <p:tags r:id="rId84"/>
              </p:custDataLst>
            </p:nvPr>
          </p:nvCxnSpPr>
          <p:spPr bwMode="auto">
            <a:xfrm>
              <a:off x="5715000" y="4114800"/>
              <a:ext cx="228600" cy="0"/>
            </a:xfrm>
            <a:prstGeom prst="straightConnector1">
              <a:avLst/>
            </a:prstGeom>
            <a:noFill/>
            <a:ln w="9525">
              <a:solidFill>
                <a:schemeClr val="tx1"/>
              </a:solidFill>
              <a:round/>
              <a:headEnd/>
              <a:tailEnd/>
            </a:ln>
            <a:effectLst/>
          </p:spPr>
        </p:cxnSp>
        <p:sp>
          <p:nvSpPr>
            <p:cNvPr id="284758" name="Rectangle 86"/>
            <p:cNvSpPr>
              <a:spLocks noChangeArrowheads="1"/>
            </p:cNvSpPr>
            <p:nvPr>
              <p:custDataLst>
                <p:tags r:id="rId85"/>
              </p:custDataLst>
            </p:nvPr>
          </p:nvSpPr>
          <p:spPr bwMode="auto">
            <a:xfrm>
              <a:off x="3429000" y="14859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cxnSp>
          <p:nvCxnSpPr>
            <p:cNvPr id="284759" name="AutoShape 87"/>
            <p:cNvCxnSpPr>
              <a:cxnSpLocks noChangeShapeType="1"/>
              <a:stCxn id="284714" idx="3"/>
              <a:endCxn id="284758" idx="1"/>
            </p:cNvCxnSpPr>
            <p:nvPr>
              <p:custDataLst>
                <p:tags r:id="rId86"/>
              </p:custDataLst>
            </p:nvPr>
          </p:nvCxnSpPr>
          <p:spPr bwMode="auto">
            <a:xfrm>
              <a:off x="3124200" y="1409700"/>
              <a:ext cx="304800" cy="228600"/>
            </a:xfrm>
            <a:prstGeom prst="straightConnector1">
              <a:avLst/>
            </a:prstGeom>
            <a:noFill/>
            <a:ln w="9525">
              <a:solidFill>
                <a:schemeClr val="tx1"/>
              </a:solidFill>
              <a:round/>
              <a:headEnd/>
              <a:tailEnd/>
            </a:ln>
            <a:effectLst/>
          </p:spPr>
        </p:cxnSp>
        <p:sp>
          <p:nvSpPr>
            <p:cNvPr id="284760" name="AutoShape 88"/>
            <p:cNvSpPr>
              <a:spLocks noChangeArrowheads="1"/>
            </p:cNvSpPr>
            <p:nvPr>
              <p:custDataLst>
                <p:tags r:id="rId87"/>
              </p:custDataLst>
            </p:nvPr>
          </p:nvSpPr>
          <p:spPr bwMode="auto">
            <a:xfrm>
              <a:off x="7467600" y="1447800"/>
              <a:ext cx="1524000" cy="3810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Analyse </a:t>
              </a:r>
            </a:p>
            <a:p>
              <a:pPr algn="ctr" eaLnBrk="0" hangingPunct="0"/>
              <a:r>
                <a:rPr lang="fr-FR" altLang="fr-FR" sz="1400" dirty="0">
                  <a:latin typeface="Times" charset="0"/>
                </a:rPr>
                <a:t>discriminante</a:t>
              </a:r>
            </a:p>
          </p:txBody>
        </p:sp>
        <p:sp>
          <p:nvSpPr>
            <p:cNvPr id="284761" name="Rectangle 89"/>
            <p:cNvSpPr>
              <a:spLocks noChangeArrowheads="1"/>
            </p:cNvSpPr>
            <p:nvPr>
              <p:custDataLst>
                <p:tags r:id="rId88"/>
              </p:custDataLst>
            </p:nvPr>
          </p:nvSpPr>
          <p:spPr bwMode="auto">
            <a:xfrm>
              <a:off x="4800600" y="14859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cxnSp>
          <p:nvCxnSpPr>
            <p:cNvPr id="284762" name="AutoShape 90"/>
            <p:cNvCxnSpPr>
              <a:cxnSpLocks noChangeShapeType="1"/>
              <a:stCxn id="284758" idx="3"/>
              <a:endCxn id="284761" idx="1"/>
            </p:cNvCxnSpPr>
            <p:nvPr>
              <p:custDataLst>
                <p:tags r:id="rId89"/>
              </p:custDataLst>
            </p:nvPr>
          </p:nvCxnSpPr>
          <p:spPr bwMode="auto">
            <a:xfrm>
              <a:off x="4343400" y="1638300"/>
              <a:ext cx="457200" cy="0"/>
            </a:xfrm>
            <a:prstGeom prst="straightConnector1">
              <a:avLst/>
            </a:prstGeom>
            <a:noFill/>
            <a:ln w="9525">
              <a:solidFill>
                <a:schemeClr val="tx1"/>
              </a:solidFill>
              <a:round/>
              <a:headEnd/>
              <a:tailEnd/>
            </a:ln>
            <a:effectLst/>
          </p:spPr>
        </p:cxnSp>
        <p:sp>
          <p:nvSpPr>
            <p:cNvPr id="284763" name="Rectangle 91"/>
            <p:cNvSpPr>
              <a:spLocks noChangeArrowheads="1"/>
            </p:cNvSpPr>
            <p:nvPr>
              <p:custDataLst>
                <p:tags r:id="rId90"/>
              </p:custDataLst>
            </p:nvPr>
          </p:nvSpPr>
          <p:spPr bwMode="auto">
            <a:xfrm>
              <a:off x="3429000" y="4876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Aucune</a:t>
              </a:r>
            </a:p>
          </p:txBody>
        </p:sp>
        <p:sp>
          <p:nvSpPr>
            <p:cNvPr id="284764" name="AutoShape 92" descr="Treillis blanc"/>
            <p:cNvSpPr>
              <a:spLocks noChangeArrowheads="1"/>
            </p:cNvSpPr>
            <p:nvPr>
              <p:custDataLst>
                <p:tags r:id="rId91"/>
              </p:custDataLst>
            </p:nvPr>
          </p:nvSpPr>
          <p:spPr bwMode="auto">
            <a:xfrm>
              <a:off x="7467600" y="4876800"/>
              <a:ext cx="1524000" cy="304800"/>
            </a:xfrm>
            <a:prstGeom prst="roundRect">
              <a:avLst>
                <a:gd name="adj" fmla="val 16667"/>
              </a:avLst>
            </a:prstGeom>
            <a:pattFill prst="openDmnd">
              <a:fgClr>
                <a:schemeClr val="accent1"/>
              </a:fgClr>
              <a:bgClr>
                <a:srgbClr val="FFFFFF"/>
              </a:bgClr>
            </a:pattFill>
            <a:ln w="9525">
              <a:solidFill>
                <a:schemeClr val="tx1"/>
              </a:solidFill>
              <a:round/>
              <a:headEnd/>
              <a:tailEnd/>
            </a:ln>
            <a:effectLst/>
          </p:spPr>
          <p:txBody>
            <a:bodyPr wrap="none" anchor="ctr"/>
            <a:lstStyle/>
            <a:p>
              <a:pPr algn="ctr" eaLnBrk="0" hangingPunct="0"/>
              <a:r>
                <a:rPr lang="fr-FR" altLang="fr-FR" sz="1400" dirty="0">
                  <a:latin typeface="Times" charset="0"/>
                </a:rPr>
                <a:t>Analyse Factorielle</a:t>
              </a:r>
            </a:p>
          </p:txBody>
        </p:sp>
        <p:cxnSp>
          <p:nvCxnSpPr>
            <p:cNvPr id="284765" name="AutoShape 93"/>
            <p:cNvCxnSpPr>
              <a:cxnSpLocks noChangeShapeType="1"/>
              <a:stCxn id="284717" idx="3"/>
              <a:endCxn id="284763" idx="1"/>
            </p:cNvCxnSpPr>
            <p:nvPr>
              <p:custDataLst>
                <p:tags r:id="rId92"/>
              </p:custDataLst>
            </p:nvPr>
          </p:nvCxnSpPr>
          <p:spPr bwMode="auto">
            <a:xfrm flipV="1">
              <a:off x="3124200" y="5029200"/>
              <a:ext cx="304800" cy="723900"/>
            </a:xfrm>
            <a:prstGeom prst="straightConnector1">
              <a:avLst/>
            </a:prstGeom>
            <a:noFill/>
            <a:ln w="9525">
              <a:solidFill>
                <a:schemeClr val="tx1"/>
              </a:solidFill>
              <a:round/>
              <a:headEnd/>
              <a:tailEnd/>
            </a:ln>
            <a:effectLst/>
          </p:spPr>
        </p:cxnSp>
        <p:sp>
          <p:nvSpPr>
            <p:cNvPr id="284766" name="Rectangle 94"/>
            <p:cNvSpPr>
              <a:spLocks noChangeArrowheads="1"/>
            </p:cNvSpPr>
            <p:nvPr>
              <p:custDataLst>
                <p:tags r:id="rId93"/>
              </p:custDataLst>
            </p:nvPr>
          </p:nvSpPr>
          <p:spPr bwMode="auto">
            <a:xfrm>
              <a:off x="4800600" y="4876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cxnSp>
          <p:nvCxnSpPr>
            <p:cNvPr id="284767" name="AutoShape 95"/>
            <p:cNvCxnSpPr>
              <a:cxnSpLocks noChangeShapeType="1"/>
              <a:stCxn id="284763" idx="3"/>
              <a:endCxn id="284766" idx="1"/>
            </p:cNvCxnSpPr>
            <p:nvPr>
              <p:custDataLst>
                <p:tags r:id="rId94"/>
              </p:custDataLst>
            </p:nvPr>
          </p:nvCxnSpPr>
          <p:spPr bwMode="auto">
            <a:xfrm>
              <a:off x="4343400" y="5029200"/>
              <a:ext cx="457200" cy="0"/>
            </a:xfrm>
            <a:prstGeom prst="straightConnector1">
              <a:avLst/>
            </a:prstGeom>
            <a:noFill/>
            <a:ln w="9525">
              <a:solidFill>
                <a:schemeClr val="tx1"/>
              </a:solidFill>
              <a:round/>
              <a:headEnd/>
              <a:tailEnd/>
            </a:ln>
            <a:effectLst/>
          </p:spPr>
        </p:cxnSp>
        <p:cxnSp>
          <p:nvCxnSpPr>
            <p:cNvPr id="284768" name="AutoShape 96"/>
            <p:cNvCxnSpPr>
              <a:cxnSpLocks noChangeShapeType="1"/>
              <a:stCxn id="284766" idx="3"/>
              <a:endCxn id="284764" idx="1"/>
            </p:cNvCxnSpPr>
            <p:nvPr>
              <p:custDataLst>
                <p:tags r:id="rId95"/>
              </p:custDataLst>
            </p:nvPr>
          </p:nvCxnSpPr>
          <p:spPr bwMode="auto">
            <a:xfrm>
              <a:off x="5715000" y="5029200"/>
              <a:ext cx="1752600" cy="0"/>
            </a:xfrm>
            <a:prstGeom prst="straightConnector1">
              <a:avLst/>
            </a:prstGeom>
            <a:noFill/>
            <a:ln w="9525">
              <a:solidFill>
                <a:schemeClr val="tx1"/>
              </a:solidFill>
              <a:round/>
              <a:headEnd/>
              <a:tailEnd/>
            </a:ln>
            <a:effectLst/>
          </p:spPr>
        </p:cxnSp>
        <p:cxnSp>
          <p:nvCxnSpPr>
            <p:cNvPr id="284770" name="AutoShape 98"/>
            <p:cNvCxnSpPr>
              <a:cxnSpLocks noChangeShapeType="1"/>
              <a:stCxn id="284761" idx="3"/>
              <a:endCxn id="284760" idx="1"/>
            </p:cNvCxnSpPr>
            <p:nvPr>
              <p:custDataLst>
                <p:tags r:id="rId96"/>
              </p:custDataLst>
            </p:nvPr>
          </p:nvCxnSpPr>
          <p:spPr bwMode="auto">
            <a:xfrm>
              <a:off x="5715000" y="1638300"/>
              <a:ext cx="1752600" cy="0"/>
            </a:xfrm>
            <a:prstGeom prst="straightConnector1">
              <a:avLst/>
            </a:prstGeom>
            <a:noFill/>
            <a:ln w="9525">
              <a:solidFill>
                <a:schemeClr val="tx1"/>
              </a:solidFill>
              <a:round/>
              <a:headEnd/>
              <a:tailEnd/>
            </a:ln>
            <a:effectLst/>
          </p:spPr>
        </p:cxnSp>
      </p:grpSp>
    </p:spTree>
    <p:extLst>
      <p:ext uri="{BB962C8B-B14F-4D97-AF65-F5344CB8AC3E}">
        <p14:creationId xmlns:p14="http://schemas.microsoft.com/office/powerpoint/2010/main" val="369001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Normalité </a:t>
            </a:r>
          </a:p>
        </p:txBody>
      </p:sp>
      <p:pic>
        <p:nvPicPr>
          <p:cNvPr id="4" name="Picture 3">
            <a:extLst>
              <a:ext uri="{FF2B5EF4-FFF2-40B4-BE49-F238E27FC236}">
                <a16:creationId xmlns:a16="http://schemas.microsoft.com/office/drawing/2014/main" id="{44243FB5-8CFF-4A5C-8D92-D8926C8FE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48" y="2276872"/>
            <a:ext cx="8136904" cy="3401541"/>
          </a:xfrm>
          <a:prstGeom prst="rect">
            <a:avLst/>
          </a:prstGeom>
          <a:noFill/>
        </p:spPr>
      </p:pic>
      <p:sp>
        <p:nvSpPr>
          <p:cNvPr id="3" name="TextBox 2">
            <a:extLst>
              <a:ext uri="{FF2B5EF4-FFF2-40B4-BE49-F238E27FC236}">
                <a16:creationId xmlns:a16="http://schemas.microsoft.com/office/drawing/2014/main" id="{1E57DB66-1C3A-4EC7-991F-E21894CA38F0}"/>
              </a:ext>
            </a:extLst>
          </p:cNvPr>
          <p:cNvSpPr txBox="1"/>
          <p:nvPr/>
        </p:nvSpPr>
        <p:spPr>
          <a:xfrm>
            <a:off x="503548" y="1484784"/>
            <a:ext cx="4212468" cy="584775"/>
          </a:xfrm>
          <a:prstGeom prst="rect">
            <a:avLst/>
          </a:prstGeom>
          <a:noFill/>
        </p:spPr>
        <p:txBody>
          <a:bodyPr wrap="square" rtlCol="0">
            <a:spAutoFit/>
          </a:bodyPr>
          <a:lstStyle/>
          <a:p>
            <a:r>
              <a:rPr lang="en-US" sz="3200" b="1" dirty="0"/>
              <a:t>Test de </a:t>
            </a:r>
            <a:r>
              <a:rPr lang="en-US" sz="3200" b="1" dirty="0" err="1"/>
              <a:t>normalité</a:t>
            </a:r>
            <a:endParaRPr lang="en-US" sz="3200" b="1" dirty="0"/>
          </a:p>
        </p:txBody>
      </p:sp>
    </p:spTree>
    <p:extLst>
      <p:ext uri="{BB962C8B-B14F-4D97-AF65-F5344CB8AC3E}">
        <p14:creationId xmlns:p14="http://schemas.microsoft.com/office/powerpoint/2010/main" val="3094106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3" name="Picture 2">
            <a:extLst>
              <a:ext uri="{FF2B5EF4-FFF2-40B4-BE49-F238E27FC236}">
                <a16:creationId xmlns:a16="http://schemas.microsoft.com/office/drawing/2014/main" id="{5F1240C6-E0C8-4BDD-A292-0D752FED5CCF}"/>
              </a:ext>
            </a:extLst>
          </p:cNvPr>
          <p:cNvPicPr>
            <a:picLocks noChangeAspect="1"/>
          </p:cNvPicPr>
          <p:nvPr/>
        </p:nvPicPr>
        <p:blipFill>
          <a:blip r:embed="rId3"/>
          <a:stretch>
            <a:fillRect/>
          </a:stretch>
        </p:blipFill>
        <p:spPr>
          <a:xfrm>
            <a:off x="0" y="1656183"/>
            <a:ext cx="9144000" cy="4437113"/>
          </a:xfrm>
          <a:prstGeom prst="rect">
            <a:avLst/>
          </a:prstGeom>
        </p:spPr>
      </p:pic>
    </p:spTree>
    <p:extLst>
      <p:ext uri="{BB962C8B-B14F-4D97-AF65-F5344CB8AC3E}">
        <p14:creationId xmlns:p14="http://schemas.microsoft.com/office/powerpoint/2010/main" val="108837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C72E3702-07F2-4B41-94DA-51AA9BD201C8}"/>
              </a:ext>
            </a:extLst>
          </p:cNvPr>
          <p:cNvPicPr>
            <a:picLocks noChangeAspect="1"/>
          </p:cNvPicPr>
          <p:nvPr/>
        </p:nvPicPr>
        <p:blipFill>
          <a:blip r:embed="rId3"/>
          <a:stretch>
            <a:fillRect/>
          </a:stretch>
        </p:blipFill>
        <p:spPr>
          <a:xfrm>
            <a:off x="269776" y="980728"/>
            <a:ext cx="8604448" cy="5688632"/>
          </a:xfrm>
          <a:prstGeom prst="rect">
            <a:avLst/>
          </a:prstGeom>
        </p:spPr>
      </p:pic>
    </p:spTree>
    <p:extLst>
      <p:ext uri="{BB962C8B-B14F-4D97-AF65-F5344CB8AC3E}">
        <p14:creationId xmlns:p14="http://schemas.microsoft.com/office/powerpoint/2010/main" val="2806904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5C4283F7-41DB-419C-93E0-2A29C6F829FC}"/>
              </a:ext>
            </a:extLst>
          </p:cNvPr>
          <p:cNvPicPr>
            <a:picLocks noChangeAspect="1"/>
          </p:cNvPicPr>
          <p:nvPr/>
        </p:nvPicPr>
        <p:blipFill>
          <a:blip r:embed="rId3"/>
          <a:stretch>
            <a:fillRect/>
          </a:stretch>
        </p:blipFill>
        <p:spPr>
          <a:xfrm>
            <a:off x="0" y="1730914"/>
            <a:ext cx="9144000" cy="4362382"/>
          </a:xfrm>
          <a:prstGeom prst="rect">
            <a:avLst/>
          </a:prstGeom>
        </p:spPr>
      </p:pic>
    </p:spTree>
    <p:extLst>
      <p:ext uri="{BB962C8B-B14F-4D97-AF65-F5344CB8AC3E}">
        <p14:creationId xmlns:p14="http://schemas.microsoft.com/office/powerpoint/2010/main" val="2295902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41189E5-01A1-4F6B-86DE-53C3BAE388E4}"/>
              </a:ext>
            </a:extLst>
          </p:cNvPr>
          <p:cNvPicPr>
            <a:picLocks noChangeAspect="1"/>
          </p:cNvPicPr>
          <p:nvPr/>
        </p:nvPicPr>
        <p:blipFill>
          <a:blip r:embed="rId3"/>
          <a:stretch>
            <a:fillRect/>
          </a:stretch>
        </p:blipFill>
        <p:spPr>
          <a:xfrm>
            <a:off x="107504" y="1867321"/>
            <a:ext cx="9036496" cy="4658023"/>
          </a:xfrm>
          <a:prstGeom prst="rect">
            <a:avLst/>
          </a:prstGeom>
        </p:spPr>
      </p:pic>
    </p:spTree>
    <p:extLst>
      <p:ext uri="{BB962C8B-B14F-4D97-AF65-F5344CB8AC3E}">
        <p14:creationId xmlns:p14="http://schemas.microsoft.com/office/powerpoint/2010/main" val="66285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2" name="TextBox 1">
            <a:extLst>
              <a:ext uri="{FF2B5EF4-FFF2-40B4-BE49-F238E27FC236}">
                <a16:creationId xmlns:a16="http://schemas.microsoft.com/office/drawing/2014/main" id="{4AA3B1AC-AB5C-4C80-934D-402EEF888C93}"/>
              </a:ext>
            </a:extLst>
          </p:cNvPr>
          <p:cNvSpPr txBox="1"/>
          <p:nvPr/>
        </p:nvSpPr>
        <p:spPr>
          <a:xfrm>
            <a:off x="107504" y="1268760"/>
            <a:ext cx="8856984" cy="4457952"/>
          </a:xfrm>
          <a:prstGeom prst="rect">
            <a:avLst/>
          </a:prstGeom>
          <a:noFill/>
        </p:spPr>
        <p:txBody>
          <a:bodyPr wrap="square" rtlCol="0">
            <a:spAutoFit/>
          </a:bodyPr>
          <a:lstStyle/>
          <a:p>
            <a:pPr marL="609600" indent="-609600" algn="ctr">
              <a:lnSpc>
                <a:spcPct val="150000"/>
              </a:lnSpc>
              <a:buClr>
                <a:srgbClr val="FF0000"/>
              </a:buClr>
              <a:buFont typeface="Wingdings" panose="05000000000000000000" pitchFamily="2" charset="2"/>
              <a:buNone/>
              <a:tabLst>
                <a:tab pos="566738" algn="l"/>
              </a:tabLst>
            </a:pPr>
            <a:r>
              <a:rPr lang="fr-CA" altLang="en-US" sz="2400" b="0" dirty="0">
                <a:latin typeface="Times New Roman" panose="02020603050405020304" pitchFamily="18" charset="0"/>
                <a:cs typeface="Times New Roman" panose="02020603050405020304" pitchFamily="18" charset="0"/>
              </a:rPr>
              <a:t>Les trois étapes de présentation des données statistiques: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représentation graphique du phénomène étudié s’il est possible.</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synthèse des résultats obtenus à l’aide d’un tableau qui regroupes les catégories.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dirty="0">
                <a:latin typeface="Times New Roman" panose="02020603050405020304" pitchFamily="18" charset="0"/>
                <a:cs typeface="Times New Roman" panose="02020603050405020304" pitchFamily="18" charset="0"/>
              </a:rPr>
              <a:t>L’analyse des résultats obtenus pour faciliter au lecteur du manuscrit la tâche.</a:t>
            </a:r>
            <a:endParaRPr lang="fr-CA" altLang="en-US" sz="2400" b="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683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970591"/>
          </a:xfrm>
          <a:prstGeom prst="rect">
            <a:avLst/>
          </a:prstGeom>
          <a:noFill/>
        </p:spPr>
        <p:txBody>
          <a:bodyPr wrap="square" rtlCol="0">
            <a:spAutoFit/>
          </a:bodyPr>
          <a:lstStyle/>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tests sont des aspects fondamentaux de l'inférence statistique, et ils sont fréquemment utilisés pour distinguer les affirmations scientifiques du bruit statistique lors de l'interprétation des données expérimentales scientifiques. </a:t>
            </a:r>
          </a:p>
          <a:p>
            <a:pPr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hypothèses sont basées sur un échantillon de la population et sont des conjectures concernant un modèle statistique de la population. </a:t>
            </a:r>
          </a:p>
          <a:p>
            <a:pPr marL="0" marR="0" algn="just">
              <a:lnSpc>
                <a:spcPct val="150000"/>
              </a:lnSpc>
              <a:spcBef>
                <a:spcPts val="0"/>
              </a:spcBef>
              <a:spcAft>
                <a:spcPts val="800"/>
              </a:spcAf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92317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663136"/>
          </a:xfrm>
          <a:prstGeom prst="rect">
            <a:avLst/>
          </a:prstGeom>
          <a:noFill/>
        </p:spPr>
        <p:txBody>
          <a:bodyPr wrap="square" rtlCol="0">
            <a:spAutoFit/>
          </a:bodyPr>
          <a:lstStyle/>
          <a:p>
            <a:pPr marL="0" marR="0" algn="just">
              <a:lnSpc>
                <a:spcPct val="150000"/>
              </a:lnSpc>
              <a:spcBef>
                <a:spcPts val="0"/>
              </a:spcBef>
              <a:spcAft>
                <a:spcPts val="800"/>
              </a:spcAft>
            </a:pPr>
            <a:r>
              <a:rPr lang="fr-FR" sz="2400" dirty="0">
                <a:latin typeface="Times New Roman" panose="02020603050405020304" pitchFamily="18" charset="0"/>
                <a:cs typeface="Times New Roman" panose="02020603050405020304" pitchFamily="18" charset="0"/>
              </a:rPr>
              <a:t>Définition : le test statistique donne une règle permettant de décider si l’on peut rejeter une hypothèse, en fonction des observations relevées sur des échantillons. </a:t>
            </a:r>
          </a:p>
          <a:p>
            <a:pPr algn="just">
              <a:lnSpc>
                <a:spcPct val="150000"/>
              </a:lnSpc>
              <a:spcBef>
                <a:spcPts val="0"/>
              </a:spcBef>
              <a:spcAft>
                <a:spcPts val="800"/>
              </a:spcAft>
            </a:pPr>
            <a:r>
              <a:rPr lang="fr-FR" sz="2400" dirty="0">
                <a:latin typeface="Times New Roman" panose="02020603050405020304" pitchFamily="18" charset="0"/>
                <a:cs typeface="Times New Roman" panose="02020603050405020304" pitchFamily="18" charset="0"/>
              </a:rPr>
              <a:t>Hypothèse nulle : l’hypothèse dont on cherche à savoir si elle peut être rejetée, notée H</a:t>
            </a:r>
            <a:r>
              <a:rPr lang="fr-FR" sz="2400" baseline="-25000" dirty="0">
                <a:latin typeface="Times New Roman" panose="02020603050405020304" pitchFamily="18" charset="0"/>
                <a:cs typeface="Times New Roman" panose="02020603050405020304" pitchFamily="18" charset="0"/>
              </a:rPr>
              <a:t>0, </a:t>
            </a:r>
            <a:r>
              <a:rPr lang="fr-FR" sz="2400" dirty="0">
                <a:latin typeface="Times New Roman" panose="02020603050405020304" pitchFamily="18" charset="0"/>
                <a:cs typeface="Times New Roman" panose="02020603050405020304" pitchFamily="18" charset="0"/>
              </a:rPr>
              <a:t>souvent définie comme une absence de différence.</a:t>
            </a:r>
            <a:br>
              <a:rPr lang="fr-FR" sz="2400" baseline="-250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Hypothèse alternative : hypothèse concurrente, notée </a:t>
            </a:r>
            <a:r>
              <a:rPr lang="fr-FR" sz="2400" b="1" dirty="0">
                <a:latin typeface="Times New Roman" panose="02020603050405020304" pitchFamily="18" charset="0"/>
                <a:cs typeface="Times New Roman" panose="02020603050405020304" pitchFamily="18" charset="0"/>
              </a:rPr>
              <a:t>H</a:t>
            </a:r>
            <a:r>
              <a:rPr lang="fr-FR" sz="2400" b="1" baseline="-25000" dirty="0">
                <a:latin typeface="Times New Roman" panose="02020603050405020304" pitchFamily="18" charset="0"/>
                <a:cs typeface="Times New Roman" panose="02020603050405020304" pitchFamily="18" charset="0"/>
              </a:rPr>
              <a:t>1.</a:t>
            </a:r>
          </a:p>
          <a:p>
            <a:pPr marL="0" marR="0" algn="just">
              <a:lnSpc>
                <a:spcPct val="150000"/>
              </a:lnSpc>
              <a:spcBef>
                <a:spcPts val="0"/>
              </a:spcBef>
              <a:spcAft>
                <a:spcPts val="800"/>
              </a:spcAft>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836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772910"/>
          </a:xfrm>
          <a:prstGeom prst="rect">
            <a:avLst/>
          </a:prstGeom>
          <a:noFill/>
        </p:spPr>
        <p:txBody>
          <a:bodyPr wrap="square" rtlCol="0">
            <a:spAutoFit/>
          </a:bodyPr>
          <a:lstStyle/>
          <a:p>
            <a:pPr marL="0" marR="0" algn="just">
              <a:lnSpc>
                <a:spcPct val="150000"/>
              </a:lnSpc>
              <a:spcBef>
                <a:spcPts val="0"/>
              </a:spcBef>
              <a:spcAft>
                <a:spcPts val="80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Tests d’hypothèses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L'hypothèse nulle H0 et l'hypothèse alternative H1 sont utilisées dans les tests statistiques, qui sont des techniques permettant de tirer des conclusions ou de porter des jugements basés sur les statistique. </a:t>
            </a: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test de signification est utilisé pour déterminer la force de la preuve contre l'hypothèse nulle. </a:t>
            </a: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L'hypothèse nulle est généralement définie comme "aucun effet" ou "aucune différence".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462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5" name="TextBox 4">
            <a:extLst>
              <a:ext uri="{FF2B5EF4-FFF2-40B4-BE49-F238E27FC236}">
                <a16:creationId xmlns:a16="http://schemas.microsoft.com/office/drawing/2014/main" id="{333C8A2F-67B4-48A9-84D2-4AF2C6C1EC69}"/>
              </a:ext>
            </a:extLst>
          </p:cNvPr>
          <p:cNvSpPr txBox="1"/>
          <p:nvPr/>
        </p:nvSpPr>
        <p:spPr>
          <a:xfrm>
            <a:off x="611560" y="1412776"/>
            <a:ext cx="8352928" cy="2795958"/>
          </a:xfrm>
          <a:prstGeom prst="rect">
            <a:avLst/>
          </a:prstGeom>
          <a:noFill/>
        </p:spPr>
        <p:txBody>
          <a:bodyPr wrap="square">
            <a:spAutoFit/>
          </a:bodyPr>
          <a:lstStyle/>
          <a:p>
            <a:pPr>
              <a:lnSpc>
                <a:spcPct val="150000"/>
              </a:lnSpc>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La moyenne, la médiane et le mode sont des exemples de mesures de tendance centrale, tandis que l'écart type, la variance, les intervalles de confiances de la moyenne, les variables minimum et maximum, l'aplatissement et l'asymétrie sont des exemples de mesures de dispersion.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062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pic>
        <p:nvPicPr>
          <p:cNvPr id="6" name="Picture 5">
            <a:extLst>
              <a:ext uri="{FF2B5EF4-FFF2-40B4-BE49-F238E27FC236}">
                <a16:creationId xmlns:a16="http://schemas.microsoft.com/office/drawing/2014/main" id="{C42F6319-0BC8-42D2-BDC1-7D4D94E30F3E}"/>
              </a:ext>
            </a:extLst>
          </p:cNvPr>
          <p:cNvPicPr>
            <a:picLocks noChangeAspect="1"/>
          </p:cNvPicPr>
          <p:nvPr/>
        </p:nvPicPr>
        <p:blipFill>
          <a:blip r:embed="rId3"/>
          <a:stretch>
            <a:fillRect/>
          </a:stretch>
        </p:blipFill>
        <p:spPr>
          <a:xfrm>
            <a:off x="251520" y="1604962"/>
            <a:ext cx="8640959" cy="4632350"/>
          </a:xfrm>
          <a:prstGeom prst="rect">
            <a:avLst/>
          </a:prstGeom>
        </p:spPr>
      </p:pic>
    </p:spTree>
    <p:extLst>
      <p:ext uri="{BB962C8B-B14F-4D97-AF65-F5344CB8AC3E}">
        <p14:creationId xmlns:p14="http://schemas.microsoft.com/office/powerpoint/2010/main" val="495717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pic>
        <p:nvPicPr>
          <p:cNvPr id="6" name="Picture 5">
            <a:extLst>
              <a:ext uri="{FF2B5EF4-FFF2-40B4-BE49-F238E27FC236}">
                <a16:creationId xmlns:a16="http://schemas.microsoft.com/office/drawing/2014/main" id="{BE3BE40A-7031-408E-84C9-D4415953D61E}"/>
              </a:ext>
            </a:extLst>
          </p:cNvPr>
          <p:cNvPicPr>
            <a:picLocks noChangeAspect="1"/>
          </p:cNvPicPr>
          <p:nvPr/>
        </p:nvPicPr>
        <p:blipFill>
          <a:blip r:embed="rId3"/>
          <a:stretch>
            <a:fillRect/>
          </a:stretch>
        </p:blipFill>
        <p:spPr>
          <a:xfrm>
            <a:off x="609552" y="1113802"/>
            <a:ext cx="7924895" cy="5206556"/>
          </a:xfrm>
          <a:prstGeom prst="rect">
            <a:avLst/>
          </a:prstGeom>
        </p:spPr>
      </p:pic>
    </p:spTree>
    <p:extLst>
      <p:ext uri="{BB962C8B-B14F-4D97-AF65-F5344CB8AC3E}">
        <p14:creationId xmlns:p14="http://schemas.microsoft.com/office/powerpoint/2010/main" val="3266836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paramétriques</a:t>
            </a:r>
          </a:p>
        </p:txBody>
      </p:sp>
      <p:sp>
        <p:nvSpPr>
          <p:cNvPr id="4" name="TextBox 3">
            <a:extLst>
              <a:ext uri="{FF2B5EF4-FFF2-40B4-BE49-F238E27FC236}">
                <a16:creationId xmlns:a16="http://schemas.microsoft.com/office/drawing/2014/main" id="{8F12D6D9-9E14-48EA-95C8-1829DD965DEB}"/>
              </a:ext>
            </a:extLst>
          </p:cNvPr>
          <p:cNvSpPr txBox="1"/>
          <p:nvPr/>
        </p:nvSpPr>
        <p:spPr>
          <a:xfrm>
            <a:off x="107504" y="1268760"/>
            <a:ext cx="8928992" cy="3901837"/>
          </a:xfrm>
          <a:prstGeom prst="rect">
            <a:avLst/>
          </a:prstGeom>
          <a:noFill/>
        </p:spPr>
        <p:txBody>
          <a:bodyPr wrap="square" rtlCol="0">
            <a:spAutoFit/>
          </a:bodyPr>
          <a:lstStyle/>
          <a:p>
            <a:pPr algn="just">
              <a:lnSpc>
                <a:spcPct val="150000"/>
              </a:lnSpc>
            </a:pPr>
            <a:r>
              <a:rPr lang="fr-FR" sz="2400" dirty="0"/>
              <a:t>Un test est dit paramétrique si son objet est de tester certaine hypothèse relative à un ou plusieurs paramètres d'une variable aléatoire. Ils sont considérés comme des tests robustes.</a:t>
            </a:r>
          </a:p>
          <a:p>
            <a:pPr algn="just">
              <a:lnSpc>
                <a:spcPct val="150000"/>
              </a:lnSpc>
            </a:pPr>
            <a:r>
              <a:rPr lang="fr-FR" sz="2400" dirty="0"/>
              <a:t>Dans la plupart des cas, ces tests sont basés sur la considération de la loi normale et supposent donc explicitement l'existence d'une variable aléatoire de référence X qui suit une loi de Laplace-Gauss ou un effectif important (&gt;30).</a:t>
            </a:r>
            <a:endParaRPr lang="en-US" dirty="0"/>
          </a:p>
        </p:txBody>
      </p:sp>
    </p:spTree>
    <p:extLst>
      <p:ext uri="{BB962C8B-B14F-4D97-AF65-F5344CB8AC3E}">
        <p14:creationId xmlns:p14="http://schemas.microsoft.com/office/powerpoint/2010/main" val="2461252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t de </a:t>
            </a:r>
            <a:r>
              <a:rPr lang="fr-FR" dirty="0" err="1"/>
              <a:t>Student</a:t>
            </a:r>
            <a:endParaRPr lang="fr-FR" dirty="0"/>
          </a:p>
        </p:txBody>
      </p:sp>
      <p:sp>
        <p:nvSpPr>
          <p:cNvPr id="4" name="TextBox 3">
            <a:extLst>
              <a:ext uri="{FF2B5EF4-FFF2-40B4-BE49-F238E27FC236}">
                <a16:creationId xmlns:a16="http://schemas.microsoft.com/office/drawing/2014/main" id="{8F12D6D9-9E14-48EA-95C8-1829DD965DEB}"/>
              </a:ext>
            </a:extLst>
          </p:cNvPr>
          <p:cNvSpPr txBox="1"/>
          <p:nvPr/>
        </p:nvSpPr>
        <p:spPr>
          <a:xfrm>
            <a:off x="107504" y="1268760"/>
            <a:ext cx="8928992" cy="4801314"/>
          </a:xfrm>
          <a:prstGeom prst="rect">
            <a:avLst/>
          </a:prstGeom>
          <a:noFill/>
        </p:spPr>
        <p:txBody>
          <a:bodyPr wrap="square" rtlCol="0">
            <a:spAutoFit/>
          </a:bodyPr>
          <a:lstStyle/>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permet de comparer les moyennes de deux groupes d’échantillons. </a:t>
            </a:r>
          </a:p>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Il s’agit donc de savoir si les moyennes des deux groupes sont significativement différentes au point de vue statistique.</a:t>
            </a:r>
          </a:p>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Il existe trois types du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a:t>
            </a:r>
          </a:p>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p>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indépendants.</a:t>
            </a:r>
          </a:p>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dépendants ou apparié</a:t>
            </a:r>
            <a:r>
              <a:rPr lang="fr-FR" sz="2400" dirty="0">
                <a:solidFill>
                  <a:srgbClr val="021B34"/>
                </a:solidFill>
                <a:latin typeface="Times New Roman" panose="02020603050405020304" pitchFamily="18" charset="0"/>
                <a:cs typeface="Times New Roman" panose="02020603050405020304" pitchFamily="18" charset="0"/>
              </a:rPr>
              <a:t>s</a:t>
            </a:r>
            <a:r>
              <a:rPr lang="fr-FR" sz="2400" i="0" dirty="0">
                <a:solidFill>
                  <a:srgbClr val="021B34"/>
                </a:solidFill>
                <a:effectLst/>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01467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5" name="Picture 4">
            <a:extLst>
              <a:ext uri="{FF2B5EF4-FFF2-40B4-BE49-F238E27FC236}">
                <a16:creationId xmlns:a16="http://schemas.microsoft.com/office/drawing/2014/main" id="{B7C65CF1-1E9D-4530-A519-92D7959976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348880"/>
            <a:ext cx="6637066" cy="3482305"/>
          </a:xfrm>
          <a:prstGeom prst="rect">
            <a:avLst/>
          </a:prstGeom>
          <a:noFill/>
        </p:spPr>
      </p:pic>
      <p:sp>
        <p:nvSpPr>
          <p:cNvPr id="2" name="TextBox 1">
            <a:extLst>
              <a:ext uri="{FF2B5EF4-FFF2-40B4-BE49-F238E27FC236}">
                <a16:creationId xmlns:a16="http://schemas.microsoft.com/office/drawing/2014/main" id="{44775829-1B84-44BE-88BE-DD434B8F0AD1}"/>
              </a:ext>
            </a:extLst>
          </p:cNvPr>
          <p:cNvSpPr txBox="1"/>
          <p:nvPr/>
        </p:nvSpPr>
        <p:spPr>
          <a:xfrm>
            <a:off x="323528" y="1412776"/>
            <a:ext cx="8136904" cy="1107996"/>
          </a:xfrm>
          <a:prstGeom prst="rect">
            <a:avLst/>
          </a:prstGeom>
          <a:noFill/>
        </p:spPr>
        <p:txBody>
          <a:bodyPr wrap="square" rtlCol="0">
            <a:sp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Statistiques descriptives sous </a:t>
            </a:r>
            <a:r>
              <a:rPr lang="fr-FR" sz="2400" i="0" dirty="0" err="1">
                <a:solidFill>
                  <a:srgbClr val="021B34"/>
                </a:solidFill>
                <a:effectLst/>
                <a:latin typeface="Times New Roman" panose="02020603050405020304" pitchFamily="18" charset="0"/>
                <a:cs typeface="Times New Roman" panose="02020603050405020304" pitchFamily="18" charset="0"/>
              </a:rPr>
              <a:t>Spss</a:t>
            </a:r>
            <a:r>
              <a:rPr lang="fr-FR" sz="2400" i="0" dirty="0">
                <a:solidFill>
                  <a:srgbClr val="021B34"/>
                </a:solidFill>
                <a:effectLst/>
                <a:latin typeface="Times New Roman" panose="02020603050405020304" pitchFamily="18" charset="0"/>
                <a:cs typeface="Times New Roman" panose="02020603050405020304" pitchFamily="18" charset="0"/>
              </a:rPr>
              <a:t> 26</a:t>
            </a:r>
          </a:p>
          <a:p>
            <a:endParaRPr lang="en-US" dirty="0"/>
          </a:p>
        </p:txBody>
      </p:sp>
    </p:spTree>
    <p:extLst>
      <p:ext uri="{BB962C8B-B14F-4D97-AF65-F5344CB8AC3E}">
        <p14:creationId xmlns:p14="http://schemas.microsoft.com/office/powerpoint/2010/main" val="1194527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4" name="Picture 3" descr="Table&#10;&#10;Description automatically generated">
            <a:extLst>
              <a:ext uri="{FF2B5EF4-FFF2-40B4-BE49-F238E27FC236}">
                <a16:creationId xmlns:a16="http://schemas.microsoft.com/office/drawing/2014/main" id="{2342EEB3-E492-4C07-B6C7-2D0842E2D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7544" y="2564904"/>
            <a:ext cx="7787208" cy="2978606"/>
          </a:xfrm>
          <a:prstGeom prst="rect">
            <a:avLst/>
          </a:prstGeom>
          <a:noFill/>
        </p:spPr>
      </p:pic>
      <p:sp>
        <p:nvSpPr>
          <p:cNvPr id="2" name="TextBox 1">
            <a:extLst>
              <a:ext uri="{FF2B5EF4-FFF2-40B4-BE49-F238E27FC236}">
                <a16:creationId xmlns:a16="http://schemas.microsoft.com/office/drawing/2014/main" id="{9216AC83-AC34-4B30-9382-09470FFDE4DC}"/>
              </a:ext>
            </a:extLst>
          </p:cNvPr>
          <p:cNvSpPr txBox="1"/>
          <p:nvPr/>
        </p:nvSpPr>
        <p:spPr>
          <a:xfrm>
            <a:off x="832756" y="1185037"/>
            <a:ext cx="7344816" cy="1569660"/>
          </a:xfrm>
          <a:prstGeom prst="rect">
            <a:avLst/>
          </a:prstGeom>
          <a:noFill/>
        </p:spPr>
        <p:txBody>
          <a:bodyPr wrap="square" rtlCol="0">
            <a:spAutoFit/>
          </a:bodyPr>
          <a:lstStyle/>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comparaison du groupe à une valeur de référence de 2.5</a:t>
            </a:r>
          </a:p>
          <a:p>
            <a:pPr algn="just"/>
            <a:endParaRPr lang="en-US" sz="2400" dirty="0"/>
          </a:p>
        </p:txBody>
      </p:sp>
    </p:spTree>
    <p:extLst>
      <p:ext uri="{BB962C8B-B14F-4D97-AF65-F5344CB8AC3E}">
        <p14:creationId xmlns:p14="http://schemas.microsoft.com/office/powerpoint/2010/main" val="185230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pic>
        <p:nvPicPr>
          <p:cNvPr id="3" name="Picture 2">
            <a:extLst>
              <a:ext uri="{FF2B5EF4-FFF2-40B4-BE49-F238E27FC236}">
                <a16:creationId xmlns:a16="http://schemas.microsoft.com/office/drawing/2014/main" id="{2E399BF6-755F-4ADA-B9BB-FBB8FBADD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588" y="2060848"/>
            <a:ext cx="7416823" cy="3862164"/>
          </a:xfrm>
          <a:prstGeom prst="rect">
            <a:avLst/>
          </a:prstGeom>
          <a:noFill/>
        </p:spPr>
      </p:pic>
      <p:sp>
        <p:nvSpPr>
          <p:cNvPr id="2" name="TextBox 1">
            <a:extLst>
              <a:ext uri="{FF2B5EF4-FFF2-40B4-BE49-F238E27FC236}">
                <a16:creationId xmlns:a16="http://schemas.microsoft.com/office/drawing/2014/main" id="{13C51EEE-2F2A-4CB9-B518-03A2EC984CC6}"/>
              </a:ext>
            </a:extLst>
          </p:cNvPr>
          <p:cNvSpPr txBox="1"/>
          <p:nvPr/>
        </p:nvSpPr>
        <p:spPr>
          <a:xfrm>
            <a:off x="863588" y="1143000"/>
            <a:ext cx="7668852" cy="1287532"/>
          </a:xfrm>
          <a:prstGeom prst="rect">
            <a:avLst/>
          </a:prstGeom>
          <a:noFill/>
        </p:spPr>
        <p:txBody>
          <a:bodyPr wrap="square" rtlCol="0">
            <a:spAutoFit/>
          </a:bodyPr>
          <a:lstStyle/>
          <a:p>
            <a:pPr>
              <a:lnSpc>
                <a:spcPct val="150000"/>
              </a:lnSpc>
            </a:pPr>
            <a:r>
              <a:rPr lang="fr-FR" sz="1800" i="0" dirty="0">
                <a:solidFill>
                  <a:srgbClr val="021B34"/>
                </a:solidFill>
                <a:effectLst/>
                <a:latin typeface="Times New Roman" panose="02020603050405020304" pitchFamily="18" charset="0"/>
                <a:cs typeface="Times New Roman" panose="02020603050405020304" pitchFamily="18" charset="0"/>
              </a:rPr>
              <a:t>Le test-t de </a:t>
            </a:r>
            <a:r>
              <a:rPr lang="fr-FR" sz="1800" i="0" dirty="0" err="1">
                <a:solidFill>
                  <a:srgbClr val="021B34"/>
                </a:solidFill>
                <a:effectLst/>
                <a:latin typeface="Times New Roman" panose="02020603050405020304" pitchFamily="18" charset="0"/>
                <a:cs typeface="Times New Roman" panose="02020603050405020304" pitchFamily="18" charset="0"/>
              </a:rPr>
              <a:t>Student</a:t>
            </a:r>
            <a:r>
              <a:rPr lang="fr-FR" sz="1800" i="0" dirty="0">
                <a:solidFill>
                  <a:srgbClr val="021B34"/>
                </a:solidFill>
                <a:effectLst/>
                <a:latin typeface="Times New Roman" panose="02020603050405020304" pitchFamily="18" charset="0"/>
                <a:cs typeface="Times New Roman" panose="02020603050405020304" pitchFamily="18" charset="0"/>
              </a:rPr>
              <a:t> comparant deux groupes  indépendants: sortie SPSS 26 pour les statistiques descriptives</a:t>
            </a:r>
          </a:p>
          <a:p>
            <a:pPr>
              <a:lnSpc>
                <a:spcPct val="150000"/>
              </a:lnSpc>
            </a:pPr>
            <a:endParaRPr lang="en-US" dirty="0"/>
          </a:p>
        </p:txBody>
      </p:sp>
    </p:spTree>
    <p:extLst>
      <p:ext uri="{BB962C8B-B14F-4D97-AF65-F5344CB8AC3E}">
        <p14:creationId xmlns:p14="http://schemas.microsoft.com/office/powerpoint/2010/main" val="2464978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graphicFrame>
        <p:nvGraphicFramePr>
          <p:cNvPr id="2" name="Table 1">
            <a:extLst>
              <a:ext uri="{FF2B5EF4-FFF2-40B4-BE49-F238E27FC236}">
                <a16:creationId xmlns:a16="http://schemas.microsoft.com/office/drawing/2014/main" id="{8BE896BE-B605-473A-BAE2-CD61253AD655}"/>
              </a:ext>
            </a:extLst>
          </p:cNvPr>
          <p:cNvGraphicFramePr>
            <a:graphicFrameLocks noGrp="1"/>
          </p:cNvGraphicFramePr>
          <p:nvPr/>
        </p:nvGraphicFramePr>
        <p:xfrm>
          <a:off x="2571" y="1412776"/>
          <a:ext cx="9144001" cy="5283200"/>
        </p:xfrm>
        <a:graphic>
          <a:graphicData uri="http://schemas.openxmlformats.org/drawingml/2006/table">
            <a:tbl>
              <a:tblPr firstRow="1" bandRow="1">
                <a:tableStyleId>{5C22544A-7EE6-4342-B048-85BDC9FD1C3A}</a:tableStyleId>
              </a:tblPr>
              <a:tblGrid>
                <a:gridCol w="677261">
                  <a:extLst>
                    <a:ext uri="{9D8B030D-6E8A-4147-A177-3AD203B41FA5}">
                      <a16:colId xmlns:a16="http://schemas.microsoft.com/office/drawing/2014/main" val="2261251095"/>
                    </a:ext>
                  </a:extLst>
                </a:gridCol>
                <a:gridCol w="1241108">
                  <a:extLst>
                    <a:ext uri="{9D8B030D-6E8A-4147-A177-3AD203B41FA5}">
                      <a16:colId xmlns:a16="http://schemas.microsoft.com/office/drawing/2014/main" val="927031775"/>
                    </a:ext>
                  </a:extLst>
                </a:gridCol>
                <a:gridCol w="781423">
                  <a:extLst>
                    <a:ext uri="{9D8B030D-6E8A-4147-A177-3AD203B41FA5}">
                      <a16:colId xmlns:a16="http://schemas.microsoft.com/office/drawing/2014/main" val="353353837"/>
                    </a:ext>
                  </a:extLst>
                </a:gridCol>
                <a:gridCol w="792088">
                  <a:extLst>
                    <a:ext uri="{9D8B030D-6E8A-4147-A177-3AD203B41FA5}">
                      <a16:colId xmlns:a16="http://schemas.microsoft.com/office/drawing/2014/main" val="902250974"/>
                    </a:ext>
                  </a:extLst>
                </a:gridCol>
                <a:gridCol w="671210">
                  <a:extLst>
                    <a:ext uri="{9D8B030D-6E8A-4147-A177-3AD203B41FA5}">
                      <a16:colId xmlns:a16="http://schemas.microsoft.com/office/drawing/2014/main" val="386931277"/>
                    </a:ext>
                  </a:extLst>
                </a:gridCol>
                <a:gridCol w="567400">
                  <a:extLst>
                    <a:ext uri="{9D8B030D-6E8A-4147-A177-3AD203B41FA5}">
                      <a16:colId xmlns:a16="http://schemas.microsoft.com/office/drawing/2014/main" val="4101071761"/>
                    </a:ext>
                  </a:extLst>
                </a:gridCol>
                <a:gridCol w="714421">
                  <a:extLst>
                    <a:ext uri="{9D8B030D-6E8A-4147-A177-3AD203B41FA5}">
                      <a16:colId xmlns:a16="http://schemas.microsoft.com/office/drawing/2014/main" val="950393466"/>
                    </a:ext>
                  </a:extLst>
                </a:gridCol>
                <a:gridCol w="769351">
                  <a:extLst>
                    <a:ext uri="{9D8B030D-6E8A-4147-A177-3AD203B41FA5}">
                      <a16:colId xmlns:a16="http://schemas.microsoft.com/office/drawing/2014/main" val="3825969451"/>
                    </a:ext>
                  </a:extLst>
                </a:gridCol>
                <a:gridCol w="1149019">
                  <a:extLst>
                    <a:ext uri="{9D8B030D-6E8A-4147-A177-3AD203B41FA5}">
                      <a16:colId xmlns:a16="http://schemas.microsoft.com/office/drawing/2014/main" val="2817766320"/>
                    </a:ext>
                  </a:extLst>
                </a:gridCol>
                <a:gridCol w="864511">
                  <a:extLst>
                    <a:ext uri="{9D8B030D-6E8A-4147-A177-3AD203B41FA5}">
                      <a16:colId xmlns:a16="http://schemas.microsoft.com/office/drawing/2014/main" val="2282265143"/>
                    </a:ext>
                  </a:extLst>
                </a:gridCol>
                <a:gridCol w="916209">
                  <a:extLst>
                    <a:ext uri="{9D8B030D-6E8A-4147-A177-3AD203B41FA5}">
                      <a16:colId xmlns:a16="http://schemas.microsoft.com/office/drawing/2014/main" val="4078374799"/>
                    </a:ext>
                  </a:extLst>
                </a:gridCol>
              </a:tblGrid>
              <a:tr h="180973">
                <a:tc gridSpan="11">
                  <a:txBody>
                    <a:bodyPr/>
                    <a:lstStyle/>
                    <a:p>
                      <a:pPr marL="38100" marR="38100" algn="ctr">
                        <a:lnSpc>
                          <a:spcPts val="1600"/>
                        </a:lnSpc>
                        <a:spcBef>
                          <a:spcPts val="0"/>
                        </a:spcBef>
                        <a:spcAft>
                          <a:spcPts val="0"/>
                        </a:spcAft>
                      </a:pPr>
                      <a:r>
                        <a:rPr lang="en-US" sz="1400" dirty="0">
                          <a:effectLst/>
                        </a:rPr>
                        <a:t>Test des </a:t>
                      </a:r>
                      <a:r>
                        <a:rPr lang="en-US" sz="1400" dirty="0" err="1">
                          <a:effectLst/>
                        </a:rPr>
                        <a:t>échantillons</a:t>
                      </a:r>
                      <a:r>
                        <a:rPr lang="en-US" sz="1400" dirty="0">
                          <a:effectLst/>
                        </a:rPr>
                        <a:t> </a:t>
                      </a:r>
                      <a:r>
                        <a:rPr lang="en-US" sz="1400" dirty="0" err="1">
                          <a:effectLst/>
                        </a:rPr>
                        <a:t>indépendants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7992041"/>
                  </a:ext>
                </a:extLst>
              </a:tr>
              <a:tr h="347002">
                <a:tc rowSpan="3" gridSpan="2">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3" hMerge="1">
                  <a:txBody>
                    <a:bodyPr/>
                    <a:lstStyle/>
                    <a:p>
                      <a:endParaRPr lang="en-US"/>
                    </a:p>
                  </a:txBody>
                  <a:tcPr/>
                </a:tc>
                <a:tc gridSpan="2">
                  <a:txBody>
                    <a:bodyPr/>
                    <a:lstStyle/>
                    <a:p>
                      <a:pPr marL="38100" marR="38100" algn="ctr">
                        <a:lnSpc>
                          <a:spcPts val="1600"/>
                        </a:lnSpc>
                        <a:spcBef>
                          <a:spcPts val="0"/>
                        </a:spcBef>
                        <a:spcAft>
                          <a:spcPts val="0"/>
                        </a:spcAft>
                      </a:pPr>
                      <a:r>
                        <a:rPr lang="fr-FR" sz="1400">
                          <a:effectLst/>
                        </a:rPr>
                        <a:t>Test de Levene sur l'égalité des variances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gridSpan="7">
                  <a:txBody>
                    <a:bodyPr/>
                    <a:lstStyle/>
                    <a:p>
                      <a:pPr marL="38100" marR="38100" algn="ctr">
                        <a:lnSpc>
                          <a:spcPts val="1600"/>
                        </a:lnSpc>
                        <a:spcBef>
                          <a:spcPts val="0"/>
                        </a:spcBef>
                        <a:spcAft>
                          <a:spcPts val="0"/>
                        </a:spcAft>
                      </a:pPr>
                      <a:r>
                        <a:rPr lang="fr-FR" sz="1400">
                          <a:effectLst/>
                        </a:rPr>
                        <a:t>Test t pour égalité des moyennes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7974991"/>
                  </a:ext>
                </a:extLst>
              </a:tr>
              <a:tr h="347002">
                <a:tc gridSpan="2" vMerge="1">
                  <a:txBody>
                    <a:bodyPr/>
                    <a:lstStyle/>
                    <a:p>
                      <a:endParaRPr lang="en-US"/>
                    </a:p>
                  </a:txBody>
                  <a:tcPr/>
                </a:tc>
                <a:tc hMerge="1" vMerge="1">
                  <a:txBody>
                    <a:bodyPr/>
                    <a:lstStyle/>
                    <a:p>
                      <a:endParaRPr lang="en-US"/>
                    </a:p>
                  </a:txBody>
                  <a:tcPr/>
                </a:tc>
                <a:tc rowSpan="2">
                  <a:txBody>
                    <a:bodyPr/>
                    <a:lstStyle/>
                    <a:p>
                      <a:pPr marL="38100" marR="38100" algn="ctr">
                        <a:lnSpc>
                          <a:spcPts val="1600"/>
                        </a:lnSpc>
                        <a:spcBef>
                          <a:spcPts val="0"/>
                        </a:spcBef>
                        <a:spcAft>
                          <a:spcPts val="0"/>
                        </a:spcAft>
                      </a:pPr>
                      <a:r>
                        <a:rPr lang="en-US" sz="1400">
                          <a:effectLst/>
                        </a:rPr>
                        <a:t>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Sig.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ddl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Sig. (bilatéral)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Différence moyenne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Différence erreur standard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gridSpan="2">
                  <a:txBody>
                    <a:bodyPr/>
                    <a:lstStyle/>
                    <a:p>
                      <a:pPr marL="38100" marR="38100" algn="ctr">
                        <a:lnSpc>
                          <a:spcPts val="1600"/>
                        </a:lnSpc>
                        <a:spcBef>
                          <a:spcPts val="0"/>
                        </a:spcBef>
                        <a:spcAft>
                          <a:spcPts val="0"/>
                        </a:spcAft>
                      </a:pPr>
                      <a:r>
                        <a:rPr lang="fr-FR" sz="1400">
                          <a:effectLst/>
                        </a:rPr>
                        <a:t>Intervalle de confiance de la différence à 95 %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extLst>
                  <a:ext uri="{0D108BD9-81ED-4DB2-BD59-A6C34878D82A}">
                    <a16:rowId xmlns:a16="http://schemas.microsoft.com/office/drawing/2014/main" val="3115489059"/>
                  </a:ext>
                </a:extLst>
              </a:tr>
              <a:tr h="180973">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8100" marR="38100" algn="ctr">
                        <a:lnSpc>
                          <a:spcPts val="1600"/>
                        </a:lnSpc>
                        <a:spcBef>
                          <a:spcPts val="0"/>
                        </a:spcBef>
                        <a:spcAft>
                          <a:spcPts val="0"/>
                        </a:spcAft>
                      </a:pPr>
                      <a:r>
                        <a:rPr lang="en-US" sz="1400">
                          <a:effectLst/>
                        </a:rPr>
                        <a:t>Inférieur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Bef>
                          <a:spcPts val="0"/>
                        </a:spcBef>
                        <a:spcAft>
                          <a:spcPts val="0"/>
                        </a:spcAft>
                      </a:pPr>
                      <a:r>
                        <a:rPr lang="en-US" sz="1400">
                          <a:effectLst/>
                        </a:rPr>
                        <a:t>Supérieur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648172059"/>
                  </a:ext>
                </a:extLst>
              </a:tr>
              <a:tr h="347002">
                <a:tc rowSpan="2">
                  <a:txBody>
                    <a:bodyPr/>
                    <a:lstStyle/>
                    <a:p>
                      <a:pPr marL="38100" marR="38100">
                        <a:lnSpc>
                          <a:spcPts val="1600"/>
                        </a:lnSpc>
                        <a:spcBef>
                          <a:spcPts val="0"/>
                        </a:spcBef>
                        <a:spcAft>
                          <a:spcPts val="0"/>
                        </a:spcAft>
                      </a:pPr>
                      <a:r>
                        <a:rPr lang="en-US" sz="1400">
                          <a:effectLst/>
                        </a:rPr>
                        <a:t>Stress1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dirty="0" err="1">
                          <a:effectLst/>
                        </a:rPr>
                        <a:t>Hypothèse</a:t>
                      </a:r>
                      <a:r>
                        <a:rPr lang="en-US" sz="1400" dirty="0">
                          <a:effectLst/>
                        </a:rPr>
                        <a:t> de variances </a:t>
                      </a:r>
                      <a:r>
                        <a:rPr lang="en-US" sz="1400" dirty="0" err="1">
                          <a:effectLst/>
                        </a:rPr>
                        <a:t>égales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.148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1.255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.38400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.30595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-.26150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1.02950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69183116"/>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dirty="0" err="1">
                          <a:effectLst/>
                        </a:rPr>
                        <a:t>Hypothèse</a:t>
                      </a:r>
                      <a:r>
                        <a:rPr lang="en-US" sz="1400" dirty="0">
                          <a:effectLst/>
                        </a:rPr>
                        <a:t> de variances </a:t>
                      </a:r>
                      <a:r>
                        <a:rPr lang="en-US" sz="1400" dirty="0" err="1">
                          <a:effectLst/>
                        </a:rPr>
                        <a:t>inégales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1.199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9.471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.38400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-.33488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1.10288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1641823"/>
                  </a:ext>
                </a:extLst>
              </a:tr>
              <a:tr h="347002">
                <a:tc rowSpan="2">
                  <a:txBody>
                    <a:bodyPr/>
                    <a:lstStyle/>
                    <a:p>
                      <a:pPr marL="38100" marR="38100">
                        <a:lnSpc>
                          <a:spcPts val="1600"/>
                        </a:lnSpc>
                        <a:spcBef>
                          <a:spcPts val="0"/>
                        </a:spcBef>
                        <a:spcAft>
                          <a:spcPts val="0"/>
                        </a:spcAft>
                      </a:pPr>
                      <a:r>
                        <a:rPr lang="en-US" sz="1400">
                          <a:effectLst/>
                        </a:rPr>
                        <a:t>Stress2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a:effectLst/>
                        </a:rPr>
                        <a:t>Hypothèse de variances 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.37167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.24737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-.15023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.89357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15835628"/>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a:effectLst/>
                        </a:rPr>
                        <a:t>Hypothèse de variances inégales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1.439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9.831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.37167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.25829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-.20519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.94852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63699734"/>
                  </a:ext>
                </a:extLst>
              </a:tr>
              <a:tr h="347002">
                <a:tc rowSpan="2">
                  <a:txBody>
                    <a:bodyPr/>
                    <a:lstStyle/>
                    <a:p>
                      <a:pPr marL="38100" marR="38100">
                        <a:lnSpc>
                          <a:spcPts val="1600"/>
                        </a:lnSpc>
                        <a:spcBef>
                          <a:spcPts val="0"/>
                        </a:spcBef>
                        <a:spcAft>
                          <a:spcPts val="0"/>
                        </a:spcAft>
                      </a:pPr>
                      <a:r>
                        <a:rPr lang="en-US" sz="1400">
                          <a:effectLst/>
                        </a:rPr>
                        <a:t>Grit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a:effectLst/>
                        </a:rPr>
                        <a:t>Hypothèse de variances 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3.477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.080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.24494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-.14434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.88923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79659403"/>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a:effectLst/>
                        </a:rPr>
                        <a:t>Hypothèse de variances inégales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1.458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10.020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.25546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-.19661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.94150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17429155"/>
                  </a:ext>
                </a:extLst>
              </a:tr>
            </a:tbl>
          </a:graphicData>
        </a:graphic>
      </p:graphicFrame>
    </p:spTree>
    <p:extLst>
      <p:ext uri="{BB962C8B-B14F-4D97-AF65-F5344CB8AC3E}">
        <p14:creationId xmlns:p14="http://schemas.microsoft.com/office/powerpoint/2010/main" val="980452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apparié</a:t>
            </a:r>
            <a:r>
              <a:rPr lang="fr-FR" sz="2400" dirty="0">
                <a:solidFill>
                  <a:srgbClr val="021B34"/>
                </a:solidFill>
                <a:latin typeface="Times New Roman" panose="02020603050405020304" pitchFamily="18" charset="0"/>
                <a:cs typeface="Times New Roman" panose="02020603050405020304" pitchFamily="18" charset="0"/>
              </a:rPr>
              <a:t>s</a:t>
            </a:r>
            <a:r>
              <a:rPr lang="fr-FR" sz="2400" i="0" dirty="0">
                <a:solidFill>
                  <a:srgbClr val="021B34"/>
                </a:solidFill>
                <a:effectLst/>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B17C56F-295D-41B4-B2BC-45D68694D5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781300"/>
            <a:ext cx="7488832" cy="2735932"/>
          </a:xfrm>
          <a:prstGeom prst="rect">
            <a:avLst/>
          </a:prstGeom>
          <a:noFill/>
        </p:spPr>
      </p:pic>
      <p:sp>
        <p:nvSpPr>
          <p:cNvPr id="4" name="TextBox 3">
            <a:extLst>
              <a:ext uri="{FF2B5EF4-FFF2-40B4-BE49-F238E27FC236}">
                <a16:creationId xmlns:a16="http://schemas.microsoft.com/office/drawing/2014/main" id="{0EBF8032-040A-45A1-92FA-478327AD5A2B}"/>
              </a:ext>
            </a:extLst>
          </p:cNvPr>
          <p:cNvSpPr txBox="1"/>
          <p:nvPr/>
        </p:nvSpPr>
        <p:spPr>
          <a:xfrm>
            <a:off x="1475656" y="1988840"/>
            <a:ext cx="6912768" cy="461665"/>
          </a:xfrm>
          <a:prstGeom prst="rect">
            <a:avLst/>
          </a:prstGeom>
          <a:noFill/>
        </p:spPr>
        <p:txBody>
          <a:bodyPr wrap="square" rtlCol="0">
            <a:spAutoFit/>
          </a:bodyPr>
          <a:lstStyle/>
          <a:p>
            <a:pPr algn="ctr"/>
            <a:r>
              <a:rPr lang="en-US" sz="2400" dirty="0"/>
              <a:t>Sortie SPSS 26 pour les </a:t>
            </a:r>
            <a:r>
              <a:rPr lang="en-US" sz="2400" dirty="0" err="1"/>
              <a:t>statistiques</a:t>
            </a:r>
            <a:r>
              <a:rPr lang="en-US" sz="2400" dirty="0"/>
              <a:t> </a:t>
            </a:r>
            <a:r>
              <a:rPr lang="en-US" sz="2400" dirty="0" err="1"/>
              <a:t>descriptives</a:t>
            </a:r>
            <a:endParaRPr lang="en-US" sz="2400" dirty="0"/>
          </a:p>
        </p:txBody>
      </p:sp>
    </p:spTree>
    <p:extLst>
      <p:ext uri="{BB962C8B-B14F-4D97-AF65-F5344CB8AC3E}">
        <p14:creationId xmlns:p14="http://schemas.microsoft.com/office/powerpoint/2010/main" val="3203531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37586ECB-CE9D-44EF-8DEB-B394B90CF3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65" y="2840313"/>
            <a:ext cx="8964488" cy="2506509"/>
          </a:xfrm>
          <a:prstGeom prst="rect">
            <a:avLst/>
          </a:prstGeom>
          <a:noFill/>
        </p:spPr>
      </p:pic>
      <p:sp>
        <p:nvSpPr>
          <p:cNvPr id="2" name="Oval 1">
            <a:extLst>
              <a:ext uri="{FF2B5EF4-FFF2-40B4-BE49-F238E27FC236}">
                <a16:creationId xmlns:a16="http://schemas.microsoft.com/office/drawing/2014/main" id="{2FC4115A-CD7B-45C6-9CFA-3A54FF649375}"/>
              </a:ext>
            </a:extLst>
          </p:cNvPr>
          <p:cNvSpPr/>
          <p:nvPr/>
        </p:nvSpPr>
        <p:spPr>
          <a:xfrm>
            <a:off x="6732240" y="4437112"/>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1BD002-5571-4825-A32D-DC50FB37A801}"/>
              </a:ext>
            </a:extLst>
          </p:cNvPr>
          <p:cNvSpPr/>
          <p:nvPr/>
        </p:nvSpPr>
        <p:spPr>
          <a:xfrm>
            <a:off x="7524328" y="4763878"/>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5A4C1-C45C-4585-8BA4-55055A975274}"/>
              </a:ext>
            </a:extLst>
          </p:cNvPr>
          <p:cNvSpPr/>
          <p:nvPr/>
        </p:nvSpPr>
        <p:spPr>
          <a:xfrm>
            <a:off x="8528949" y="4725144"/>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5B0468-F7C5-4990-8C96-A37B05647EB0}"/>
              </a:ext>
            </a:extLst>
          </p:cNvPr>
          <p:cNvSpPr txBox="1"/>
          <p:nvPr/>
        </p:nvSpPr>
        <p:spPr>
          <a:xfrm>
            <a:off x="6588224" y="5661248"/>
            <a:ext cx="2376264" cy="369332"/>
          </a:xfrm>
          <a:prstGeom prst="rect">
            <a:avLst/>
          </a:prstGeom>
          <a:noFill/>
        </p:spPr>
        <p:txBody>
          <a:bodyPr wrap="square" rtlCol="0">
            <a:spAutoFit/>
          </a:bodyPr>
          <a:lstStyle/>
          <a:p>
            <a:r>
              <a:rPr lang="en-US" dirty="0" err="1"/>
              <a:t>Valeurs</a:t>
            </a:r>
            <a:r>
              <a:rPr lang="en-US" dirty="0"/>
              <a:t> à reporter </a:t>
            </a:r>
          </a:p>
        </p:txBody>
      </p:sp>
      <p:cxnSp>
        <p:nvCxnSpPr>
          <p:cNvPr id="9" name="Straight Arrow Connector 8">
            <a:extLst>
              <a:ext uri="{FF2B5EF4-FFF2-40B4-BE49-F238E27FC236}">
                <a16:creationId xmlns:a16="http://schemas.microsoft.com/office/drawing/2014/main" id="{9A3505C6-AA97-4642-A5D8-6522BFDEFBDB}"/>
              </a:ext>
            </a:extLst>
          </p:cNvPr>
          <p:cNvCxnSpPr>
            <a:endCxn id="7" idx="3"/>
          </p:cNvCxnSpPr>
          <p:nvPr/>
        </p:nvCxnSpPr>
        <p:spPr>
          <a:xfrm flipV="1">
            <a:off x="8172400" y="5401233"/>
            <a:ext cx="430366" cy="260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E4B3E-2D96-41EF-A6BB-CC4B5E2D7FA3}"/>
              </a:ext>
            </a:extLst>
          </p:cNvPr>
          <p:cNvCxnSpPr>
            <a:stCxn id="4" idx="0"/>
            <a:endCxn id="2" idx="5"/>
          </p:cNvCxnSpPr>
          <p:nvPr/>
        </p:nvCxnSpPr>
        <p:spPr>
          <a:xfrm flipH="1" flipV="1">
            <a:off x="7162479" y="5113201"/>
            <a:ext cx="613877" cy="548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7BD053-2561-4BFB-BFFF-506603AA4266}"/>
              </a:ext>
            </a:extLst>
          </p:cNvPr>
          <p:cNvSpPr txBox="1"/>
          <p:nvPr/>
        </p:nvSpPr>
        <p:spPr>
          <a:xfrm>
            <a:off x="3956441" y="1504520"/>
            <a:ext cx="4824536" cy="369332"/>
          </a:xfrm>
          <a:prstGeom prst="rect">
            <a:avLst/>
          </a:prstGeom>
          <a:noFill/>
        </p:spPr>
        <p:txBody>
          <a:bodyPr wrap="square" rtlCol="0">
            <a:spAutoFit/>
          </a:bodyPr>
          <a:lstStyle/>
          <a:p>
            <a:pPr algn="ctr"/>
            <a:r>
              <a:rPr lang="en-US" dirty="0"/>
              <a:t>Sortie SPSS 26</a:t>
            </a:r>
          </a:p>
        </p:txBody>
      </p:sp>
      <p:cxnSp>
        <p:nvCxnSpPr>
          <p:cNvPr id="16" name="Straight Arrow Connector 15">
            <a:extLst>
              <a:ext uri="{FF2B5EF4-FFF2-40B4-BE49-F238E27FC236}">
                <a16:creationId xmlns:a16="http://schemas.microsoft.com/office/drawing/2014/main" id="{E66DF662-90C8-4A56-B990-CD2549399A3C}"/>
              </a:ext>
            </a:extLst>
          </p:cNvPr>
          <p:cNvCxnSpPr>
            <a:cxnSpLocks/>
            <a:stCxn id="14" idx="2"/>
          </p:cNvCxnSpPr>
          <p:nvPr/>
        </p:nvCxnSpPr>
        <p:spPr>
          <a:xfrm>
            <a:off x="6368709" y="1873852"/>
            <a:ext cx="651563" cy="2563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345DD0-C888-462B-BFA3-16CD51D22054}"/>
              </a:ext>
            </a:extLst>
          </p:cNvPr>
          <p:cNvCxnSpPr>
            <a:cxnSpLocks/>
          </p:cNvCxnSpPr>
          <p:nvPr/>
        </p:nvCxnSpPr>
        <p:spPr>
          <a:xfrm>
            <a:off x="6368709" y="1979134"/>
            <a:ext cx="1407647" cy="30060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1285D-7C89-474D-9206-BF86790D1113}"/>
              </a:ext>
            </a:extLst>
          </p:cNvPr>
          <p:cNvCxnSpPr>
            <a:cxnSpLocks/>
            <a:stCxn id="14" idx="2"/>
            <a:endCxn id="7" idx="1"/>
          </p:cNvCxnSpPr>
          <p:nvPr/>
        </p:nvCxnSpPr>
        <p:spPr>
          <a:xfrm>
            <a:off x="6368709" y="1873852"/>
            <a:ext cx="2234057" cy="2967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23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3" name="TextBox 2">
            <a:extLst>
              <a:ext uri="{FF2B5EF4-FFF2-40B4-BE49-F238E27FC236}">
                <a16:creationId xmlns:a16="http://schemas.microsoft.com/office/drawing/2014/main" id="{12BE695A-D4DA-45C8-807F-70148341EFD3}"/>
              </a:ext>
            </a:extLst>
          </p:cNvPr>
          <p:cNvSpPr txBox="1"/>
          <p:nvPr/>
        </p:nvSpPr>
        <p:spPr>
          <a:xfrm>
            <a:off x="287524" y="1477023"/>
            <a:ext cx="8568952" cy="5011949"/>
          </a:xfrm>
          <a:prstGeom prst="rect">
            <a:avLst/>
          </a:prstGeom>
          <a:noFill/>
        </p:spPr>
        <p:txBody>
          <a:bodyPr wrap="square" rtlCol="0">
            <a:spAutoFit/>
          </a:bodyPr>
          <a:lstStyle/>
          <a:p>
            <a:pPr>
              <a:lnSpc>
                <a:spcPct val="150000"/>
              </a:lnSpc>
            </a:pPr>
            <a:r>
              <a:rPr lang="fr-FR" sz="2400" b="1" dirty="0">
                <a:latin typeface="Times New Roman" panose="02020603050405020304" pitchFamily="18" charset="0"/>
                <a:cs typeface="Times New Roman" panose="02020603050405020304" pitchFamily="18" charset="0"/>
              </a:rPr>
              <a:t>La moyenne arithmétique (m) </a:t>
            </a:r>
          </a:p>
          <a:p>
            <a:pPr>
              <a:lnSpc>
                <a:spcPct val="150000"/>
              </a:lnSpc>
            </a:pPr>
            <a:r>
              <a:rPr lang="fr-FR" sz="2400" dirty="0">
                <a:latin typeface="Times New Roman" panose="02020603050405020304" pitchFamily="18" charset="0"/>
                <a:cs typeface="Times New Roman" panose="02020603050405020304" pitchFamily="18" charset="0"/>
              </a:rPr>
              <a:t>C’est un indice statistique qui reflète la tendance centrale d'une distribution (appelée tendance centrale ou indice de position). </a:t>
            </a:r>
          </a:p>
          <a:p>
            <a:pPr>
              <a:lnSpc>
                <a:spcPct val="150000"/>
              </a:lnSpc>
            </a:pPr>
            <a:endParaRPr lang="fr-FR" sz="2400" dirty="0">
              <a:latin typeface="Times New Roman" panose="02020603050405020304" pitchFamily="18" charset="0"/>
              <a:cs typeface="Times New Roman" panose="02020603050405020304" pitchFamily="18" charset="0"/>
            </a:endParaRPr>
          </a:p>
          <a:p>
            <a:pPr>
              <a:lnSpc>
                <a:spcPct val="150000"/>
              </a:lnSpc>
            </a:pPr>
            <a:endParaRPr lang="fr-FR" sz="2400" dirty="0">
              <a:latin typeface="Times New Roman" panose="02020603050405020304" pitchFamily="18" charset="0"/>
              <a:cs typeface="Times New Roman" panose="02020603050405020304" pitchFamily="18" charset="0"/>
            </a:endParaRPr>
          </a:p>
          <a:p>
            <a:pPr>
              <a:lnSpc>
                <a:spcPct val="150000"/>
              </a:lnSpc>
            </a:pPr>
            <a:r>
              <a:rPr lang="fr-FR" sz="2400" dirty="0">
                <a:latin typeface="Times New Roman" panose="02020603050405020304" pitchFamily="18" charset="0"/>
                <a:cs typeface="Times New Roman" panose="02020603050405020304" pitchFamily="18" charset="0"/>
              </a:rPr>
              <a:t>On calcule généralement deux types de moyennes : la moyenne obtenue sur un groupe d'individus dans la même situation, ou la moyenne obtenue par le même individu dans des situations différentes.</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07E1BD4-73A8-4CC1-8CC9-6EE13FE4E726}"/>
              </a:ext>
            </a:extLst>
          </p:cNvPr>
          <p:cNvPicPr>
            <a:picLocks noChangeAspect="1"/>
          </p:cNvPicPr>
          <p:nvPr/>
        </p:nvPicPr>
        <p:blipFill>
          <a:blip r:embed="rId3"/>
          <a:stretch>
            <a:fillRect/>
          </a:stretch>
        </p:blipFill>
        <p:spPr>
          <a:xfrm>
            <a:off x="3059832" y="3212976"/>
            <a:ext cx="2598420" cy="1059180"/>
          </a:xfrm>
          <a:prstGeom prst="rect">
            <a:avLst/>
          </a:prstGeom>
        </p:spPr>
      </p:pic>
    </p:spTree>
    <p:extLst>
      <p:ext uri="{BB962C8B-B14F-4D97-AF65-F5344CB8AC3E}">
        <p14:creationId xmlns:p14="http://schemas.microsoft.com/office/powerpoint/2010/main" val="3621637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6" name="Picture 5">
            <a:extLst>
              <a:ext uri="{FF2B5EF4-FFF2-40B4-BE49-F238E27FC236}">
                <a16:creationId xmlns:a16="http://schemas.microsoft.com/office/drawing/2014/main" id="{D1835C51-A03B-416E-A710-27A74171BB76}"/>
              </a:ext>
            </a:extLst>
          </p:cNvPr>
          <p:cNvPicPr>
            <a:picLocks noChangeAspect="1"/>
          </p:cNvPicPr>
          <p:nvPr/>
        </p:nvPicPr>
        <p:blipFill>
          <a:blip r:embed="rId3"/>
          <a:stretch>
            <a:fillRect/>
          </a:stretch>
        </p:blipFill>
        <p:spPr>
          <a:xfrm>
            <a:off x="2072" y="1772816"/>
            <a:ext cx="9141927" cy="4968552"/>
          </a:xfrm>
          <a:prstGeom prst="rect">
            <a:avLst/>
          </a:prstGeom>
        </p:spPr>
      </p:pic>
    </p:spTree>
    <p:extLst>
      <p:ext uri="{BB962C8B-B14F-4D97-AF65-F5344CB8AC3E}">
        <p14:creationId xmlns:p14="http://schemas.microsoft.com/office/powerpoint/2010/main" val="1727879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44FE8285-C030-4BC6-ABCA-B5281AB96B1A}"/>
              </a:ext>
            </a:extLst>
          </p:cNvPr>
          <p:cNvPicPr>
            <a:picLocks noChangeAspect="1"/>
          </p:cNvPicPr>
          <p:nvPr/>
        </p:nvPicPr>
        <p:blipFill>
          <a:blip r:embed="rId3"/>
          <a:stretch>
            <a:fillRect/>
          </a:stretch>
        </p:blipFill>
        <p:spPr>
          <a:xfrm>
            <a:off x="251520" y="1650724"/>
            <a:ext cx="8892480" cy="4658595"/>
          </a:xfrm>
          <a:prstGeom prst="rect">
            <a:avLst/>
          </a:prstGeom>
        </p:spPr>
      </p:pic>
    </p:spTree>
    <p:extLst>
      <p:ext uri="{BB962C8B-B14F-4D97-AF65-F5344CB8AC3E}">
        <p14:creationId xmlns:p14="http://schemas.microsoft.com/office/powerpoint/2010/main" val="307358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162CEC56-EBE6-41FB-8FE6-2A3FEABB0370}"/>
              </a:ext>
            </a:extLst>
          </p:cNvPr>
          <p:cNvPicPr>
            <a:picLocks noChangeAspect="1"/>
          </p:cNvPicPr>
          <p:nvPr/>
        </p:nvPicPr>
        <p:blipFill>
          <a:blip r:embed="rId3"/>
          <a:stretch>
            <a:fillRect/>
          </a:stretch>
        </p:blipFill>
        <p:spPr>
          <a:xfrm>
            <a:off x="0" y="1143000"/>
            <a:ext cx="9144000" cy="5262113"/>
          </a:xfrm>
          <a:prstGeom prst="rect">
            <a:avLst/>
          </a:prstGeom>
        </p:spPr>
      </p:pic>
    </p:spTree>
    <p:extLst>
      <p:ext uri="{BB962C8B-B14F-4D97-AF65-F5344CB8AC3E}">
        <p14:creationId xmlns:p14="http://schemas.microsoft.com/office/powerpoint/2010/main" val="4151448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sp>
        <p:nvSpPr>
          <p:cNvPr id="2" name="TextBox 1">
            <a:extLst>
              <a:ext uri="{FF2B5EF4-FFF2-40B4-BE49-F238E27FC236}">
                <a16:creationId xmlns:a16="http://schemas.microsoft.com/office/drawing/2014/main" id="{0C4C883C-1490-4E9C-BED3-76C37726C625}"/>
              </a:ext>
            </a:extLst>
          </p:cNvPr>
          <p:cNvSpPr txBox="1"/>
          <p:nvPr/>
        </p:nvSpPr>
        <p:spPr>
          <a:xfrm>
            <a:off x="107504" y="1412776"/>
            <a:ext cx="8928992" cy="5442516"/>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de variabilité: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s'agit ici d'étudier l'influence d'un seul facteur de variabilité sur un paramètre quantitatif.</a:t>
            </a:r>
          </a:p>
          <a:p>
            <a:pPr marL="0" marR="0" algn="just">
              <a:lnSpc>
                <a:spcPct val="150000"/>
              </a:lnSpc>
              <a:spcBef>
                <a:spcPts val="0"/>
              </a:spcBef>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C</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eci revient à comparer les moyennes de plusieurs populations supposées normales et de même variance à partir d'échantillons aléatoires simples et indépendants les uns des autres.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Cette analyse peut être considérée comme une généralisation du test de </a:t>
            </a:r>
            <a:r>
              <a:rPr lang="fr-FR" sz="2400" dirty="0" err="1">
                <a:effectLst/>
                <a:latin typeface="Times New Roman" panose="02020603050405020304" pitchFamily="18" charset="0"/>
                <a:ea typeface="Calibri" panose="020F0502020204030204" pitchFamily="34" charset="0"/>
                <a:cs typeface="Times New Roman" panose="02020603050405020304" pitchFamily="18" charset="0"/>
              </a:rPr>
              <a:t>Student</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n-US" dirty="0"/>
          </a:p>
        </p:txBody>
      </p:sp>
    </p:spTree>
    <p:extLst>
      <p:ext uri="{BB962C8B-B14F-4D97-AF65-F5344CB8AC3E}">
        <p14:creationId xmlns:p14="http://schemas.microsoft.com/office/powerpoint/2010/main" val="1665273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4" name="Picture 3">
            <a:extLst>
              <a:ext uri="{FF2B5EF4-FFF2-40B4-BE49-F238E27FC236}">
                <a16:creationId xmlns:a16="http://schemas.microsoft.com/office/drawing/2014/main" id="{4F74870A-1A86-4A6A-9CBB-A10AE41BABB1}"/>
              </a:ext>
            </a:extLst>
          </p:cNvPr>
          <p:cNvPicPr>
            <a:picLocks noChangeAspect="1"/>
          </p:cNvPicPr>
          <p:nvPr/>
        </p:nvPicPr>
        <p:blipFill>
          <a:blip r:embed="rId3"/>
          <a:stretch>
            <a:fillRect/>
          </a:stretch>
        </p:blipFill>
        <p:spPr>
          <a:xfrm>
            <a:off x="35495" y="1595437"/>
            <a:ext cx="8928993" cy="4641875"/>
          </a:xfrm>
          <a:prstGeom prst="rect">
            <a:avLst/>
          </a:prstGeom>
        </p:spPr>
      </p:pic>
    </p:spTree>
    <p:extLst>
      <p:ext uri="{BB962C8B-B14F-4D97-AF65-F5344CB8AC3E}">
        <p14:creationId xmlns:p14="http://schemas.microsoft.com/office/powerpoint/2010/main" val="3109853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3" name="Picture 2">
            <a:extLst>
              <a:ext uri="{FF2B5EF4-FFF2-40B4-BE49-F238E27FC236}">
                <a16:creationId xmlns:a16="http://schemas.microsoft.com/office/drawing/2014/main" id="{A9D94CD1-11E6-4FC9-B9A4-20C9D92C0426}"/>
              </a:ext>
            </a:extLst>
          </p:cNvPr>
          <p:cNvPicPr>
            <a:picLocks noChangeAspect="1"/>
          </p:cNvPicPr>
          <p:nvPr/>
        </p:nvPicPr>
        <p:blipFill>
          <a:blip r:embed="rId3"/>
          <a:stretch>
            <a:fillRect/>
          </a:stretch>
        </p:blipFill>
        <p:spPr>
          <a:xfrm>
            <a:off x="0" y="1199728"/>
            <a:ext cx="8964488" cy="5181600"/>
          </a:xfrm>
          <a:prstGeom prst="rect">
            <a:avLst/>
          </a:prstGeom>
        </p:spPr>
      </p:pic>
    </p:spTree>
    <p:extLst>
      <p:ext uri="{BB962C8B-B14F-4D97-AF65-F5344CB8AC3E}">
        <p14:creationId xmlns:p14="http://schemas.microsoft.com/office/powerpoint/2010/main" val="2907255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6" name="Picture 5">
            <a:extLst>
              <a:ext uri="{FF2B5EF4-FFF2-40B4-BE49-F238E27FC236}">
                <a16:creationId xmlns:a16="http://schemas.microsoft.com/office/drawing/2014/main" id="{6C24A66F-53F0-433C-8FF7-81B3FE9320D8}"/>
              </a:ext>
            </a:extLst>
          </p:cNvPr>
          <p:cNvPicPr>
            <a:picLocks noChangeAspect="1"/>
          </p:cNvPicPr>
          <p:nvPr/>
        </p:nvPicPr>
        <p:blipFill>
          <a:blip r:embed="rId3"/>
          <a:stretch>
            <a:fillRect/>
          </a:stretch>
        </p:blipFill>
        <p:spPr>
          <a:xfrm>
            <a:off x="215516" y="1143000"/>
            <a:ext cx="8712967" cy="5605413"/>
          </a:xfrm>
          <a:prstGeom prst="rect">
            <a:avLst/>
          </a:prstGeom>
        </p:spPr>
      </p:pic>
    </p:spTree>
    <p:extLst>
      <p:ext uri="{BB962C8B-B14F-4D97-AF65-F5344CB8AC3E}">
        <p14:creationId xmlns:p14="http://schemas.microsoft.com/office/powerpoint/2010/main" val="2036142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3" name="Picture 2">
            <a:extLst>
              <a:ext uri="{FF2B5EF4-FFF2-40B4-BE49-F238E27FC236}">
                <a16:creationId xmlns:a16="http://schemas.microsoft.com/office/drawing/2014/main" id="{5AB1A9B3-86CD-4888-BB5B-115C9E0A876A}"/>
              </a:ext>
            </a:extLst>
          </p:cNvPr>
          <p:cNvPicPr>
            <a:picLocks noChangeAspect="1"/>
          </p:cNvPicPr>
          <p:nvPr/>
        </p:nvPicPr>
        <p:blipFill>
          <a:blip r:embed="rId3"/>
          <a:stretch>
            <a:fillRect/>
          </a:stretch>
        </p:blipFill>
        <p:spPr>
          <a:xfrm>
            <a:off x="179512" y="1143000"/>
            <a:ext cx="8640959" cy="5598368"/>
          </a:xfrm>
          <a:prstGeom prst="rect">
            <a:avLst/>
          </a:prstGeom>
        </p:spPr>
      </p:pic>
    </p:spTree>
    <p:extLst>
      <p:ext uri="{BB962C8B-B14F-4D97-AF65-F5344CB8AC3E}">
        <p14:creationId xmlns:p14="http://schemas.microsoft.com/office/powerpoint/2010/main" val="1664753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4" name="Picture 3">
            <a:extLst>
              <a:ext uri="{FF2B5EF4-FFF2-40B4-BE49-F238E27FC236}">
                <a16:creationId xmlns:a16="http://schemas.microsoft.com/office/drawing/2014/main" id="{41109668-C4C1-49E3-B739-8A4342033950}"/>
              </a:ext>
            </a:extLst>
          </p:cNvPr>
          <p:cNvPicPr>
            <a:picLocks noChangeAspect="1"/>
          </p:cNvPicPr>
          <p:nvPr/>
        </p:nvPicPr>
        <p:blipFill>
          <a:blip r:embed="rId3"/>
          <a:stretch>
            <a:fillRect/>
          </a:stretch>
        </p:blipFill>
        <p:spPr>
          <a:xfrm>
            <a:off x="0" y="1143000"/>
            <a:ext cx="9039225" cy="5324475"/>
          </a:xfrm>
          <a:prstGeom prst="rect">
            <a:avLst/>
          </a:prstGeom>
        </p:spPr>
      </p:pic>
    </p:spTree>
    <p:extLst>
      <p:ext uri="{BB962C8B-B14F-4D97-AF65-F5344CB8AC3E}">
        <p14:creationId xmlns:p14="http://schemas.microsoft.com/office/powerpoint/2010/main" val="3039452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3" name="Picture 2">
            <a:extLst>
              <a:ext uri="{FF2B5EF4-FFF2-40B4-BE49-F238E27FC236}">
                <a16:creationId xmlns:a16="http://schemas.microsoft.com/office/drawing/2014/main" id="{F3349CF3-7953-43B1-B3D2-B5C2D15A441D}"/>
              </a:ext>
            </a:extLst>
          </p:cNvPr>
          <p:cNvPicPr>
            <a:picLocks noChangeAspect="1"/>
          </p:cNvPicPr>
          <p:nvPr/>
        </p:nvPicPr>
        <p:blipFill>
          <a:blip r:embed="rId3"/>
          <a:stretch>
            <a:fillRect/>
          </a:stretch>
        </p:blipFill>
        <p:spPr>
          <a:xfrm>
            <a:off x="467544" y="1880828"/>
            <a:ext cx="7497167" cy="3096344"/>
          </a:xfrm>
          <a:prstGeom prst="rect">
            <a:avLst/>
          </a:prstGeom>
        </p:spPr>
      </p:pic>
      <p:sp>
        <p:nvSpPr>
          <p:cNvPr id="4" name="TextBox 3">
            <a:extLst>
              <a:ext uri="{FF2B5EF4-FFF2-40B4-BE49-F238E27FC236}">
                <a16:creationId xmlns:a16="http://schemas.microsoft.com/office/drawing/2014/main" id="{E437A44A-EB4B-4E98-973B-26EB283AF7B4}"/>
              </a:ext>
            </a:extLst>
          </p:cNvPr>
          <p:cNvSpPr txBox="1"/>
          <p:nvPr/>
        </p:nvSpPr>
        <p:spPr>
          <a:xfrm>
            <a:off x="251520" y="1412776"/>
            <a:ext cx="8640960" cy="523220"/>
          </a:xfrm>
          <a:prstGeom prst="rect">
            <a:avLst/>
          </a:prstGeom>
          <a:noFill/>
        </p:spPr>
        <p:txBody>
          <a:bodyPr wrap="square" rtlCol="0">
            <a:spAutoFit/>
          </a:bodyPr>
          <a:lstStyle/>
          <a:p>
            <a:r>
              <a:rPr lang="en-US" sz="2800" dirty="0"/>
              <a:t>Il faut passer à la table pour </a:t>
            </a:r>
            <a:r>
              <a:rPr lang="en-US" sz="2800" dirty="0" err="1"/>
              <a:t>voir</a:t>
            </a:r>
            <a:r>
              <a:rPr lang="en-US" sz="2800" dirty="0"/>
              <a:t> la signification de F</a:t>
            </a:r>
          </a:p>
        </p:txBody>
      </p:sp>
    </p:spTree>
    <p:extLst>
      <p:ext uri="{BB962C8B-B14F-4D97-AF65-F5344CB8AC3E}">
        <p14:creationId xmlns:p14="http://schemas.microsoft.com/office/powerpoint/2010/main" val="2777221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4" name="TextBox 3">
            <a:extLst>
              <a:ext uri="{FF2B5EF4-FFF2-40B4-BE49-F238E27FC236}">
                <a16:creationId xmlns:a16="http://schemas.microsoft.com/office/drawing/2014/main" id="{17EB6B55-5F0E-43D4-8273-5DD90F5496B3}"/>
              </a:ext>
            </a:extLst>
          </p:cNvPr>
          <p:cNvSpPr txBox="1"/>
          <p:nvPr/>
        </p:nvSpPr>
        <p:spPr>
          <a:xfrm>
            <a:off x="323528" y="1582341"/>
            <a:ext cx="8568952" cy="2795958"/>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La variance (s2) </a:t>
            </a:r>
            <a:r>
              <a:rPr lang="en-US" sz="2400" dirty="0" err="1">
                <a:latin typeface="Times New Roman" panose="02020603050405020304" pitchFamily="18" charset="0"/>
                <a:cs typeface="Times New Roman" panose="02020603050405020304" pitchFamily="18" charset="0"/>
              </a:rPr>
              <a:t>reflète</a:t>
            </a:r>
            <a:r>
              <a:rPr lang="en-US" sz="2400" dirty="0">
                <a:latin typeface="Times New Roman" panose="02020603050405020304" pitchFamily="18" charset="0"/>
                <a:cs typeface="Times New Roman" panose="02020603050405020304" pitchFamily="18" charset="0"/>
              </a:rPr>
              <a:t> la dispersion des </a:t>
            </a:r>
            <a:r>
              <a:rPr lang="en-US" sz="2400" dirty="0" err="1">
                <a:latin typeface="Times New Roman" panose="02020603050405020304" pitchFamily="18" charset="0"/>
                <a:cs typeface="Times New Roman" panose="02020603050405020304" pitchFamily="18" charset="0"/>
              </a:rPr>
              <a:t>valeurs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autour</a:t>
            </a:r>
            <a:r>
              <a:rPr lang="en-US" sz="2400" dirty="0">
                <a:latin typeface="Times New Roman" panose="02020603050405020304" pitchFamily="18" charset="0"/>
                <a:cs typeface="Times New Roman" panose="02020603050405020304" pitchFamily="18" charset="0"/>
              </a:rPr>
              <a:t> de la </a:t>
            </a:r>
            <a:r>
              <a:rPr lang="en-US" sz="2400" dirty="0" err="1">
                <a:latin typeface="Times New Roman" panose="02020603050405020304" pitchFamily="18" charset="0"/>
                <a:cs typeface="Times New Roman" panose="02020603050405020304" pitchFamily="18" charset="0"/>
              </a:rPr>
              <a:t>moyenne</a:t>
            </a:r>
            <a:r>
              <a:rPr lang="en-US" sz="2400" dirty="0">
                <a:latin typeface="Times New Roman" panose="02020603050405020304" pitchFamily="18" charset="0"/>
                <a:cs typeface="Times New Roman" panose="02020603050405020304" pitchFamily="18" charset="0"/>
              </a:rPr>
              <a:t> (La variance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nulle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tous</a:t>
            </a:r>
            <a:r>
              <a:rPr lang="en-US" sz="2400" dirty="0">
                <a:latin typeface="Times New Roman" panose="02020603050405020304" pitchFamily="18" charset="0"/>
                <a:cs typeface="Times New Roman" panose="02020603050405020304" pitchFamily="18" charset="0"/>
              </a:rPr>
              <a:t> les scores </a:t>
            </a:r>
            <a:r>
              <a:rPr lang="en-US" sz="2400" dirty="0" err="1">
                <a:latin typeface="Times New Roman" panose="02020603050405020304" pitchFamily="18" charset="0"/>
                <a:cs typeface="Times New Roman" panose="02020603050405020304" pitchFamily="18" charset="0"/>
              </a:rPr>
              <a:t>sont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similaires</a:t>
            </a:r>
            <a:r>
              <a:rPr lang="en-US" sz="2400" dirty="0">
                <a:latin typeface="Times New Roman" panose="02020603050405020304" pitchFamily="18" charset="0"/>
                <a:cs typeface="Times New Roman" panose="02020603050405020304" pitchFamily="18" charset="0"/>
              </a:rPr>
              <a:t>). Si la variance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importante</a:t>
            </a:r>
            <a:r>
              <a:rPr lang="en-US" sz="2400" dirty="0">
                <a:latin typeface="Times New Roman" panose="02020603050405020304" pitchFamily="18" charset="0"/>
                <a:cs typeface="Times New Roman" panose="02020603050405020304" pitchFamily="18" charset="0"/>
              </a:rPr>
              <a:t> sur le plan </a:t>
            </a:r>
            <a:r>
              <a:rPr lang="en-US" sz="2400" dirty="0" err="1">
                <a:latin typeface="Times New Roman" panose="02020603050405020304" pitchFamily="18" charset="0"/>
                <a:cs typeface="Times New Roman" panose="02020603050405020304" pitchFamily="18" charset="0"/>
              </a:rPr>
              <a:t>théorique</a:t>
            </a:r>
            <a:r>
              <a:rPr lang="en-US" sz="2400" dirty="0">
                <a:latin typeface="Times New Roman" panose="02020603050405020304" pitchFamily="18" charset="0"/>
                <a:cs typeface="Times New Roman" panose="02020603050405020304" pitchFamily="18" charset="0"/>
              </a:rPr>
              <a:t> et </a:t>
            </a:r>
            <a:r>
              <a:rPr lang="en-US" sz="2400" dirty="0" err="1">
                <a:latin typeface="Times New Roman" panose="02020603050405020304" pitchFamily="18" charset="0"/>
                <a:cs typeface="Times New Roman" panose="02020603050405020304" pitchFamily="18" charset="0"/>
              </a:rPr>
              <a:t>méthodologique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elle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n'est</a:t>
            </a:r>
            <a:r>
              <a:rPr lang="en-US" sz="2400" dirty="0">
                <a:latin typeface="Times New Roman" panose="02020603050405020304" pitchFamily="18" charset="0"/>
                <a:cs typeface="Times New Roman" panose="02020603050405020304" pitchFamily="18" charset="0"/>
              </a:rPr>
              <a:t> pas </a:t>
            </a:r>
            <a:r>
              <a:rPr lang="en-US" sz="2400" dirty="0" err="1">
                <a:latin typeface="Times New Roman" panose="02020603050405020304" pitchFamily="18" charset="0"/>
                <a:cs typeface="Times New Roman" panose="02020603050405020304" pitchFamily="18" charset="0"/>
              </a:rPr>
              <a:t>toujours</a:t>
            </a:r>
            <a:r>
              <a:rPr lang="en-US" sz="2400" dirty="0">
                <a:latin typeface="Times New Roman" panose="02020603050405020304" pitchFamily="18" charset="0"/>
                <a:cs typeface="Times New Roman" panose="02020603050405020304" pitchFamily="18" charset="0"/>
              </a:rPr>
              <a:t> simple à </a:t>
            </a:r>
            <a:r>
              <a:rPr lang="en-US" sz="2400" dirty="0" err="1">
                <a:latin typeface="Times New Roman" panose="02020603050405020304" pitchFamily="18" charset="0"/>
                <a:cs typeface="Times New Roman" panose="02020603050405020304" pitchFamily="18" charset="0"/>
              </a:rPr>
              <a:t>interpréter</a:t>
            </a:r>
            <a:r>
              <a:rPr lang="en-US" sz="2400" dirty="0">
                <a:latin typeface="Times New Roman" panose="02020603050405020304" pitchFamily="18" charset="0"/>
                <a:cs typeface="Times New Roman" panose="02020603050405020304" pitchFamily="18" charset="0"/>
              </a:rPr>
              <a:t>. Par </a:t>
            </a:r>
            <a:r>
              <a:rPr lang="en-US" sz="2400" dirty="0" err="1">
                <a:latin typeface="Times New Roman" panose="02020603050405020304" pitchFamily="18" charset="0"/>
                <a:cs typeface="Times New Roman" panose="02020603050405020304" pitchFamily="18" charset="0"/>
              </a:rPr>
              <a:t>conséquent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l'écart</a:t>
            </a:r>
            <a:r>
              <a:rPr lang="en-US" sz="2400" dirty="0">
                <a:latin typeface="Times New Roman" panose="02020603050405020304" pitchFamily="18" charset="0"/>
                <a:cs typeface="Times New Roman" panose="02020603050405020304" pitchFamily="18" charset="0"/>
              </a:rPr>
              <a:t> type, qui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racine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carrée</a:t>
            </a:r>
            <a:r>
              <a:rPr lang="en-US" sz="2400" dirty="0">
                <a:latin typeface="Times New Roman" panose="02020603050405020304" pitchFamily="18" charset="0"/>
                <a:cs typeface="Times New Roman" panose="02020603050405020304" pitchFamily="18" charset="0"/>
              </a:rPr>
              <a:t> de la variance,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fréquemment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utilisé</a:t>
            </a:r>
            <a:r>
              <a:rPr lang="en-US" sz="24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7D6621E9-AAD0-4918-BC77-671933ECAC30}"/>
              </a:ext>
            </a:extLst>
          </p:cNvPr>
          <p:cNvPicPr>
            <a:picLocks noChangeAspect="1"/>
          </p:cNvPicPr>
          <p:nvPr/>
        </p:nvPicPr>
        <p:blipFill>
          <a:blip r:embed="rId3"/>
          <a:stretch>
            <a:fillRect/>
          </a:stretch>
        </p:blipFill>
        <p:spPr>
          <a:xfrm>
            <a:off x="2483768" y="5247338"/>
            <a:ext cx="3514725" cy="1047750"/>
          </a:xfrm>
          <a:prstGeom prst="rect">
            <a:avLst/>
          </a:prstGeom>
        </p:spPr>
      </p:pic>
    </p:spTree>
    <p:extLst>
      <p:ext uri="{BB962C8B-B14F-4D97-AF65-F5344CB8AC3E}">
        <p14:creationId xmlns:p14="http://schemas.microsoft.com/office/powerpoint/2010/main" val="3320938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B17FE96-1619-46E3-8DEE-635C00F968F6}"/>
              </a:ext>
            </a:extLst>
          </p:cNvPr>
          <p:cNvPicPr>
            <a:picLocks noChangeAspect="1"/>
          </p:cNvPicPr>
          <p:nvPr/>
        </p:nvPicPr>
        <p:blipFill>
          <a:blip r:embed="rId3"/>
          <a:stretch>
            <a:fillRect/>
          </a:stretch>
        </p:blipFill>
        <p:spPr>
          <a:xfrm>
            <a:off x="0" y="1412776"/>
            <a:ext cx="9144000" cy="5445224"/>
          </a:xfrm>
          <a:prstGeom prst="rect">
            <a:avLst/>
          </a:prstGeom>
        </p:spPr>
      </p:pic>
    </p:spTree>
    <p:extLst>
      <p:ext uri="{BB962C8B-B14F-4D97-AF65-F5344CB8AC3E}">
        <p14:creationId xmlns:p14="http://schemas.microsoft.com/office/powerpoint/2010/main" val="1658980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4" name="Picture 3">
            <a:extLst>
              <a:ext uri="{FF2B5EF4-FFF2-40B4-BE49-F238E27FC236}">
                <a16:creationId xmlns:a16="http://schemas.microsoft.com/office/drawing/2014/main" id="{72F4C4C9-43FF-4325-84E8-3BB1B929D7CA}"/>
              </a:ext>
            </a:extLst>
          </p:cNvPr>
          <p:cNvPicPr>
            <a:picLocks noChangeAspect="1"/>
          </p:cNvPicPr>
          <p:nvPr/>
        </p:nvPicPr>
        <p:blipFill>
          <a:blip r:embed="rId3"/>
          <a:stretch>
            <a:fillRect/>
          </a:stretch>
        </p:blipFill>
        <p:spPr>
          <a:xfrm>
            <a:off x="0" y="2276872"/>
            <a:ext cx="9144000" cy="4104456"/>
          </a:xfrm>
          <a:prstGeom prst="rect">
            <a:avLst/>
          </a:prstGeom>
        </p:spPr>
      </p:pic>
      <p:sp>
        <p:nvSpPr>
          <p:cNvPr id="5" name="TextBox 4">
            <a:extLst>
              <a:ext uri="{FF2B5EF4-FFF2-40B4-BE49-F238E27FC236}">
                <a16:creationId xmlns:a16="http://schemas.microsoft.com/office/drawing/2014/main" id="{BF14D625-B5B8-4AA5-A8F3-CD118F106B19}"/>
              </a:ext>
            </a:extLst>
          </p:cNvPr>
          <p:cNvSpPr txBox="1"/>
          <p:nvPr/>
        </p:nvSpPr>
        <p:spPr>
          <a:xfrm>
            <a:off x="323528" y="1628800"/>
            <a:ext cx="8352928" cy="461665"/>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statistiques descriptives</a:t>
            </a:r>
            <a:endParaRPr lang="en-US" sz="2400" dirty="0"/>
          </a:p>
        </p:txBody>
      </p:sp>
    </p:spTree>
    <p:extLst>
      <p:ext uri="{BB962C8B-B14F-4D97-AF65-F5344CB8AC3E}">
        <p14:creationId xmlns:p14="http://schemas.microsoft.com/office/powerpoint/2010/main" val="402370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7" name="Picture 6">
            <a:extLst>
              <a:ext uri="{FF2B5EF4-FFF2-40B4-BE49-F238E27FC236}">
                <a16:creationId xmlns:a16="http://schemas.microsoft.com/office/drawing/2014/main" id="{095008E0-6FFF-4C49-A868-A11FFD3C3A07}"/>
              </a:ext>
            </a:extLst>
          </p:cNvPr>
          <p:cNvPicPr>
            <a:picLocks noChangeAspect="1"/>
          </p:cNvPicPr>
          <p:nvPr/>
        </p:nvPicPr>
        <p:blipFill>
          <a:blip r:embed="rId4"/>
          <a:stretch>
            <a:fillRect/>
          </a:stretch>
        </p:blipFill>
        <p:spPr>
          <a:xfrm>
            <a:off x="395536" y="1342678"/>
            <a:ext cx="8856984" cy="3762722"/>
          </a:xfrm>
          <a:prstGeom prst="rect">
            <a:avLst/>
          </a:prstGeom>
        </p:spPr>
      </p:pic>
      <p:sp>
        <p:nvSpPr>
          <p:cNvPr id="8" name="Oval 7">
            <a:extLst>
              <a:ext uri="{FF2B5EF4-FFF2-40B4-BE49-F238E27FC236}">
                <a16:creationId xmlns:a16="http://schemas.microsoft.com/office/drawing/2014/main" id="{446FC5C5-A410-491C-9B3A-FB90B9BD95A4}"/>
              </a:ext>
            </a:extLst>
          </p:cNvPr>
          <p:cNvSpPr/>
          <p:nvPr/>
        </p:nvSpPr>
        <p:spPr>
          <a:xfrm>
            <a:off x="4551810" y="3122178"/>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95A52A-BBDA-46A5-B08C-D0671775B99D}"/>
              </a:ext>
            </a:extLst>
          </p:cNvPr>
          <p:cNvSpPr/>
          <p:nvPr/>
        </p:nvSpPr>
        <p:spPr>
          <a:xfrm>
            <a:off x="455074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FF0F0D-D204-4C70-A386-20EF4706CBA3}"/>
              </a:ext>
            </a:extLst>
          </p:cNvPr>
          <p:cNvSpPr/>
          <p:nvPr/>
        </p:nvSpPr>
        <p:spPr>
          <a:xfrm>
            <a:off x="675542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C295B6-F85F-4B27-B370-90B84F378943}"/>
              </a:ext>
            </a:extLst>
          </p:cNvPr>
          <p:cNvSpPr/>
          <p:nvPr/>
        </p:nvSpPr>
        <p:spPr>
          <a:xfrm>
            <a:off x="7308304" y="3429000"/>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CBC36F-6F63-4AC2-A75E-5963E00B84F3}"/>
              </a:ext>
            </a:extLst>
          </p:cNvPr>
          <p:cNvSpPr txBox="1"/>
          <p:nvPr/>
        </p:nvSpPr>
        <p:spPr>
          <a:xfrm>
            <a:off x="275426" y="1128351"/>
            <a:ext cx="8352928" cy="830997"/>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non significatifs)</a:t>
            </a:r>
            <a:endParaRPr lang="en-US" sz="2400" dirty="0"/>
          </a:p>
        </p:txBody>
      </p:sp>
      <p:grpSp>
        <p:nvGrpSpPr>
          <p:cNvPr id="17" name="Group 23">
            <a:extLst>
              <a:ext uri="{FF2B5EF4-FFF2-40B4-BE49-F238E27FC236}">
                <a16:creationId xmlns:a16="http://schemas.microsoft.com/office/drawing/2014/main" id="{F3AD3E06-3735-4121-8FA1-7528103625B4}"/>
              </a:ext>
            </a:extLst>
          </p:cNvPr>
          <p:cNvGrpSpPr>
            <a:grpSpLocks/>
          </p:cNvGrpSpPr>
          <p:nvPr/>
        </p:nvGrpSpPr>
        <p:grpSpPr bwMode="auto">
          <a:xfrm>
            <a:off x="4946787" y="5029200"/>
            <a:ext cx="1641437" cy="1828800"/>
            <a:chOff x="1440" y="2832"/>
            <a:chExt cx="1536" cy="1152"/>
          </a:xfrm>
        </p:grpSpPr>
        <p:sp>
          <p:nvSpPr>
            <p:cNvPr id="18" name="Text Box 20">
              <a:extLst>
                <a:ext uri="{FF2B5EF4-FFF2-40B4-BE49-F238E27FC236}">
                  <a16:creationId xmlns:a16="http://schemas.microsoft.com/office/drawing/2014/main" id="{8BF5329D-078A-4236-A431-D38E501DA4A7}"/>
                </a:ext>
              </a:extLst>
            </p:cNvPr>
            <p:cNvSpPr txBox="1">
              <a:spLocks noChangeArrowheads="1"/>
            </p:cNvSpPr>
            <p:nvPr/>
          </p:nvSpPr>
          <p:spPr bwMode="auto">
            <a:xfrm>
              <a:off x="1440" y="2880"/>
              <a:ext cx="1511" cy="98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dirty="0"/>
                <a:t>Somme</a:t>
              </a:r>
            </a:p>
            <a:p>
              <a:r>
                <a:rPr lang="fr-FR" altLang="en-US" sz="1600" dirty="0"/>
                <a:t>des carrés</a:t>
              </a:r>
            </a:p>
            <a:p>
              <a:r>
                <a:rPr lang="fr-FR" altLang="en-US" sz="1600" dirty="0"/>
                <a:t>divisée par</a:t>
              </a:r>
            </a:p>
            <a:p>
              <a:r>
                <a:rPr lang="fr-FR" altLang="en-US" sz="1600" dirty="0"/>
                <a:t>ddl. = variabilité</a:t>
              </a:r>
            </a:p>
            <a:p>
              <a:r>
                <a:rPr lang="fr-FR" altLang="en-US" sz="1600" dirty="0"/>
                <a:t>inter et intra.</a:t>
              </a:r>
            </a:p>
            <a:p>
              <a:r>
                <a:rPr lang="fr-FR" altLang="en-US" sz="1600" dirty="0"/>
                <a:t>Inter/intra</a:t>
              </a:r>
            </a:p>
          </p:txBody>
        </p:sp>
        <p:sp>
          <p:nvSpPr>
            <p:cNvPr id="19" name="Rectangle 22">
              <a:extLst>
                <a:ext uri="{FF2B5EF4-FFF2-40B4-BE49-F238E27FC236}">
                  <a16:creationId xmlns:a16="http://schemas.microsoft.com/office/drawing/2014/main" id="{1BAFE32E-A2F1-44B1-BE62-879ECEC5A22E}"/>
                </a:ext>
              </a:extLst>
            </p:cNvPr>
            <p:cNvSpPr>
              <a:spLocks noChangeArrowheads="1"/>
            </p:cNvSpPr>
            <p:nvPr/>
          </p:nvSpPr>
          <p:spPr bwMode="auto">
            <a:xfrm>
              <a:off x="1488" y="2832"/>
              <a:ext cx="1488" cy="1152"/>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39066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sz="2800" dirty="0">
              <a:solidFill>
                <a:srgbClr val="00B050"/>
              </a:solidFill>
            </a:endParaRPr>
          </a:p>
        </p:txBody>
      </p:sp>
      <p:pic>
        <p:nvPicPr>
          <p:cNvPr id="5" name="Picture 4">
            <a:extLst>
              <a:ext uri="{FF2B5EF4-FFF2-40B4-BE49-F238E27FC236}">
                <a16:creationId xmlns:a16="http://schemas.microsoft.com/office/drawing/2014/main" id="{D9238DCC-5B74-4BF5-9E5D-43F717FE2F40}"/>
              </a:ext>
            </a:extLst>
          </p:cNvPr>
          <p:cNvPicPr>
            <a:picLocks noChangeAspect="1"/>
          </p:cNvPicPr>
          <p:nvPr/>
        </p:nvPicPr>
        <p:blipFill>
          <a:blip r:embed="rId3"/>
          <a:stretch>
            <a:fillRect/>
          </a:stretch>
        </p:blipFill>
        <p:spPr>
          <a:xfrm>
            <a:off x="899592" y="2401089"/>
            <a:ext cx="8419083" cy="3910930"/>
          </a:xfrm>
          <a:prstGeom prst="rect">
            <a:avLst/>
          </a:prstGeom>
        </p:spPr>
      </p:pic>
      <p:sp>
        <p:nvSpPr>
          <p:cNvPr id="8" name="TextBox 7">
            <a:extLst>
              <a:ext uri="{FF2B5EF4-FFF2-40B4-BE49-F238E27FC236}">
                <a16:creationId xmlns:a16="http://schemas.microsoft.com/office/drawing/2014/main" id="{6C6DB62C-251C-42F5-B732-72CEEF51D52B}"/>
              </a:ext>
            </a:extLst>
          </p:cNvPr>
          <p:cNvSpPr txBox="1"/>
          <p:nvPr/>
        </p:nvSpPr>
        <p:spPr>
          <a:xfrm>
            <a:off x="801070" y="1267509"/>
            <a:ext cx="8019402" cy="1133580"/>
          </a:xfrm>
          <a:prstGeom prst="rect">
            <a:avLst/>
          </a:prstGeom>
          <a:noFill/>
        </p:spPr>
        <p:txBody>
          <a:bodyPr wrap="square">
            <a:spAutoFit/>
          </a:bodyPr>
          <a:lstStyle/>
          <a:p>
            <a:pPr>
              <a:lnSpc>
                <a:spcPct val="150000"/>
              </a:lnSpc>
            </a:pP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significatifs : un test post hoc est exigé)</a:t>
            </a:r>
            <a:endParaRPr lang="en-US" sz="2400" dirty="0"/>
          </a:p>
        </p:txBody>
      </p:sp>
      <p:cxnSp>
        <p:nvCxnSpPr>
          <p:cNvPr id="9" name="Straight Connector 8">
            <a:extLst>
              <a:ext uri="{FF2B5EF4-FFF2-40B4-BE49-F238E27FC236}">
                <a16:creationId xmlns:a16="http://schemas.microsoft.com/office/drawing/2014/main" id="{43C9B8FE-F4BF-4512-88A0-D0A72CD85D50}"/>
              </a:ext>
            </a:extLst>
          </p:cNvPr>
          <p:cNvCxnSpPr/>
          <p:nvPr/>
        </p:nvCxnSpPr>
        <p:spPr>
          <a:xfrm>
            <a:off x="7740352" y="4149080"/>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44C0B7-93E7-46FD-AB9F-9DF0C2F1877D}"/>
              </a:ext>
            </a:extLst>
          </p:cNvPr>
          <p:cNvCxnSpPr/>
          <p:nvPr/>
        </p:nvCxnSpPr>
        <p:spPr>
          <a:xfrm>
            <a:off x="7740352" y="5301208"/>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277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sp>
        <p:nvSpPr>
          <p:cNvPr id="19" name="Rectangle 22">
            <a:extLst>
              <a:ext uri="{FF2B5EF4-FFF2-40B4-BE49-F238E27FC236}">
                <a16:creationId xmlns:a16="http://schemas.microsoft.com/office/drawing/2014/main" id="{1BAFE32E-A2F1-44B1-BE62-879ECEC5A22E}"/>
              </a:ext>
            </a:extLst>
          </p:cNvPr>
          <p:cNvSpPr>
            <a:spLocks noChangeArrowheads="1"/>
          </p:cNvSpPr>
          <p:nvPr/>
        </p:nvSpPr>
        <p:spPr bwMode="auto">
          <a:xfrm>
            <a:off x="4998082" y="5029200"/>
            <a:ext cx="1590142" cy="1828800"/>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20" name="Rectangle 3">
            <a:extLst>
              <a:ext uri="{FF2B5EF4-FFF2-40B4-BE49-F238E27FC236}">
                <a16:creationId xmlns:a16="http://schemas.microsoft.com/office/drawing/2014/main" id="{E4F8DF5B-F070-4046-B484-F8126EC71AD9}"/>
              </a:ext>
            </a:extLst>
          </p:cNvPr>
          <p:cNvSpPr txBox="1">
            <a:spLocks noChangeArrowheads="1"/>
          </p:cNvSpPr>
          <p:nvPr/>
        </p:nvSpPr>
        <p:spPr>
          <a:xfrm>
            <a:off x="457200" y="1885950"/>
            <a:ext cx="8178800" cy="4171950"/>
          </a:xfrm>
          <a:prstGeom prst="rect">
            <a:avLst/>
          </a:prstGeom>
        </p:spPr>
        <p:txBody>
          <a:bodyPr/>
          <a:lst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a:lstStyle>
          <a:p>
            <a:r>
              <a:rPr lang="fr-FR" altLang="en-US" kern="0" dirty="0" err="1">
                <a:solidFill>
                  <a:schemeClr val="tx1"/>
                </a:solidFill>
                <a:latin typeface="Times New Roman" panose="02020603050405020304" pitchFamily="18" charset="0"/>
                <a:cs typeface="Times New Roman" panose="02020603050405020304" pitchFamily="18" charset="0"/>
              </a:rPr>
              <a:t>Anova</a:t>
            </a:r>
            <a:r>
              <a:rPr lang="fr-FR" altLang="en-US" kern="0" dirty="0">
                <a:solidFill>
                  <a:schemeClr val="tx1"/>
                </a:solidFill>
                <a:latin typeface="Times New Roman" panose="02020603050405020304" pitchFamily="18" charset="0"/>
                <a:cs typeface="Times New Roman" panose="02020603050405020304" pitchFamily="18" charset="0"/>
              </a:rPr>
              <a:t> est  le rapport de la variabilité inter sur la variabilité intra</a:t>
            </a:r>
          </a:p>
          <a:p>
            <a:r>
              <a:rPr lang="fr-FR" altLang="en-US" kern="0" dirty="0">
                <a:solidFill>
                  <a:schemeClr val="tx1"/>
                </a:solidFill>
                <a:latin typeface="Times New Roman" panose="02020603050405020304" pitchFamily="18" charset="0"/>
                <a:cs typeface="Times New Roman" panose="02020603050405020304" pitchFamily="18" charset="0"/>
              </a:rPr>
              <a:t>Inter = effet </a:t>
            </a:r>
          </a:p>
          <a:p>
            <a:r>
              <a:rPr lang="fr-FR" altLang="en-US" kern="0" dirty="0">
                <a:solidFill>
                  <a:schemeClr val="tx1"/>
                </a:solidFill>
                <a:latin typeface="Times New Roman" panose="02020603050405020304" pitchFamily="18" charset="0"/>
                <a:cs typeface="Times New Roman" panose="02020603050405020304" pitchFamily="18" charset="0"/>
              </a:rPr>
              <a:t>intra = terme d ’erreur</a:t>
            </a:r>
          </a:p>
          <a:p>
            <a:r>
              <a:rPr lang="fr-FR" altLang="en-US" kern="0" dirty="0" err="1">
                <a:solidFill>
                  <a:schemeClr val="tx1"/>
                </a:solidFill>
                <a:latin typeface="Times New Roman" panose="02020603050405020304" pitchFamily="18" charset="0"/>
                <a:cs typeface="Times New Roman" panose="02020603050405020304" pitchFamily="18" charset="0"/>
              </a:rPr>
              <a:t>Anova</a:t>
            </a:r>
            <a:r>
              <a:rPr lang="fr-FR" altLang="en-US" kern="0" dirty="0">
                <a:solidFill>
                  <a:schemeClr val="tx1"/>
                </a:solidFill>
                <a:latin typeface="Times New Roman" panose="02020603050405020304" pitchFamily="18" charset="0"/>
                <a:cs typeface="Times New Roman" panose="02020603050405020304" pitchFamily="18" charset="0"/>
              </a:rPr>
              <a:t> significative demande des comparaisons </a:t>
            </a:r>
            <a:r>
              <a:rPr lang="fr-FR" altLang="en-US" i="1" kern="0" dirty="0">
                <a:solidFill>
                  <a:schemeClr val="tx1"/>
                </a:solidFill>
                <a:latin typeface="Times New Roman" panose="02020603050405020304" pitchFamily="18" charset="0"/>
                <a:cs typeface="Times New Roman" panose="02020603050405020304" pitchFamily="18" charset="0"/>
              </a:rPr>
              <a:t> a posteriori</a:t>
            </a:r>
            <a:r>
              <a:rPr lang="fr-FR" altLang="en-US" kern="0" dirty="0">
                <a:solidFill>
                  <a:schemeClr val="tx1"/>
                </a:solidFill>
                <a:latin typeface="Times New Roman" panose="02020603050405020304" pitchFamily="18" charset="0"/>
                <a:cs typeface="Times New Roman" panose="02020603050405020304" pitchFamily="18" charset="0"/>
              </a:rPr>
              <a:t> ou des tests post hoc</a:t>
            </a:r>
          </a:p>
        </p:txBody>
      </p:sp>
    </p:spTree>
    <p:extLst>
      <p:ext uri="{BB962C8B-B14F-4D97-AF65-F5344CB8AC3E}">
        <p14:creationId xmlns:p14="http://schemas.microsoft.com/office/powerpoint/2010/main" val="126237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OUM.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ZOUM.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 calcmode="lin" valueType="num">
                                      <p:cBhvr additive="base">
                                        <p:cTn id="19" dur="500" fill="hold"/>
                                        <p:tgtEl>
                                          <p:spTgt spid="2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ZOU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 calcmode="lin" valueType="num">
                                      <p:cBhvr additive="base">
                                        <p:cTn id="25" dur="500" fill="hold"/>
                                        <p:tgtEl>
                                          <p:spTgt spid="2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ZOU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 présentation des différences</a:t>
            </a:r>
            <a:endParaRPr lang="fr-FR" dirty="0"/>
          </a:p>
        </p:txBody>
      </p:sp>
      <p:pic>
        <p:nvPicPr>
          <p:cNvPr id="3" name="Picture 2">
            <a:extLst>
              <a:ext uri="{FF2B5EF4-FFF2-40B4-BE49-F238E27FC236}">
                <a16:creationId xmlns:a16="http://schemas.microsoft.com/office/drawing/2014/main" id="{6C01DD33-C4D3-4579-9C77-5BB7059B7055}"/>
              </a:ext>
            </a:extLst>
          </p:cNvPr>
          <p:cNvPicPr>
            <a:picLocks noChangeAspect="1"/>
          </p:cNvPicPr>
          <p:nvPr/>
        </p:nvPicPr>
        <p:blipFill>
          <a:blip r:embed="rId3"/>
          <a:stretch>
            <a:fillRect/>
          </a:stretch>
        </p:blipFill>
        <p:spPr>
          <a:xfrm>
            <a:off x="251520" y="980728"/>
            <a:ext cx="8892480" cy="5344786"/>
          </a:xfrm>
          <a:prstGeom prst="rect">
            <a:avLst/>
          </a:prstGeom>
        </p:spPr>
      </p:pic>
      <p:sp>
        <p:nvSpPr>
          <p:cNvPr id="4" name="TextBox 3">
            <a:extLst>
              <a:ext uri="{FF2B5EF4-FFF2-40B4-BE49-F238E27FC236}">
                <a16:creationId xmlns:a16="http://schemas.microsoft.com/office/drawing/2014/main" id="{E7550DE1-0055-423E-BABB-035D7F495DCE}"/>
              </a:ext>
            </a:extLst>
          </p:cNvPr>
          <p:cNvSpPr txBox="1"/>
          <p:nvPr/>
        </p:nvSpPr>
        <p:spPr>
          <a:xfrm>
            <a:off x="3251393" y="1923673"/>
            <a:ext cx="576064" cy="400110"/>
          </a:xfrm>
          <a:prstGeom prst="rect">
            <a:avLst/>
          </a:prstGeom>
          <a:noFill/>
        </p:spPr>
        <p:txBody>
          <a:bodyPr wrap="square" rtlCol="0">
            <a:spAutoFit/>
          </a:bodyPr>
          <a:lstStyle/>
          <a:p>
            <a:pPr algn="ctr"/>
            <a:r>
              <a:rPr lang="en-US" sz="2000" dirty="0"/>
              <a:t>*</a:t>
            </a:r>
          </a:p>
        </p:txBody>
      </p:sp>
      <p:sp>
        <p:nvSpPr>
          <p:cNvPr id="10" name="TextBox 9">
            <a:extLst>
              <a:ext uri="{FF2B5EF4-FFF2-40B4-BE49-F238E27FC236}">
                <a16:creationId xmlns:a16="http://schemas.microsoft.com/office/drawing/2014/main" id="{CF7BB128-BA43-40C7-83C1-4AFCD2B34838}"/>
              </a:ext>
            </a:extLst>
          </p:cNvPr>
          <p:cNvSpPr txBox="1"/>
          <p:nvPr/>
        </p:nvSpPr>
        <p:spPr>
          <a:xfrm>
            <a:off x="5652120" y="1628800"/>
            <a:ext cx="576064" cy="400110"/>
          </a:xfrm>
          <a:prstGeom prst="rect">
            <a:avLst/>
          </a:prstGeom>
          <a:noFill/>
        </p:spPr>
        <p:txBody>
          <a:bodyPr wrap="square" rtlCol="0">
            <a:spAutoFit/>
          </a:bodyPr>
          <a:lstStyle/>
          <a:p>
            <a:r>
              <a:rPr lang="en-US" sz="2000" dirty="0"/>
              <a:t>**</a:t>
            </a:r>
          </a:p>
        </p:txBody>
      </p:sp>
      <p:cxnSp>
        <p:nvCxnSpPr>
          <p:cNvPr id="7" name="Straight Connector 6">
            <a:extLst>
              <a:ext uri="{FF2B5EF4-FFF2-40B4-BE49-F238E27FC236}">
                <a16:creationId xmlns:a16="http://schemas.microsoft.com/office/drawing/2014/main" id="{30854BFD-DEA7-4ED2-BA04-BDAC72D4E824}"/>
              </a:ext>
            </a:extLst>
          </p:cNvPr>
          <p:cNvCxnSpPr/>
          <p:nvPr/>
        </p:nvCxnSpPr>
        <p:spPr>
          <a:xfrm flipV="1">
            <a:off x="6732240" y="1764994"/>
            <a:ext cx="0" cy="422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73565-AA2D-46C9-A5D4-D53AFCDD8562}"/>
              </a:ext>
            </a:extLst>
          </p:cNvPr>
          <p:cNvCxnSpPr/>
          <p:nvPr/>
        </p:nvCxnSpPr>
        <p:spPr>
          <a:xfrm flipH="1">
            <a:off x="6084168" y="1772816"/>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338DC5-1372-4550-94F4-AE8F27D16DE9}"/>
              </a:ext>
            </a:extLst>
          </p:cNvPr>
          <p:cNvCxnSpPr>
            <a:cxnSpLocks/>
          </p:cNvCxnSpPr>
          <p:nvPr/>
        </p:nvCxnSpPr>
        <p:spPr>
          <a:xfrm flipH="1">
            <a:off x="2483768" y="1828855"/>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A23E93-7A3B-40A4-BC9F-B2A0FB590B3B}"/>
              </a:ext>
            </a:extLst>
          </p:cNvPr>
          <p:cNvCxnSpPr/>
          <p:nvPr/>
        </p:nvCxnSpPr>
        <p:spPr>
          <a:xfrm>
            <a:off x="2483768" y="1828855"/>
            <a:ext cx="0" cy="825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FC14D3-31EF-411F-9F82-8002810DE0D4}"/>
              </a:ext>
            </a:extLst>
          </p:cNvPr>
          <p:cNvCxnSpPr>
            <a:cxnSpLocks/>
            <a:stCxn id="4" idx="1"/>
          </p:cNvCxnSpPr>
          <p:nvPr/>
        </p:nvCxnSpPr>
        <p:spPr>
          <a:xfrm flipH="1">
            <a:off x="2483768" y="2123728"/>
            <a:ext cx="767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9ABDB0-0A99-4DC8-BA55-5B6C8D266C17}"/>
              </a:ext>
            </a:extLst>
          </p:cNvPr>
          <p:cNvCxnSpPr/>
          <p:nvPr/>
        </p:nvCxnSpPr>
        <p:spPr>
          <a:xfrm>
            <a:off x="3923928" y="2123728"/>
            <a:ext cx="280831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453B85-9E2D-479A-A575-81CA0D53F6F2}"/>
              </a:ext>
            </a:extLst>
          </p:cNvPr>
          <p:cNvSpPr txBox="1"/>
          <p:nvPr/>
        </p:nvSpPr>
        <p:spPr>
          <a:xfrm>
            <a:off x="1403648" y="6325514"/>
            <a:ext cx="3456384" cy="369332"/>
          </a:xfrm>
          <a:prstGeom prst="rect">
            <a:avLst/>
          </a:prstGeom>
          <a:noFill/>
        </p:spPr>
        <p:txBody>
          <a:bodyPr wrap="square" rtlCol="0">
            <a:spAutoFit/>
          </a:bodyPr>
          <a:lstStyle/>
          <a:p>
            <a:r>
              <a:rPr lang="en-US" dirty="0"/>
              <a:t>* p&lt;0.05; ** p&lt;0.01</a:t>
            </a:r>
          </a:p>
        </p:txBody>
      </p:sp>
    </p:spTree>
    <p:extLst>
      <p:ext uri="{BB962C8B-B14F-4D97-AF65-F5344CB8AC3E}">
        <p14:creationId xmlns:p14="http://schemas.microsoft.com/office/powerpoint/2010/main" val="376973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1883D30C-57B7-423C-A0FF-D30A63D1E733}"/>
              </a:ext>
            </a:extLst>
          </p:cNvPr>
          <p:cNvSpPr txBox="1"/>
          <p:nvPr/>
        </p:nvSpPr>
        <p:spPr>
          <a:xfrm>
            <a:off x="323528" y="1412776"/>
            <a:ext cx="8208912" cy="5784660"/>
          </a:xfrm>
          <a:prstGeom prst="rect">
            <a:avLst/>
          </a:prstGeom>
          <a:noFill/>
        </p:spPr>
        <p:txBody>
          <a:bodyPr wrap="square" rtlCol="0">
            <a:spAutoFit/>
          </a:bodyPr>
          <a:lstStyle/>
          <a:p>
            <a:pPr marL="0" marR="0" algn="just">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Least Significative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Difference</a:t>
            </a:r>
            <a:r>
              <a:rPr lang="fr-FR" sz="2400" b="1" dirty="0">
                <a:effectLst/>
                <a:latin typeface="Times New Roman" panose="02020603050405020304" pitchFamily="18" charset="0"/>
                <a:ea typeface="Calibri" panose="020F0502020204030204" pitchFamily="34" charset="0"/>
                <a:cs typeface="Arial" panose="020B0604020202020204" pitchFamily="34" charset="0"/>
              </a:rPr>
              <a:t> (LSD)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méthode simple permet de comparer  les moyennes deux à deux grâce au test de </a:t>
            </a:r>
            <a:r>
              <a:rPr lang="fr-FR" sz="2400" dirty="0" err="1">
                <a:effectLst/>
                <a:latin typeface="TimesNewRomanPSMT"/>
                <a:ea typeface="Calibri" panose="020F0502020204030204" pitchFamily="34" charset="0"/>
                <a:cs typeface="TimesNewRomanPSMT"/>
              </a:rPr>
              <a:t>Student</a:t>
            </a:r>
            <a:r>
              <a:rPr lang="fr-FR" sz="2400" dirty="0">
                <a:effectLst/>
                <a:latin typeface="TimesNewRomanPSMT"/>
                <a:ea typeface="Calibri" panose="020F0502020204030204" pitchFamily="34" charset="0"/>
                <a:cs typeface="TimesNewRomanPSMT"/>
              </a:rPr>
              <a:t>.</a:t>
            </a: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Méthode de Newman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Keuls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L'essentiel de ce test réside dans une approche séquentielle ou l'on teste les comparaisons entre paires en choisissant la valeur critique en se basant sur l'étendue de la comparaison.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Tukey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 test de </a:t>
            </a:r>
            <a:r>
              <a:rPr lang="fr-FR" sz="2400" dirty="0" err="1">
                <a:effectLst/>
                <a:latin typeface="TimesNewRomanPSMT"/>
                <a:ea typeface="Calibri" panose="020F0502020204030204" pitchFamily="34" charset="0"/>
                <a:cs typeface="TimesNewRomanPSMT"/>
              </a:rPr>
              <a:t>Tukey</a:t>
            </a:r>
            <a:r>
              <a:rPr lang="fr-FR" sz="2400" dirty="0">
                <a:effectLst/>
                <a:latin typeface="TimesNewRomanPSMT"/>
                <a:ea typeface="Calibri" panose="020F0502020204030204" pitchFamily="34" charset="0"/>
                <a:cs typeface="TimesNewRomanPSMT"/>
              </a:rPr>
              <a:t> utilise la même procédure du test de Newman-</a:t>
            </a:r>
            <a:r>
              <a:rPr lang="fr-FR" sz="2400" dirty="0" err="1">
                <a:effectLst/>
                <a:latin typeface="TimesNewRomanPSMT"/>
                <a:ea typeface="Calibri" panose="020F0502020204030204" pitchFamily="34" charset="0"/>
                <a:cs typeface="TimesNewRomanPSMT"/>
              </a:rPr>
              <a:t>Keuls</a:t>
            </a:r>
            <a:r>
              <a:rPr lang="fr-FR" sz="2400" dirty="0">
                <a:effectLst/>
                <a:latin typeface="TimesNewRomanPSMT"/>
                <a:ea typeface="Calibri" panose="020F0502020204030204" pitchFamily="34" charset="0"/>
                <a:cs typeface="TimesNewRomanPSMT"/>
              </a:rPr>
              <a:t>, mais la valeur critique choisie pour une étendue reste considérée pour les autres comparaisons.</a:t>
            </a:r>
          </a:p>
          <a:p>
            <a:pPr marL="0" marR="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26550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155E1B3F-7C3B-4DA1-9BDA-0C5F10776973}"/>
              </a:ext>
            </a:extLst>
          </p:cNvPr>
          <p:cNvSpPr txBox="1"/>
          <p:nvPr/>
        </p:nvSpPr>
        <p:spPr>
          <a:xfrm>
            <a:off x="179512" y="1340768"/>
            <a:ext cx="8784976" cy="4191917"/>
          </a:xfrm>
          <a:prstGeom prst="rect">
            <a:avLst/>
          </a:prstGeom>
          <a:noFill/>
        </p:spPr>
        <p:txBody>
          <a:bodyPr wrap="square" rtlCol="0">
            <a:spAutoFit/>
          </a:bodyPr>
          <a:lstStyle/>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Duncan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latin typeface="TimesNewRomanPSMT"/>
                <a:ea typeface="Calibri" panose="020F0502020204030204" pitchFamily="34" charset="0"/>
                <a:cs typeface="TimesNewRomanPSMT"/>
              </a:rPr>
              <a:t>C’est un test puissant qui </a:t>
            </a:r>
            <a:r>
              <a:rPr lang="fr-FR" sz="2400" dirty="0">
                <a:effectLst/>
                <a:latin typeface="TimesNewRomanPSMT"/>
                <a:ea typeface="Calibri" panose="020F0502020204030204" pitchFamily="34" charset="0"/>
                <a:cs typeface="TimesNewRomanPSMT"/>
              </a:rPr>
              <a:t>suit la procédure du test de Newman-</a:t>
            </a:r>
            <a:r>
              <a:rPr lang="fr-FR" sz="2400" dirty="0" err="1">
                <a:effectLst/>
                <a:latin typeface="TimesNewRomanPSMT"/>
                <a:ea typeface="Calibri" panose="020F0502020204030204" pitchFamily="34" charset="0"/>
                <a:cs typeface="TimesNewRomanPSMT"/>
              </a:rPr>
              <a:t>Keuls</a:t>
            </a:r>
            <a:r>
              <a:rPr lang="fr-FR" sz="2400" dirty="0">
                <a:effectLst/>
                <a:latin typeface="TimesNewRomanPSMT"/>
                <a:ea typeface="Calibri" panose="020F0502020204030204" pitchFamily="34" charset="0"/>
                <a:cs typeface="TimesNewRomanPSMT"/>
              </a:rPr>
              <a:t>,  mais il utilise pour les valeurs critiques la table de Duncan.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Dunnet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Il est généralement utilisé pour comparer des groupes expérimentaux à un groupe de </a:t>
            </a:r>
            <a:r>
              <a:rPr lang="fr-FR" sz="2400" dirty="0" err="1">
                <a:effectLst/>
                <a:latin typeface="TimesNewRomanPSMT"/>
                <a:ea typeface="Calibri" panose="020F0502020204030204" pitchFamily="34" charset="0"/>
                <a:cs typeface="TimesNewRomanPSMT"/>
              </a:rPr>
              <a:t>contôlr</a:t>
            </a:r>
            <a:r>
              <a:rPr lang="fr-FR" sz="2400" dirty="0">
                <a:effectLst/>
                <a:latin typeface="TimesNewRomanPSMT"/>
                <a:ea typeface="Calibri" panose="020F0502020204030204" pitchFamily="34" charset="0"/>
                <a:cs typeface="TimesNewRomanPSMT"/>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Scheffé</a:t>
            </a: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La méthode de </a:t>
            </a:r>
            <a:r>
              <a:rPr lang="fr-FR" sz="2400" dirty="0" err="1">
                <a:effectLst/>
                <a:latin typeface="TimesNewRomanPSMT"/>
                <a:ea typeface="Calibri" panose="020F0502020204030204" pitchFamily="34" charset="0"/>
                <a:cs typeface="TimesNewRomanPSMT"/>
              </a:rPr>
              <a:t>Scheffé</a:t>
            </a:r>
            <a:r>
              <a:rPr lang="fr-FR" sz="2400" dirty="0">
                <a:effectLst/>
                <a:latin typeface="TimesNewRomanPSMT"/>
                <a:ea typeface="Calibri" panose="020F0502020204030204" pitchFamily="34" charset="0"/>
                <a:cs typeface="TimesNewRomanPSMT"/>
              </a:rPr>
              <a:t> se base sur les contrastes. La contraste est une somme pondérée de moyennes.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89845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6DDCE40-1AC2-4816-8316-8F21794D7276}"/>
              </a:ext>
            </a:extLst>
          </p:cNvPr>
          <p:cNvPicPr>
            <a:picLocks noChangeAspect="1"/>
          </p:cNvPicPr>
          <p:nvPr/>
        </p:nvPicPr>
        <p:blipFill>
          <a:blip r:embed="rId3"/>
          <a:stretch>
            <a:fillRect/>
          </a:stretch>
        </p:blipFill>
        <p:spPr>
          <a:xfrm>
            <a:off x="107504" y="2060848"/>
            <a:ext cx="9144000" cy="3779070"/>
          </a:xfrm>
          <a:prstGeom prst="rect">
            <a:avLst/>
          </a:prstGeom>
        </p:spPr>
      </p:pic>
      <p:sp>
        <p:nvSpPr>
          <p:cNvPr id="5" name="TextBox 4">
            <a:extLst>
              <a:ext uri="{FF2B5EF4-FFF2-40B4-BE49-F238E27FC236}">
                <a16:creationId xmlns:a16="http://schemas.microsoft.com/office/drawing/2014/main" id="{6434EB7E-F491-41D0-8AE8-7BB56C31240C}"/>
              </a:ext>
            </a:extLst>
          </p:cNvPr>
          <p:cNvSpPr txBox="1"/>
          <p:nvPr/>
        </p:nvSpPr>
        <p:spPr>
          <a:xfrm>
            <a:off x="1115616" y="1340768"/>
            <a:ext cx="6768752" cy="369332"/>
          </a:xfrm>
          <a:prstGeom prst="rect">
            <a:avLst/>
          </a:prstGeom>
          <a:noFill/>
        </p:spPr>
        <p:txBody>
          <a:bodyPr wrap="square" rtlCol="0">
            <a:spAutoFit/>
          </a:bodyPr>
          <a:lstStyle/>
          <a:p>
            <a:r>
              <a:rPr lang="en-US" dirty="0" err="1"/>
              <a:t>Plusieurs</a:t>
            </a:r>
            <a:r>
              <a:rPr lang="en-US" dirty="0"/>
              <a:t> </a:t>
            </a:r>
            <a:r>
              <a:rPr lang="en-US" dirty="0" err="1"/>
              <a:t>choix</a:t>
            </a:r>
            <a:r>
              <a:rPr lang="en-US" dirty="0"/>
              <a:t> </a:t>
            </a:r>
          </a:p>
        </p:txBody>
      </p:sp>
      <p:cxnSp>
        <p:nvCxnSpPr>
          <p:cNvPr id="7" name="Straight Arrow Connector 6">
            <a:extLst>
              <a:ext uri="{FF2B5EF4-FFF2-40B4-BE49-F238E27FC236}">
                <a16:creationId xmlns:a16="http://schemas.microsoft.com/office/drawing/2014/main" id="{285C4092-77D0-4317-9106-567951407AED}"/>
              </a:ext>
            </a:extLst>
          </p:cNvPr>
          <p:cNvCxnSpPr>
            <a:stCxn id="5" idx="2"/>
          </p:cNvCxnSpPr>
          <p:nvPr/>
        </p:nvCxnSpPr>
        <p:spPr>
          <a:xfrm>
            <a:off x="4499992" y="1710100"/>
            <a:ext cx="1800200" cy="1286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063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Illustration graphique : 3 groupes</a:t>
            </a:r>
            <a:endParaRPr lang="en-US" sz="2400" b="1" dirty="0">
              <a:latin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0C8AEABB-089C-44F1-9AB1-5D8BA4FABFB4}"/>
              </a:ext>
            </a:extLst>
          </p:cNvPr>
          <p:cNvPicPr>
            <a:picLocks noChangeAspect="1"/>
          </p:cNvPicPr>
          <p:nvPr/>
        </p:nvPicPr>
        <p:blipFill>
          <a:blip r:embed="rId3"/>
          <a:stretch>
            <a:fillRect/>
          </a:stretch>
        </p:blipFill>
        <p:spPr>
          <a:xfrm>
            <a:off x="0" y="1578369"/>
            <a:ext cx="9144000" cy="4874967"/>
          </a:xfrm>
          <a:prstGeom prst="rect">
            <a:avLst/>
          </a:prstGeom>
        </p:spPr>
      </p:pic>
    </p:spTree>
    <p:extLst>
      <p:ext uri="{BB962C8B-B14F-4D97-AF65-F5344CB8AC3E}">
        <p14:creationId xmlns:p14="http://schemas.microsoft.com/office/powerpoint/2010/main" val="1476809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AA837EDB-31E6-4C22-93D2-BEA5FC3053FE}"/>
              </a:ext>
            </a:extLst>
          </p:cNvPr>
          <p:cNvSpPr txBox="1"/>
          <p:nvPr/>
        </p:nvSpPr>
        <p:spPr>
          <a:xfrm>
            <a:off x="251520" y="1340768"/>
            <a:ext cx="8640960" cy="4888518"/>
          </a:xfrm>
          <a:prstGeom prst="rect">
            <a:avLst/>
          </a:prstGeom>
          <a:noFill/>
        </p:spPr>
        <p:txBody>
          <a:bodyPr wrap="square" rtlCol="0">
            <a:spAutoFit/>
          </a:bodyPr>
          <a:lstStyle/>
          <a:p>
            <a:pPr algn="just">
              <a:lnSpc>
                <a:spcPct val="150000"/>
              </a:lnSpc>
            </a:pPr>
            <a:r>
              <a:rPr lang="fr-FR" sz="2400" b="1" i="0" dirty="0">
                <a:solidFill>
                  <a:srgbClr val="000000"/>
                </a:solidFill>
                <a:effectLst/>
                <a:latin typeface="Times New Roman" panose="02020603050405020304" pitchFamily="18" charset="0"/>
                <a:cs typeface="Times New Roman" panose="02020603050405020304" pitchFamily="18" charset="0"/>
              </a:rPr>
              <a:t>Intervalle de confiance de la moyenne</a:t>
            </a:r>
          </a:p>
          <a:p>
            <a:pPr algn="just">
              <a:lnSpc>
                <a:spcPct val="150000"/>
              </a:lnSpc>
            </a:pPr>
            <a:r>
              <a:rPr lang="fr-FR" sz="2400" b="0" i="0" dirty="0">
                <a:solidFill>
                  <a:srgbClr val="202122"/>
                </a:solidFill>
                <a:effectLst/>
                <a:latin typeface="Times New Roman" panose="02020603050405020304" pitchFamily="18" charset="0"/>
                <a:cs typeface="Times New Roman" panose="02020603050405020304" pitchFamily="18" charset="0"/>
              </a:rPr>
              <a:t>L'estimation ponctuelle de la moyenne de la population à partir de celle de l'échantillon n'indique pas le risque d'erreur.</a:t>
            </a:r>
          </a:p>
          <a:p>
            <a:pPr algn="just">
              <a:lnSpc>
                <a:spcPct val="150000"/>
              </a:lnSpc>
            </a:pPr>
            <a:r>
              <a:rPr lang="fr-FR" sz="2400" b="0" i="0" dirty="0">
                <a:solidFill>
                  <a:srgbClr val="202122"/>
                </a:solidFill>
                <a:effectLst/>
                <a:latin typeface="Times New Roman" panose="02020603050405020304" pitchFamily="18" charset="0"/>
                <a:cs typeface="Times New Roman" panose="02020603050405020304" pitchFamily="18" charset="0"/>
              </a:rPr>
              <a:t>Il s'agit de déterminer un intervalle contenant la valeur de la moyenne de la population avec un risque d'erreur décidé à l'avance.</a:t>
            </a:r>
          </a:p>
          <a:p>
            <a:pPr algn="just">
              <a:lnSpc>
                <a:spcPct val="150000"/>
              </a:lnSpc>
            </a:pPr>
            <a:r>
              <a:rPr lang="fr-FR" dirty="0"/>
              <a:t>µ: la moyenne inconnue de la population </a:t>
            </a:r>
          </a:p>
          <a:p>
            <a:pPr algn="just">
              <a:lnSpc>
                <a:spcPct val="150000"/>
              </a:lnSpc>
            </a:pPr>
            <a:r>
              <a:rPr lang="fr-FR" dirty="0"/>
              <a:t>X : la moyenne calculée sur l’échantillon </a:t>
            </a:r>
          </a:p>
          <a:p>
            <a:pPr algn="just">
              <a:lnSpc>
                <a:spcPct val="150000"/>
              </a:lnSpc>
            </a:pPr>
            <a:r>
              <a:rPr lang="fr-FR" dirty="0"/>
              <a:t>S : l’écart type de l’échantillon </a:t>
            </a:r>
          </a:p>
          <a:p>
            <a:pPr algn="just">
              <a:lnSpc>
                <a:spcPct val="150000"/>
              </a:lnSpc>
            </a:pPr>
            <a:r>
              <a:rPr lang="fr-FR" dirty="0"/>
              <a:t>n : la taille de l’échantillon </a:t>
            </a:r>
            <a:endParaRPr lang="fr-FR" b="0" i="0" dirty="0">
              <a:solidFill>
                <a:srgbClr val="202122"/>
              </a:solidFill>
              <a:effectLst/>
              <a:latin typeface="Times New Roman" panose="02020603050405020304" pitchFamily="18" charset="0"/>
              <a:cs typeface="Times New Roman" panose="02020603050405020304" pitchFamily="18" charset="0"/>
            </a:endParaRPr>
          </a:p>
          <a:p>
            <a:pPr algn="just">
              <a:lnSpc>
                <a:spcPct val="150000"/>
              </a:lnSpc>
            </a:pPr>
            <a:endParaRPr lang="en-US" dirty="0"/>
          </a:p>
        </p:txBody>
      </p:sp>
      <p:pic>
        <p:nvPicPr>
          <p:cNvPr id="4" name="Picture 3">
            <a:extLst>
              <a:ext uri="{FF2B5EF4-FFF2-40B4-BE49-F238E27FC236}">
                <a16:creationId xmlns:a16="http://schemas.microsoft.com/office/drawing/2014/main" id="{A541094D-0C13-4F96-B5FD-115B13E26B6E}"/>
              </a:ext>
            </a:extLst>
          </p:cNvPr>
          <p:cNvPicPr>
            <a:picLocks noChangeAspect="1"/>
          </p:cNvPicPr>
          <p:nvPr/>
        </p:nvPicPr>
        <p:blipFill>
          <a:blip r:embed="rId3"/>
          <a:stretch>
            <a:fillRect/>
          </a:stretch>
        </p:blipFill>
        <p:spPr>
          <a:xfrm>
            <a:off x="4674238" y="4288532"/>
            <a:ext cx="4218242" cy="1946434"/>
          </a:xfrm>
          <a:prstGeom prst="rect">
            <a:avLst/>
          </a:prstGeom>
        </p:spPr>
      </p:pic>
    </p:spTree>
    <p:extLst>
      <p:ext uri="{BB962C8B-B14F-4D97-AF65-F5344CB8AC3E}">
        <p14:creationId xmlns:p14="http://schemas.microsoft.com/office/powerpoint/2010/main" val="1230849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Illustration graphique : trois groupes</a:t>
            </a:r>
            <a:endParaRPr lang="fr-FR" dirty="0"/>
          </a:p>
        </p:txBody>
      </p:sp>
      <p:pic>
        <p:nvPicPr>
          <p:cNvPr id="3" name="Picture 2">
            <a:extLst>
              <a:ext uri="{FF2B5EF4-FFF2-40B4-BE49-F238E27FC236}">
                <a16:creationId xmlns:a16="http://schemas.microsoft.com/office/drawing/2014/main" id="{97507265-C513-49D8-B779-F2B7DD7BA45C}"/>
              </a:ext>
            </a:extLst>
          </p:cNvPr>
          <p:cNvPicPr>
            <a:picLocks noChangeAspect="1"/>
          </p:cNvPicPr>
          <p:nvPr/>
        </p:nvPicPr>
        <p:blipFill>
          <a:blip r:embed="rId3"/>
          <a:stretch>
            <a:fillRect/>
          </a:stretch>
        </p:blipFill>
        <p:spPr>
          <a:xfrm>
            <a:off x="0" y="1518206"/>
            <a:ext cx="9144000" cy="5511194"/>
          </a:xfrm>
          <a:prstGeom prst="rect">
            <a:avLst/>
          </a:prstGeom>
        </p:spPr>
      </p:pic>
    </p:spTree>
    <p:extLst>
      <p:ext uri="{BB962C8B-B14F-4D97-AF65-F5344CB8AC3E}">
        <p14:creationId xmlns:p14="http://schemas.microsoft.com/office/powerpoint/2010/main" val="2553619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9507"/>
            <a:ext cx="9144000" cy="1143000"/>
          </a:xfrm>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4" name="Picture 3">
            <a:extLst>
              <a:ext uri="{FF2B5EF4-FFF2-40B4-BE49-F238E27FC236}">
                <a16:creationId xmlns:a16="http://schemas.microsoft.com/office/drawing/2014/main" id="{86DDCF2A-0882-47E4-AC51-F4577FB88C93}"/>
              </a:ext>
            </a:extLst>
          </p:cNvPr>
          <p:cNvPicPr>
            <a:picLocks noChangeAspect="1"/>
          </p:cNvPicPr>
          <p:nvPr/>
        </p:nvPicPr>
        <p:blipFill>
          <a:blip r:embed="rId3"/>
          <a:stretch>
            <a:fillRect/>
          </a:stretch>
        </p:blipFill>
        <p:spPr>
          <a:xfrm>
            <a:off x="0" y="1562817"/>
            <a:ext cx="9144000" cy="3732366"/>
          </a:xfrm>
          <a:prstGeom prst="rect">
            <a:avLst/>
          </a:prstGeom>
        </p:spPr>
      </p:pic>
    </p:spTree>
    <p:extLst>
      <p:ext uri="{BB962C8B-B14F-4D97-AF65-F5344CB8AC3E}">
        <p14:creationId xmlns:p14="http://schemas.microsoft.com/office/powerpoint/2010/main" val="4285703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7E1A8AD5-3377-4D50-AF9C-E9038036CDF8}"/>
              </a:ext>
            </a:extLst>
          </p:cNvPr>
          <p:cNvPicPr>
            <a:picLocks noChangeAspect="1"/>
          </p:cNvPicPr>
          <p:nvPr/>
        </p:nvPicPr>
        <p:blipFill>
          <a:blip r:embed="rId3"/>
          <a:stretch>
            <a:fillRect/>
          </a:stretch>
        </p:blipFill>
        <p:spPr>
          <a:xfrm>
            <a:off x="0" y="1417188"/>
            <a:ext cx="9144000" cy="4023624"/>
          </a:xfrm>
          <a:prstGeom prst="rect">
            <a:avLst/>
          </a:prstGeom>
        </p:spPr>
      </p:pic>
    </p:spTree>
    <p:extLst>
      <p:ext uri="{BB962C8B-B14F-4D97-AF65-F5344CB8AC3E}">
        <p14:creationId xmlns:p14="http://schemas.microsoft.com/office/powerpoint/2010/main" val="3077249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5" name="Picture 4">
            <a:extLst>
              <a:ext uri="{FF2B5EF4-FFF2-40B4-BE49-F238E27FC236}">
                <a16:creationId xmlns:a16="http://schemas.microsoft.com/office/drawing/2014/main" id="{0FFB4271-B47B-4D49-83ED-0A48EE9BEA51}"/>
              </a:ext>
            </a:extLst>
          </p:cNvPr>
          <p:cNvPicPr>
            <a:picLocks noChangeAspect="1"/>
          </p:cNvPicPr>
          <p:nvPr/>
        </p:nvPicPr>
        <p:blipFill>
          <a:blip r:embed="rId3"/>
          <a:stretch>
            <a:fillRect/>
          </a:stretch>
        </p:blipFill>
        <p:spPr>
          <a:xfrm>
            <a:off x="1403648" y="2132856"/>
            <a:ext cx="7128792" cy="4536504"/>
          </a:xfrm>
          <a:prstGeom prst="rect">
            <a:avLst/>
          </a:prstGeom>
        </p:spPr>
      </p:pic>
      <p:sp>
        <p:nvSpPr>
          <p:cNvPr id="6" name="TextBox 5">
            <a:extLst>
              <a:ext uri="{FF2B5EF4-FFF2-40B4-BE49-F238E27FC236}">
                <a16:creationId xmlns:a16="http://schemas.microsoft.com/office/drawing/2014/main" id="{23596E28-8A5E-4446-AEA9-CDFD72643C13}"/>
              </a:ext>
            </a:extLst>
          </p:cNvPr>
          <p:cNvSpPr txBox="1"/>
          <p:nvPr/>
        </p:nvSpPr>
        <p:spPr>
          <a:xfrm>
            <a:off x="827584" y="1412776"/>
            <a:ext cx="6984776" cy="369332"/>
          </a:xfrm>
          <a:prstGeom prst="rect">
            <a:avLst/>
          </a:prstGeom>
          <a:noFill/>
        </p:spPr>
        <p:txBody>
          <a:bodyPr wrap="square" rtlCol="0">
            <a:spAutoFit/>
          </a:bodyPr>
          <a:lstStyle/>
          <a:p>
            <a:r>
              <a:rPr lang="en-US" dirty="0"/>
              <a:t>Sortie SPSS Pour les </a:t>
            </a:r>
            <a:r>
              <a:rPr lang="en-US" dirty="0" err="1"/>
              <a:t>statistiques</a:t>
            </a:r>
            <a:r>
              <a:rPr lang="en-US" dirty="0"/>
              <a:t> </a:t>
            </a:r>
            <a:r>
              <a:rPr lang="en-US" dirty="0" err="1"/>
              <a:t>descriptives</a:t>
            </a:r>
            <a:endParaRPr lang="en-US" dirty="0"/>
          </a:p>
        </p:txBody>
      </p:sp>
    </p:spTree>
    <p:extLst>
      <p:ext uri="{BB962C8B-B14F-4D97-AF65-F5344CB8AC3E}">
        <p14:creationId xmlns:p14="http://schemas.microsoft.com/office/powerpoint/2010/main" val="2666534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E3649E38-F4E3-4BA5-AD43-8C618A794F76}"/>
              </a:ext>
            </a:extLst>
          </p:cNvPr>
          <p:cNvPicPr>
            <a:picLocks noChangeAspect="1"/>
          </p:cNvPicPr>
          <p:nvPr/>
        </p:nvPicPr>
        <p:blipFill>
          <a:blip r:embed="rId3"/>
          <a:stretch>
            <a:fillRect/>
          </a:stretch>
        </p:blipFill>
        <p:spPr>
          <a:xfrm>
            <a:off x="371475" y="2132856"/>
            <a:ext cx="8401050" cy="3895725"/>
          </a:xfrm>
          <a:prstGeom prst="rect">
            <a:avLst/>
          </a:prstGeom>
        </p:spPr>
      </p:pic>
    </p:spTree>
    <p:extLst>
      <p:ext uri="{BB962C8B-B14F-4D97-AF65-F5344CB8AC3E}">
        <p14:creationId xmlns:p14="http://schemas.microsoft.com/office/powerpoint/2010/main" val="4142592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B894944E-1507-4862-A018-6AD260AB6D27}"/>
              </a:ext>
            </a:extLst>
          </p:cNvPr>
          <p:cNvPicPr>
            <a:picLocks noChangeAspect="1"/>
          </p:cNvPicPr>
          <p:nvPr/>
        </p:nvPicPr>
        <p:blipFill>
          <a:blip r:embed="rId3"/>
          <a:stretch>
            <a:fillRect/>
          </a:stretch>
        </p:blipFill>
        <p:spPr>
          <a:xfrm>
            <a:off x="0" y="2420888"/>
            <a:ext cx="9144000" cy="3227886"/>
          </a:xfrm>
          <a:prstGeom prst="rect">
            <a:avLst/>
          </a:prstGeom>
        </p:spPr>
      </p:pic>
    </p:spTree>
    <p:extLst>
      <p:ext uri="{BB962C8B-B14F-4D97-AF65-F5344CB8AC3E}">
        <p14:creationId xmlns:p14="http://schemas.microsoft.com/office/powerpoint/2010/main" val="675765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3" name="Picture 2">
            <a:extLst>
              <a:ext uri="{FF2B5EF4-FFF2-40B4-BE49-F238E27FC236}">
                <a16:creationId xmlns:a16="http://schemas.microsoft.com/office/drawing/2014/main" id="{6850FAD5-9DA1-424A-9B74-DFB66CE2B2A1}"/>
              </a:ext>
            </a:extLst>
          </p:cNvPr>
          <p:cNvPicPr>
            <a:picLocks noChangeAspect="1"/>
          </p:cNvPicPr>
          <p:nvPr/>
        </p:nvPicPr>
        <p:blipFill>
          <a:blip r:embed="rId3"/>
          <a:stretch>
            <a:fillRect/>
          </a:stretch>
        </p:blipFill>
        <p:spPr>
          <a:xfrm>
            <a:off x="2195736" y="1556792"/>
            <a:ext cx="5667375" cy="4876800"/>
          </a:xfrm>
          <a:prstGeom prst="rect">
            <a:avLst/>
          </a:prstGeom>
        </p:spPr>
      </p:pic>
    </p:spTree>
    <p:extLst>
      <p:ext uri="{BB962C8B-B14F-4D97-AF65-F5344CB8AC3E}">
        <p14:creationId xmlns:p14="http://schemas.microsoft.com/office/powerpoint/2010/main" val="90700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7" name="Picture 6">
            <a:extLst>
              <a:ext uri="{FF2B5EF4-FFF2-40B4-BE49-F238E27FC236}">
                <a16:creationId xmlns:a16="http://schemas.microsoft.com/office/drawing/2014/main" id="{D59DAAB6-FA48-468E-88EE-668EB098313B}"/>
              </a:ext>
            </a:extLst>
          </p:cNvPr>
          <p:cNvPicPr>
            <a:picLocks noChangeAspect="1"/>
          </p:cNvPicPr>
          <p:nvPr/>
        </p:nvPicPr>
        <p:blipFill>
          <a:blip r:embed="rId3"/>
          <a:stretch>
            <a:fillRect/>
          </a:stretch>
        </p:blipFill>
        <p:spPr>
          <a:xfrm>
            <a:off x="1000125" y="1952625"/>
            <a:ext cx="7143750" cy="2952750"/>
          </a:xfrm>
          <a:prstGeom prst="rect">
            <a:avLst/>
          </a:prstGeom>
        </p:spPr>
      </p:pic>
    </p:spTree>
    <p:extLst>
      <p:ext uri="{BB962C8B-B14F-4D97-AF65-F5344CB8AC3E}">
        <p14:creationId xmlns:p14="http://schemas.microsoft.com/office/powerpoint/2010/main" val="1336507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5" name="Picture 4">
            <a:extLst>
              <a:ext uri="{FF2B5EF4-FFF2-40B4-BE49-F238E27FC236}">
                <a16:creationId xmlns:a16="http://schemas.microsoft.com/office/drawing/2014/main" id="{8E668888-2872-414B-8F14-0A01488AC1AE}"/>
              </a:ext>
            </a:extLst>
          </p:cNvPr>
          <p:cNvPicPr>
            <a:picLocks noChangeAspect="1"/>
          </p:cNvPicPr>
          <p:nvPr/>
        </p:nvPicPr>
        <p:blipFill>
          <a:blip r:embed="rId3"/>
          <a:stretch>
            <a:fillRect/>
          </a:stretch>
        </p:blipFill>
        <p:spPr>
          <a:xfrm>
            <a:off x="683568" y="2060848"/>
            <a:ext cx="8220075" cy="3952875"/>
          </a:xfrm>
          <a:prstGeom prst="rect">
            <a:avLst/>
          </a:prstGeom>
        </p:spPr>
      </p:pic>
    </p:spTree>
    <p:extLst>
      <p:ext uri="{BB962C8B-B14F-4D97-AF65-F5344CB8AC3E}">
        <p14:creationId xmlns:p14="http://schemas.microsoft.com/office/powerpoint/2010/main" val="3311748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F8797977-F610-4416-9518-1A68905DEB5F}"/>
              </a:ext>
            </a:extLst>
          </p:cNvPr>
          <p:cNvPicPr>
            <a:picLocks noChangeAspect="1"/>
          </p:cNvPicPr>
          <p:nvPr/>
        </p:nvPicPr>
        <p:blipFill>
          <a:blip r:embed="rId3"/>
          <a:stretch>
            <a:fillRect/>
          </a:stretch>
        </p:blipFill>
        <p:spPr>
          <a:xfrm>
            <a:off x="1547664" y="1700808"/>
            <a:ext cx="5676900" cy="4495800"/>
          </a:xfrm>
          <a:prstGeom prst="rect">
            <a:avLst/>
          </a:prstGeom>
        </p:spPr>
      </p:pic>
      <p:sp>
        <p:nvSpPr>
          <p:cNvPr id="4" name="Oval 3">
            <a:extLst>
              <a:ext uri="{FF2B5EF4-FFF2-40B4-BE49-F238E27FC236}">
                <a16:creationId xmlns:a16="http://schemas.microsoft.com/office/drawing/2014/main" id="{28EEF5FB-0B07-4459-A4F0-0858212F2751}"/>
              </a:ext>
            </a:extLst>
          </p:cNvPr>
          <p:cNvSpPr/>
          <p:nvPr/>
        </p:nvSpPr>
        <p:spPr>
          <a:xfrm>
            <a:off x="3995936" y="184482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8B8795-7790-4C65-B2E2-649826E2449F}"/>
              </a:ext>
            </a:extLst>
          </p:cNvPr>
          <p:cNvSpPr/>
          <p:nvPr/>
        </p:nvSpPr>
        <p:spPr>
          <a:xfrm>
            <a:off x="3851920" y="337264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132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6" name="TextBox 5">
            <a:extLst>
              <a:ext uri="{FF2B5EF4-FFF2-40B4-BE49-F238E27FC236}">
                <a16:creationId xmlns:a16="http://schemas.microsoft.com/office/drawing/2014/main" id="{B3DB3577-0A80-4E3D-B161-280F135777BB}"/>
              </a:ext>
            </a:extLst>
          </p:cNvPr>
          <p:cNvSpPr txBox="1"/>
          <p:nvPr/>
        </p:nvSpPr>
        <p:spPr>
          <a:xfrm>
            <a:off x="143508" y="1700808"/>
            <a:ext cx="8856984" cy="3901837"/>
          </a:xfrm>
          <a:prstGeom prst="rect">
            <a:avLst/>
          </a:prstGeom>
          <a:noFill/>
        </p:spPr>
        <p:txBody>
          <a:bodyPr wrap="square">
            <a:spAutoFit/>
          </a:bodyPr>
          <a:lstStyle/>
          <a:p>
            <a:pPr algn="just">
              <a:lnSpc>
                <a:spcPct val="150000"/>
              </a:lnSpc>
            </a:pPr>
            <a:r>
              <a:rPr lang="fr-FR" sz="2400" dirty="0"/>
              <a:t>L’intervalle de confiance à 95 % d’une moyenne μ nous indique les bornes entre lesquelles on estime sa position. </a:t>
            </a:r>
          </a:p>
          <a:p>
            <a:pPr algn="just">
              <a:lnSpc>
                <a:spcPct val="150000"/>
              </a:lnSpc>
            </a:pPr>
            <a:r>
              <a:rPr lang="fr-FR" sz="2400" dirty="0"/>
              <a:t>On connait pas avec exactitude sa vraie valeur, mais on peut dire qu’elle a 95 chance sur 100 d’être comprise dans cet intervalle.</a:t>
            </a:r>
          </a:p>
          <a:p>
            <a:pPr algn="just">
              <a:lnSpc>
                <a:spcPct val="150000"/>
              </a:lnSpc>
            </a:pPr>
            <a:r>
              <a:rPr lang="fr-FR" sz="2400" dirty="0"/>
              <a:t>On peut dire en complément qu’il y a quand même 5 chance sur 100 pour que μ soit à l’extérieur de cet intervalle.</a:t>
            </a:r>
            <a:endParaRPr lang="en-US" sz="2400" dirty="0"/>
          </a:p>
        </p:txBody>
      </p:sp>
    </p:spTree>
    <p:extLst>
      <p:ext uri="{BB962C8B-B14F-4D97-AF65-F5344CB8AC3E}">
        <p14:creationId xmlns:p14="http://schemas.microsoft.com/office/powerpoint/2010/main" val="2737606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4CB78F8C-AF0A-41F0-B99E-D71504C574C0}"/>
              </a:ext>
            </a:extLst>
          </p:cNvPr>
          <p:cNvPicPr>
            <a:picLocks noChangeAspect="1"/>
          </p:cNvPicPr>
          <p:nvPr/>
        </p:nvPicPr>
        <p:blipFill>
          <a:blip r:embed="rId3"/>
          <a:stretch>
            <a:fillRect/>
          </a:stretch>
        </p:blipFill>
        <p:spPr>
          <a:xfrm>
            <a:off x="3059832" y="980728"/>
            <a:ext cx="5591175" cy="5715000"/>
          </a:xfrm>
          <a:prstGeom prst="rect">
            <a:avLst/>
          </a:prstGeom>
        </p:spPr>
      </p:pic>
    </p:spTree>
    <p:extLst>
      <p:ext uri="{BB962C8B-B14F-4D97-AF65-F5344CB8AC3E}">
        <p14:creationId xmlns:p14="http://schemas.microsoft.com/office/powerpoint/2010/main" val="3728935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7" name="Picture 6">
            <a:extLst>
              <a:ext uri="{FF2B5EF4-FFF2-40B4-BE49-F238E27FC236}">
                <a16:creationId xmlns:a16="http://schemas.microsoft.com/office/drawing/2014/main" id="{0E92B4E8-49A8-4757-B8B2-820288D9A84B}"/>
              </a:ext>
            </a:extLst>
          </p:cNvPr>
          <p:cNvPicPr>
            <a:picLocks noChangeAspect="1"/>
          </p:cNvPicPr>
          <p:nvPr/>
        </p:nvPicPr>
        <p:blipFill>
          <a:blip r:embed="rId3"/>
          <a:stretch>
            <a:fillRect/>
          </a:stretch>
        </p:blipFill>
        <p:spPr>
          <a:xfrm>
            <a:off x="61912" y="599382"/>
            <a:ext cx="9020175" cy="5895975"/>
          </a:xfrm>
          <a:prstGeom prst="rect">
            <a:avLst/>
          </a:prstGeom>
        </p:spPr>
      </p:pic>
    </p:spTree>
    <p:extLst>
      <p:ext uri="{BB962C8B-B14F-4D97-AF65-F5344CB8AC3E}">
        <p14:creationId xmlns:p14="http://schemas.microsoft.com/office/powerpoint/2010/main" val="28568157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B3D67FDE-E47D-4C26-A346-CA5F4779EDC9}"/>
              </a:ext>
            </a:extLst>
          </p:cNvPr>
          <p:cNvPicPr>
            <a:picLocks noChangeAspect="1"/>
          </p:cNvPicPr>
          <p:nvPr/>
        </p:nvPicPr>
        <p:blipFill>
          <a:blip r:embed="rId3"/>
          <a:stretch>
            <a:fillRect/>
          </a:stretch>
        </p:blipFill>
        <p:spPr>
          <a:xfrm>
            <a:off x="0" y="852514"/>
            <a:ext cx="9144000" cy="5152972"/>
          </a:xfrm>
          <a:prstGeom prst="rect">
            <a:avLst/>
          </a:prstGeom>
        </p:spPr>
      </p:pic>
    </p:spTree>
    <p:extLst>
      <p:ext uri="{BB962C8B-B14F-4D97-AF65-F5344CB8AC3E}">
        <p14:creationId xmlns:p14="http://schemas.microsoft.com/office/powerpoint/2010/main" val="4237845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Multivariée (</a:t>
            </a:r>
            <a:r>
              <a:rPr lang="fr-FR" sz="2400" b="1" dirty="0" err="1">
                <a:latin typeface="Times New Roman" panose="02020603050405020304" pitchFamily="18" charset="0"/>
                <a:cs typeface="Arial" panose="020B0604020202020204" pitchFamily="34" charset="0"/>
              </a:rPr>
              <a:t>Mancova</a:t>
            </a:r>
            <a:r>
              <a:rPr lang="fr-FR" sz="2400" b="1" dirty="0">
                <a:latin typeface="Times New Roman" panose="02020603050405020304" pitchFamily="18" charset="0"/>
                <a:cs typeface="Arial" panose="020B0604020202020204" pitchFamily="34" charset="0"/>
              </a:rPr>
              <a:t>)</a:t>
            </a:r>
            <a:endParaRPr lang="fr-FR" dirty="0"/>
          </a:p>
        </p:txBody>
      </p:sp>
      <p:pic>
        <p:nvPicPr>
          <p:cNvPr id="3" name="Picture 2">
            <a:extLst>
              <a:ext uri="{FF2B5EF4-FFF2-40B4-BE49-F238E27FC236}">
                <a16:creationId xmlns:a16="http://schemas.microsoft.com/office/drawing/2014/main" id="{4842E9F1-D722-417A-B5B1-4D4469F68DA5}"/>
              </a:ext>
            </a:extLst>
          </p:cNvPr>
          <p:cNvPicPr>
            <a:picLocks noChangeAspect="1"/>
          </p:cNvPicPr>
          <p:nvPr/>
        </p:nvPicPr>
        <p:blipFill>
          <a:blip r:embed="rId3"/>
          <a:stretch>
            <a:fillRect/>
          </a:stretch>
        </p:blipFill>
        <p:spPr>
          <a:xfrm>
            <a:off x="1835696" y="1844824"/>
            <a:ext cx="5638800" cy="4476750"/>
          </a:xfrm>
          <a:prstGeom prst="rect">
            <a:avLst/>
          </a:prstGeom>
        </p:spPr>
      </p:pic>
      <p:sp>
        <p:nvSpPr>
          <p:cNvPr id="4" name="Oval 3">
            <a:extLst>
              <a:ext uri="{FF2B5EF4-FFF2-40B4-BE49-F238E27FC236}">
                <a16:creationId xmlns:a16="http://schemas.microsoft.com/office/drawing/2014/main" id="{CD80B9D7-A1CF-4880-817D-CD84F4B817D1}"/>
              </a:ext>
            </a:extLst>
          </p:cNvPr>
          <p:cNvSpPr/>
          <p:nvPr/>
        </p:nvSpPr>
        <p:spPr>
          <a:xfrm>
            <a:off x="4211960" y="4509120"/>
            <a:ext cx="129614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13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38E71634-11AC-434E-A1CD-2CDB03CA752F}"/>
              </a:ext>
            </a:extLst>
          </p:cNvPr>
          <p:cNvPicPr>
            <a:picLocks noChangeAspect="1"/>
          </p:cNvPicPr>
          <p:nvPr/>
        </p:nvPicPr>
        <p:blipFill>
          <a:blip r:embed="rId3"/>
          <a:stretch>
            <a:fillRect/>
          </a:stretch>
        </p:blipFill>
        <p:spPr>
          <a:xfrm>
            <a:off x="3923928" y="1556792"/>
            <a:ext cx="4114800" cy="4772025"/>
          </a:xfrm>
          <a:prstGeom prst="rect">
            <a:avLst/>
          </a:prstGeom>
        </p:spPr>
      </p:pic>
      <p:sp>
        <p:nvSpPr>
          <p:cNvPr id="4" name="TextBox 3">
            <a:extLst>
              <a:ext uri="{FF2B5EF4-FFF2-40B4-BE49-F238E27FC236}">
                <a16:creationId xmlns:a16="http://schemas.microsoft.com/office/drawing/2014/main" id="{F548DE1D-91A7-4C0E-9243-EE4728019FFC}"/>
              </a:ext>
            </a:extLst>
          </p:cNvPr>
          <p:cNvSpPr txBox="1"/>
          <p:nvPr/>
        </p:nvSpPr>
        <p:spPr>
          <a:xfrm>
            <a:off x="179512" y="1556792"/>
            <a:ext cx="3096344" cy="646331"/>
          </a:xfrm>
          <a:prstGeom prst="rect">
            <a:avLst/>
          </a:prstGeom>
          <a:noFill/>
        </p:spPr>
        <p:txBody>
          <a:bodyPr wrap="square" rtlCol="0">
            <a:spAutoFit/>
          </a:bodyPr>
          <a:lstStyle/>
          <a:p>
            <a:r>
              <a:rPr lang="en-US" dirty="0"/>
              <a:t>3 </a:t>
            </a:r>
            <a:r>
              <a:rPr lang="en-US" dirty="0" err="1"/>
              <a:t>mesures</a:t>
            </a:r>
            <a:r>
              <a:rPr lang="en-US" dirty="0"/>
              <a:t> </a:t>
            </a:r>
            <a:r>
              <a:rPr lang="en-US" dirty="0" err="1"/>
              <a:t>répétées</a:t>
            </a:r>
            <a:r>
              <a:rPr lang="en-US" dirty="0"/>
              <a:t>  dans le temps pour le stress </a:t>
            </a:r>
          </a:p>
        </p:txBody>
      </p:sp>
    </p:spTree>
    <p:extLst>
      <p:ext uri="{BB962C8B-B14F-4D97-AF65-F5344CB8AC3E}">
        <p14:creationId xmlns:p14="http://schemas.microsoft.com/office/powerpoint/2010/main" val="822663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1EA6932-F068-47D5-8CE9-61534A6335A9}"/>
              </a:ext>
            </a:extLst>
          </p:cNvPr>
          <p:cNvPicPr>
            <a:picLocks noChangeAspect="1"/>
          </p:cNvPicPr>
          <p:nvPr/>
        </p:nvPicPr>
        <p:blipFill>
          <a:blip r:embed="rId3"/>
          <a:stretch>
            <a:fillRect/>
          </a:stretch>
        </p:blipFill>
        <p:spPr>
          <a:xfrm>
            <a:off x="2123728" y="1340768"/>
            <a:ext cx="6067425" cy="5210175"/>
          </a:xfrm>
          <a:prstGeom prst="rect">
            <a:avLst/>
          </a:prstGeom>
        </p:spPr>
      </p:pic>
    </p:spTree>
    <p:extLst>
      <p:ext uri="{BB962C8B-B14F-4D97-AF65-F5344CB8AC3E}">
        <p14:creationId xmlns:p14="http://schemas.microsoft.com/office/powerpoint/2010/main" val="3783382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B5A499F-5E4C-438D-9597-185591699EEC}"/>
              </a:ext>
            </a:extLst>
          </p:cNvPr>
          <p:cNvPicPr>
            <a:picLocks noChangeAspect="1"/>
          </p:cNvPicPr>
          <p:nvPr/>
        </p:nvPicPr>
        <p:blipFill>
          <a:blip r:embed="rId3"/>
          <a:stretch>
            <a:fillRect/>
          </a:stretch>
        </p:blipFill>
        <p:spPr>
          <a:xfrm>
            <a:off x="1691680" y="1340768"/>
            <a:ext cx="6029325" cy="5153025"/>
          </a:xfrm>
          <a:prstGeom prst="rect">
            <a:avLst/>
          </a:prstGeom>
        </p:spPr>
      </p:pic>
    </p:spTree>
    <p:extLst>
      <p:ext uri="{BB962C8B-B14F-4D97-AF65-F5344CB8AC3E}">
        <p14:creationId xmlns:p14="http://schemas.microsoft.com/office/powerpoint/2010/main" val="2206746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7" name="Picture 6">
            <a:extLst>
              <a:ext uri="{FF2B5EF4-FFF2-40B4-BE49-F238E27FC236}">
                <a16:creationId xmlns:a16="http://schemas.microsoft.com/office/drawing/2014/main" id="{8FDEDFD5-377F-4533-8B2B-896106F1DF27}"/>
              </a:ext>
            </a:extLst>
          </p:cNvPr>
          <p:cNvPicPr>
            <a:picLocks noChangeAspect="1"/>
          </p:cNvPicPr>
          <p:nvPr/>
        </p:nvPicPr>
        <p:blipFill>
          <a:blip r:embed="rId3"/>
          <a:stretch>
            <a:fillRect/>
          </a:stretch>
        </p:blipFill>
        <p:spPr>
          <a:xfrm>
            <a:off x="251520" y="2492896"/>
            <a:ext cx="9144000" cy="2061112"/>
          </a:xfrm>
          <a:prstGeom prst="rect">
            <a:avLst/>
          </a:prstGeom>
        </p:spPr>
      </p:pic>
    </p:spTree>
    <p:extLst>
      <p:ext uri="{BB962C8B-B14F-4D97-AF65-F5344CB8AC3E}">
        <p14:creationId xmlns:p14="http://schemas.microsoft.com/office/powerpoint/2010/main" val="3380831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BD4347DE-707E-42E9-8382-C89EF5B7DA04}"/>
              </a:ext>
            </a:extLst>
          </p:cNvPr>
          <p:cNvPicPr>
            <a:picLocks noChangeAspect="1"/>
          </p:cNvPicPr>
          <p:nvPr/>
        </p:nvPicPr>
        <p:blipFill>
          <a:blip r:embed="rId3"/>
          <a:stretch>
            <a:fillRect/>
          </a:stretch>
        </p:blipFill>
        <p:spPr>
          <a:xfrm>
            <a:off x="395536" y="2132856"/>
            <a:ext cx="8562975" cy="3133725"/>
          </a:xfrm>
          <a:prstGeom prst="rect">
            <a:avLst/>
          </a:prstGeom>
        </p:spPr>
      </p:pic>
    </p:spTree>
    <p:extLst>
      <p:ext uri="{BB962C8B-B14F-4D97-AF65-F5344CB8AC3E}">
        <p14:creationId xmlns:p14="http://schemas.microsoft.com/office/powerpoint/2010/main" val="4244459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4" name="Picture 3">
            <a:extLst>
              <a:ext uri="{FF2B5EF4-FFF2-40B4-BE49-F238E27FC236}">
                <a16:creationId xmlns:a16="http://schemas.microsoft.com/office/drawing/2014/main" id="{1E60AEA5-4B67-4361-9388-A1BEC9ADD7F0}"/>
              </a:ext>
            </a:extLst>
          </p:cNvPr>
          <p:cNvPicPr>
            <a:picLocks noChangeAspect="1"/>
          </p:cNvPicPr>
          <p:nvPr/>
        </p:nvPicPr>
        <p:blipFill>
          <a:blip r:embed="rId3"/>
          <a:stretch>
            <a:fillRect/>
          </a:stretch>
        </p:blipFill>
        <p:spPr>
          <a:xfrm>
            <a:off x="-7653" y="1988840"/>
            <a:ext cx="9144000" cy="3522539"/>
          </a:xfrm>
          <a:prstGeom prst="rect">
            <a:avLst/>
          </a:prstGeom>
        </p:spPr>
      </p:pic>
    </p:spTree>
    <p:extLst>
      <p:ext uri="{BB962C8B-B14F-4D97-AF65-F5344CB8AC3E}">
        <p14:creationId xmlns:p14="http://schemas.microsoft.com/office/powerpoint/2010/main" val="395533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A67DA4CA-BAE2-4ECA-A98B-817FE14BF597}"/>
              </a:ext>
            </a:extLst>
          </p:cNvPr>
          <p:cNvSpPr txBox="1"/>
          <p:nvPr/>
        </p:nvSpPr>
        <p:spPr>
          <a:xfrm>
            <a:off x="431540" y="1339512"/>
            <a:ext cx="8280920" cy="2795958"/>
          </a:xfrm>
          <a:prstGeom prst="rect">
            <a:avLst/>
          </a:prstGeom>
          <a:noFill/>
        </p:spPr>
        <p:txBody>
          <a:bodyPr wrap="square" rtlCol="0">
            <a:spAutoFit/>
          </a:bodyPr>
          <a:lstStyle/>
          <a:p>
            <a:pPr algn="just">
              <a:lnSpc>
                <a:spcPct val="150000"/>
              </a:lnSpc>
            </a:pPr>
            <a:r>
              <a:rPr lang="fr-FR" sz="2400" b="1" i="0" dirty="0">
                <a:solidFill>
                  <a:srgbClr val="000000"/>
                </a:solidFill>
                <a:effectLst/>
                <a:latin typeface="Times New Roman" panose="02020603050405020304" pitchFamily="18" charset="0"/>
                <a:cs typeface="Times New Roman" panose="02020603050405020304" pitchFamily="18" charset="0"/>
              </a:rPr>
              <a:t>Loi normale </a:t>
            </a:r>
            <a:r>
              <a:rPr lang="fr-FR" sz="2400" b="0" i="0" dirty="0">
                <a:solidFill>
                  <a:srgbClr val="000000"/>
                </a:solidFill>
                <a:effectLst/>
                <a:latin typeface="Times New Roman" panose="02020603050405020304" pitchFamily="18" charset="0"/>
                <a:cs typeface="Times New Roman" panose="02020603050405020304" pitchFamily="18" charset="0"/>
              </a:rPr>
              <a:t>:distribution qui suit le modèle mathématique de la loi normale (loi de Gauss, ou de Laplace-Gauss). </a:t>
            </a:r>
          </a:p>
          <a:p>
            <a:pPr algn="just">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Dans la pratique, on considère souvent une distribution comme normale si elle comporte un seul "sommet" et qui est symétrique avec un aplatissement modéré de part et d'autre de ce sommet.</a:t>
            </a:r>
            <a:endParaRPr lang="en-US" sz="2400" dirty="0">
              <a:latin typeface="Times New Roman" panose="02020603050405020304" pitchFamily="18" charset="0"/>
              <a:cs typeface="Times New Roman" panose="02020603050405020304" pitchFamily="18" charset="0"/>
            </a:endParaRPr>
          </a:p>
        </p:txBody>
      </p:sp>
      <p:pic>
        <p:nvPicPr>
          <p:cNvPr id="11266" name="Picture 2" descr="See the source image">
            <a:extLst>
              <a:ext uri="{FF2B5EF4-FFF2-40B4-BE49-F238E27FC236}">
                <a16:creationId xmlns:a16="http://schemas.microsoft.com/office/drawing/2014/main" id="{42CEE0E7-BD5B-4CDF-80B2-11B7A1C5B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246900"/>
            <a:ext cx="49149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63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4" name="Picture 3">
            <a:extLst>
              <a:ext uri="{FF2B5EF4-FFF2-40B4-BE49-F238E27FC236}">
                <a16:creationId xmlns:a16="http://schemas.microsoft.com/office/drawing/2014/main" id="{45EC2E25-E8C6-402B-B128-1CFE2A24564B}"/>
              </a:ext>
            </a:extLst>
          </p:cNvPr>
          <p:cNvPicPr>
            <a:picLocks noChangeAspect="1"/>
          </p:cNvPicPr>
          <p:nvPr/>
        </p:nvPicPr>
        <p:blipFill>
          <a:blip r:embed="rId3"/>
          <a:stretch>
            <a:fillRect/>
          </a:stretch>
        </p:blipFill>
        <p:spPr>
          <a:xfrm>
            <a:off x="1907704" y="1340768"/>
            <a:ext cx="5972175" cy="5086350"/>
          </a:xfrm>
          <a:prstGeom prst="rect">
            <a:avLst/>
          </a:prstGeom>
        </p:spPr>
      </p:pic>
    </p:spTree>
    <p:extLst>
      <p:ext uri="{BB962C8B-B14F-4D97-AF65-F5344CB8AC3E}">
        <p14:creationId xmlns:p14="http://schemas.microsoft.com/office/powerpoint/2010/main" val="2693715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36B0C843-A854-4E88-BBD9-9D7D367E5CC0}"/>
              </a:ext>
            </a:extLst>
          </p:cNvPr>
          <p:cNvPicPr>
            <a:picLocks noChangeAspect="1"/>
          </p:cNvPicPr>
          <p:nvPr/>
        </p:nvPicPr>
        <p:blipFill>
          <a:blip r:embed="rId3"/>
          <a:stretch>
            <a:fillRect/>
          </a:stretch>
        </p:blipFill>
        <p:spPr>
          <a:xfrm>
            <a:off x="2051720" y="1143000"/>
            <a:ext cx="5934075" cy="5734050"/>
          </a:xfrm>
          <a:prstGeom prst="rect">
            <a:avLst/>
          </a:prstGeom>
        </p:spPr>
      </p:pic>
    </p:spTree>
    <p:extLst>
      <p:ext uri="{BB962C8B-B14F-4D97-AF65-F5344CB8AC3E}">
        <p14:creationId xmlns:p14="http://schemas.microsoft.com/office/powerpoint/2010/main" val="2119904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9DE6D1C-DACA-419A-816A-0941EE7CA550}"/>
              </a:ext>
            </a:extLst>
          </p:cNvPr>
          <p:cNvPicPr>
            <a:picLocks noChangeAspect="1"/>
          </p:cNvPicPr>
          <p:nvPr/>
        </p:nvPicPr>
        <p:blipFill>
          <a:blip r:embed="rId3"/>
          <a:stretch>
            <a:fillRect/>
          </a:stretch>
        </p:blipFill>
        <p:spPr>
          <a:xfrm>
            <a:off x="1115616" y="1988840"/>
            <a:ext cx="6552728" cy="3537173"/>
          </a:xfrm>
          <a:prstGeom prst="rect">
            <a:avLst/>
          </a:prstGeom>
        </p:spPr>
      </p:pic>
    </p:spTree>
    <p:extLst>
      <p:ext uri="{BB962C8B-B14F-4D97-AF65-F5344CB8AC3E}">
        <p14:creationId xmlns:p14="http://schemas.microsoft.com/office/powerpoint/2010/main" val="11817389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C24FF66E-5652-4B01-918C-FB8CD37C3360}"/>
              </a:ext>
            </a:extLst>
          </p:cNvPr>
          <p:cNvPicPr>
            <a:picLocks noChangeAspect="1"/>
          </p:cNvPicPr>
          <p:nvPr/>
        </p:nvPicPr>
        <p:blipFill>
          <a:blip r:embed="rId3"/>
          <a:stretch>
            <a:fillRect/>
          </a:stretch>
        </p:blipFill>
        <p:spPr>
          <a:xfrm>
            <a:off x="0" y="1826663"/>
            <a:ext cx="9144000" cy="3204673"/>
          </a:xfrm>
          <a:prstGeom prst="rect">
            <a:avLst/>
          </a:prstGeom>
        </p:spPr>
      </p:pic>
    </p:spTree>
    <p:extLst>
      <p:ext uri="{BB962C8B-B14F-4D97-AF65-F5344CB8AC3E}">
        <p14:creationId xmlns:p14="http://schemas.microsoft.com/office/powerpoint/2010/main" val="378625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043828F-B3C4-40A3-A95E-864E3CF454A1}"/>
              </a:ext>
            </a:extLst>
          </p:cNvPr>
          <p:cNvPicPr>
            <a:picLocks noChangeAspect="1"/>
          </p:cNvPicPr>
          <p:nvPr/>
        </p:nvPicPr>
        <p:blipFill>
          <a:blip r:embed="rId3"/>
          <a:stretch>
            <a:fillRect/>
          </a:stretch>
        </p:blipFill>
        <p:spPr>
          <a:xfrm>
            <a:off x="0" y="1340768"/>
            <a:ext cx="9144000" cy="4913477"/>
          </a:xfrm>
          <a:prstGeom prst="rect">
            <a:avLst/>
          </a:prstGeom>
        </p:spPr>
      </p:pic>
    </p:spTree>
    <p:extLst>
      <p:ext uri="{BB962C8B-B14F-4D97-AF65-F5344CB8AC3E}">
        <p14:creationId xmlns:p14="http://schemas.microsoft.com/office/powerpoint/2010/main" val="10180828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2387B485-2672-4B68-901B-DB38040DEBC8}"/>
              </a:ext>
            </a:extLst>
          </p:cNvPr>
          <p:cNvPicPr>
            <a:picLocks noChangeAspect="1"/>
          </p:cNvPicPr>
          <p:nvPr/>
        </p:nvPicPr>
        <p:blipFill>
          <a:blip r:embed="rId3"/>
          <a:stretch>
            <a:fillRect/>
          </a:stretch>
        </p:blipFill>
        <p:spPr>
          <a:xfrm>
            <a:off x="3886" y="980728"/>
            <a:ext cx="9144000" cy="5674214"/>
          </a:xfrm>
          <a:prstGeom prst="rect">
            <a:avLst/>
          </a:prstGeom>
        </p:spPr>
      </p:pic>
    </p:spTree>
    <p:extLst>
      <p:ext uri="{BB962C8B-B14F-4D97-AF65-F5344CB8AC3E}">
        <p14:creationId xmlns:p14="http://schemas.microsoft.com/office/powerpoint/2010/main" val="426951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A99C420-9B6F-490B-B8BD-296534DB0DC4}"/>
              </a:ext>
            </a:extLst>
          </p:cNvPr>
          <p:cNvSpPr txBox="1"/>
          <p:nvPr/>
        </p:nvSpPr>
        <p:spPr>
          <a:xfrm>
            <a:off x="179512" y="1340768"/>
            <a:ext cx="8784976" cy="590931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coefficient de corrélation multiple r exprime l'intensité de l’association entre la variable à expliquer et la variable explicative.</a:t>
            </a:r>
          </a:p>
          <a:p>
            <a:pPr marL="0" marR="0" algn="just">
              <a:lnSpc>
                <a:spcPct val="150000"/>
              </a:lnSpc>
              <a:spcBef>
                <a:spcPts val="0"/>
              </a:spcBef>
              <a:spcAft>
                <a:spcPts val="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Le coefficient r se situe entre -1 et 1.</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+1 montre une forte liaison positive.</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-1 montre également une forte liaison négative</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0 montre une absence de relation linéaire (un autre type de liaison peut être considéré)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FA9E7F78-C871-41B2-8A73-09BD72349BC9}"/>
              </a:ext>
            </a:extLst>
          </p:cNvPr>
          <p:cNvPicPr>
            <a:picLocks noChangeAspect="1"/>
          </p:cNvPicPr>
          <p:nvPr/>
        </p:nvPicPr>
        <p:blipFill>
          <a:blip r:embed="rId3"/>
          <a:stretch>
            <a:fillRect/>
          </a:stretch>
        </p:blipFill>
        <p:spPr>
          <a:xfrm>
            <a:off x="971600" y="2998218"/>
            <a:ext cx="2304256" cy="1145017"/>
          </a:xfrm>
          <a:prstGeom prst="rect">
            <a:avLst/>
          </a:prstGeom>
        </p:spPr>
      </p:pic>
      <p:pic>
        <p:nvPicPr>
          <p:cNvPr id="8" name="Picture 7">
            <a:extLst>
              <a:ext uri="{FF2B5EF4-FFF2-40B4-BE49-F238E27FC236}">
                <a16:creationId xmlns:a16="http://schemas.microsoft.com/office/drawing/2014/main" id="{4420B74E-2F1E-448A-B0CB-0B3F84EFA43E}"/>
              </a:ext>
            </a:extLst>
          </p:cNvPr>
          <p:cNvPicPr>
            <a:picLocks noChangeAspect="1"/>
          </p:cNvPicPr>
          <p:nvPr/>
        </p:nvPicPr>
        <p:blipFill>
          <a:blip r:embed="rId4"/>
          <a:stretch>
            <a:fillRect/>
          </a:stretch>
        </p:blipFill>
        <p:spPr>
          <a:xfrm>
            <a:off x="3383870" y="2959287"/>
            <a:ext cx="4968552" cy="1145017"/>
          </a:xfrm>
          <a:prstGeom prst="rect">
            <a:avLst/>
          </a:prstGeom>
        </p:spPr>
      </p:pic>
    </p:spTree>
    <p:extLst>
      <p:ext uri="{BB962C8B-B14F-4D97-AF65-F5344CB8AC3E}">
        <p14:creationId xmlns:p14="http://schemas.microsoft.com/office/powerpoint/2010/main" val="42060504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paramétriques</a:t>
            </a:r>
          </a:p>
        </p:txBody>
      </p:sp>
      <p:sp>
        <p:nvSpPr>
          <p:cNvPr id="2" name="TextBox 1">
            <a:extLst>
              <a:ext uri="{FF2B5EF4-FFF2-40B4-BE49-F238E27FC236}">
                <a16:creationId xmlns:a16="http://schemas.microsoft.com/office/drawing/2014/main" id="{5A99C420-9B6F-490B-B8BD-296534DB0DC4}"/>
              </a:ext>
            </a:extLst>
          </p:cNvPr>
          <p:cNvSpPr txBox="1"/>
          <p:nvPr/>
        </p:nvSpPr>
        <p:spPr>
          <a:xfrm>
            <a:off x="179512" y="1340768"/>
            <a:ext cx="8784976" cy="2795958"/>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latin typeface="Times New Roman" panose="02020603050405020304" pitchFamily="18" charset="0"/>
                <a:cs typeface="Times New Roman" panose="02020603050405020304" pitchFamily="18" charset="0"/>
              </a:rPr>
              <a:t>Le coefficient de détermination r² </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Ce coefficient est le carré du coefficient de corrélation. Il est généralement exprimé en pourcentage. </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Il traduit la qualité d'une régression en résumant la part de l'information totale prise en compte par le modèle de régression.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622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multiple et partielle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1358B6B-40B2-4FEF-8675-AE9A486D103F}"/>
              </a:ext>
            </a:extLst>
          </p:cNvPr>
          <p:cNvSpPr txBox="1"/>
          <p:nvPr/>
        </p:nvSpPr>
        <p:spPr>
          <a:xfrm>
            <a:off x="323528" y="1412776"/>
            <a:ext cx="8712968" cy="4531818"/>
          </a:xfrm>
          <a:prstGeom prst="rect">
            <a:avLst/>
          </a:prstGeom>
          <a:noFill/>
        </p:spPr>
        <p:txBody>
          <a:bodyPr wrap="square" rtlCol="0">
            <a:spAutoFit/>
          </a:bodyPr>
          <a:lstStyle/>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multiple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 coefficients de corrélation multiples expriment l'intensité de </a:t>
            </a:r>
            <a:r>
              <a:rPr lang="fr-FR" sz="2400" dirty="0">
                <a:latin typeface="TimesNewRomanPSMT"/>
                <a:ea typeface="Calibri" panose="020F0502020204030204" pitchFamily="34" charset="0"/>
                <a:cs typeface="TimesNewRomanPSMT"/>
              </a:rPr>
              <a:t>la liaison </a:t>
            </a:r>
            <a:r>
              <a:rPr lang="fr-FR" sz="2400" dirty="0">
                <a:effectLst/>
                <a:latin typeface="TimesNewRomanPSMT"/>
                <a:ea typeface="Calibri" panose="020F0502020204030204" pitchFamily="34" charset="0"/>
                <a:cs typeface="TimesNewRomanPSMT"/>
              </a:rPr>
              <a:t>entre la variable dépendante à expliquer et l'ensemble des variables explicatives.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Les corrélations partielles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corrélation consid</a:t>
            </a:r>
            <a:r>
              <a:rPr lang="fr-FR" sz="2400" dirty="0">
                <a:latin typeface="TimesNewRomanPSMT"/>
                <a:ea typeface="Calibri" panose="020F0502020204030204" pitchFamily="34" charset="0"/>
                <a:cs typeface="TimesNewRomanPSMT"/>
              </a:rPr>
              <a:t>ère</a:t>
            </a:r>
            <a:r>
              <a:rPr lang="fr-FR" sz="2400" dirty="0">
                <a:effectLst/>
                <a:latin typeface="TimesNewRomanPSMT"/>
                <a:ea typeface="Calibri" panose="020F0502020204030204" pitchFamily="34" charset="0"/>
                <a:cs typeface="TimesNewRomanPSMT"/>
              </a:rPr>
              <a:t> l’association entre deux variables , en contrôlant l'influence d’une troisième variable.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Par exemple, on peut rechercher la corrélation entre l’</a:t>
            </a:r>
            <a:r>
              <a:rPr lang="fr-FR" sz="2400" dirty="0">
                <a:latin typeface="TimesNewRomanPSMT"/>
                <a:ea typeface="Calibri" panose="020F0502020204030204" pitchFamily="34" charset="0"/>
                <a:cs typeface="TimesNewRomanPSMT"/>
              </a:rPr>
              <a:t>indice de masse corporelle </a:t>
            </a:r>
            <a:r>
              <a:rPr lang="fr-FR" sz="2400" dirty="0">
                <a:effectLst/>
                <a:latin typeface="TimesNewRomanPSMT"/>
                <a:ea typeface="Calibri" panose="020F0502020204030204" pitchFamily="34" charset="0"/>
                <a:cs typeface="TimesNewRomanPSMT"/>
              </a:rPr>
              <a:t>et l’habitude alimentaire pour une tranche d’âge donnée.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6550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3C36DCC-281B-40D3-85D6-BB83E1A664CA}"/>
              </a:ext>
            </a:extLst>
          </p:cNvPr>
          <p:cNvPicPr>
            <a:picLocks noChangeAspect="1"/>
          </p:cNvPicPr>
          <p:nvPr/>
        </p:nvPicPr>
        <p:blipFill>
          <a:blip r:embed="rId3"/>
          <a:stretch>
            <a:fillRect/>
          </a:stretch>
        </p:blipFill>
        <p:spPr>
          <a:xfrm>
            <a:off x="971600" y="1500187"/>
            <a:ext cx="6300737" cy="3857625"/>
          </a:xfrm>
          <a:prstGeom prst="rect">
            <a:avLst/>
          </a:prstGeom>
        </p:spPr>
      </p:pic>
      <p:sp>
        <p:nvSpPr>
          <p:cNvPr id="7" name="Oval 6">
            <a:extLst>
              <a:ext uri="{FF2B5EF4-FFF2-40B4-BE49-F238E27FC236}">
                <a16:creationId xmlns:a16="http://schemas.microsoft.com/office/drawing/2014/main" id="{CB168ED4-42A9-4F35-BA8D-73C9F4DAD77E}"/>
              </a:ext>
            </a:extLst>
          </p:cNvPr>
          <p:cNvSpPr/>
          <p:nvPr/>
        </p:nvSpPr>
        <p:spPr>
          <a:xfrm>
            <a:off x="5292080" y="2780928"/>
            <a:ext cx="720080"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0882B3-8C0F-4A2F-BD05-2E7B5158A6CA}"/>
              </a:ext>
            </a:extLst>
          </p:cNvPr>
          <p:cNvSpPr txBox="1"/>
          <p:nvPr/>
        </p:nvSpPr>
        <p:spPr>
          <a:xfrm>
            <a:off x="6300192" y="1950802"/>
            <a:ext cx="2664296" cy="2308324"/>
          </a:xfrm>
          <a:prstGeom prst="rect">
            <a:avLst/>
          </a:prstGeom>
          <a:noFill/>
        </p:spPr>
        <p:txBody>
          <a:bodyPr wrap="square" rtlCol="0">
            <a:spAutoFit/>
          </a:bodyPr>
          <a:lstStyle/>
          <a:p>
            <a:pPr algn="just"/>
            <a:r>
              <a:rPr lang="en-US" dirty="0" err="1"/>
              <a:t>Valeur</a:t>
            </a:r>
            <a:r>
              <a:rPr lang="en-US" dirty="0"/>
              <a:t> de r et signification : attention </a:t>
            </a:r>
            <a:r>
              <a:rPr lang="en-US" dirty="0" err="1"/>
              <a:t>une</a:t>
            </a:r>
            <a:r>
              <a:rPr lang="en-US" dirty="0"/>
              <a:t> </a:t>
            </a:r>
            <a:r>
              <a:rPr lang="en-US" dirty="0" err="1"/>
              <a:t>valeur</a:t>
            </a:r>
            <a:r>
              <a:rPr lang="en-US" dirty="0"/>
              <a:t> </a:t>
            </a:r>
            <a:r>
              <a:rPr lang="en-US" dirty="0" err="1"/>
              <a:t>trés</a:t>
            </a:r>
            <a:r>
              <a:rPr lang="en-US" dirty="0"/>
              <a:t> significative ne </a:t>
            </a:r>
            <a:r>
              <a:rPr lang="en-US" dirty="0" err="1"/>
              <a:t>présente</a:t>
            </a:r>
            <a:r>
              <a:rPr lang="en-US" dirty="0"/>
              <a:t> pas </a:t>
            </a:r>
            <a:r>
              <a:rPr lang="en-US" dirty="0" err="1"/>
              <a:t>une</a:t>
            </a:r>
            <a:r>
              <a:rPr lang="en-US" dirty="0"/>
              <a:t> correlation forte   (se </a:t>
            </a:r>
            <a:r>
              <a:rPr lang="en-US" dirty="0" err="1"/>
              <a:t>référer</a:t>
            </a:r>
            <a:r>
              <a:rPr lang="en-US" dirty="0"/>
              <a:t> à la </a:t>
            </a:r>
            <a:r>
              <a:rPr lang="en-US" dirty="0" err="1"/>
              <a:t>littérature</a:t>
            </a:r>
            <a:r>
              <a:rPr lang="en-US" dirty="0"/>
              <a:t> pour les </a:t>
            </a:r>
            <a:r>
              <a:rPr lang="en-US" dirty="0" err="1"/>
              <a:t>seuils</a:t>
            </a:r>
            <a:r>
              <a:rPr lang="en-US" dirty="0"/>
              <a:t> :</a:t>
            </a:r>
            <a:r>
              <a:rPr lang="en-US" dirty="0" err="1"/>
              <a:t>faible</a:t>
            </a:r>
            <a:r>
              <a:rPr lang="en-US" dirty="0"/>
              <a:t> </a:t>
            </a:r>
            <a:r>
              <a:rPr lang="en-US" dirty="0" err="1"/>
              <a:t>modéré</a:t>
            </a:r>
            <a:r>
              <a:rPr lang="en-US" dirty="0"/>
              <a:t> et fort))</a:t>
            </a:r>
          </a:p>
        </p:txBody>
      </p:sp>
    </p:spTree>
    <p:extLst>
      <p:ext uri="{BB962C8B-B14F-4D97-AF65-F5344CB8AC3E}">
        <p14:creationId xmlns:p14="http://schemas.microsoft.com/office/powerpoint/2010/main" val="1550529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364E2796-E5A0-41AF-B06E-FEC4E5826E03}"/>
              </a:ext>
            </a:extLst>
          </p:cNvPr>
          <p:cNvSpPr txBox="1"/>
          <p:nvPr/>
        </p:nvSpPr>
        <p:spPr>
          <a:xfrm>
            <a:off x="107504" y="1340768"/>
            <a:ext cx="8928992" cy="5011949"/>
          </a:xfrm>
          <a:prstGeom prst="rect">
            <a:avLst/>
          </a:prstGeom>
          <a:noFill/>
        </p:spPr>
        <p:txBody>
          <a:bodyPr wrap="square" rtlCol="0">
            <a:spAutoFit/>
          </a:bodyPr>
          <a:lstStyle/>
          <a:p>
            <a:pPr>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La </a:t>
            </a:r>
            <a:r>
              <a:rPr lang="fr-FR" sz="2400" b="1" i="0" dirty="0">
                <a:solidFill>
                  <a:srgbClr val="000000"/>
                </a:solidFill>
                <a:effectLst/>
                <a:latin typeface="Times New Roman" panose="02020603050405020304" pitchFamily="18" charset="0"/>
                <a:cs typeface="Times New Roman" panose="02020603050405020304" pitchFamily="18" charset="0"/>
              </a:rPr>
              <a:t>fonction de répartition des fréquences</a:t>
            </a:r>
            <a:r>
              <a:rPr lang="fr-FR" sz="2400" b="0" i="0" dirty="0">
                <a:solidFill>
                  <a:srgbClr val="000000"/>
                </a:solidFill>
                <a:effectLst/>
                <a:latin typeface="Times New Roman" panose="02020603050405020304" pitchFamily="18" charset="0"/>
                <a:cs typeface="Times New Roman" panose="02020603050405020304" pitchFamily="18" charset="0"/>
              </a:rPr>
              <a:t> est égale pour chaque valeur du caractère à la fréquence cumulée de cette valeur.</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mode</a:t>
            </a:r>
            <a:r>
              <a:rPr lang="fr-FR" sz="2400" b="0" i="0" dirty="0">
                <a:solidFill>
                  <a:srgbClr val="000000"/>
                </a:solidFill>
                <a:effectLst/>
                <a:latin typeface="Times New Roman" panose="02020603050405020304" pitchFamily="18" charset="0"/>
                <a:cs typeface="Times New Roman" panose="02020603050405020304" pitchFamily="18" charset="0"/>
              </a:rPr>
              <a:t> est la valeur du caractère dont l’effectif est le plus grand.</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maximum</a:t>
            </a:r>
            <a:r>
              <a:rPr lang="fr-FR" sz="2400" b="0" i="0" dirty="0">
                <a:solidFill>
                  <a:srgbClr val="000000"/>
                </a:solidFill>
                <a:effectLst/>
                <a:latin typeface="Times New Roman" panose="02020603050405020304" pitchFamily="18" charset="0"/>
                <a:cs typeface="Times New Roman" panose="02020603050405020304" pitchFamily="18" charset="0"/>
              </a:rPr>
              <a:t> est la plus grande valeur du caractère effectivement obtenue.</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minimum</a:t>
            </a:r>
            <a:r>
              <a:rPr lang="fr-FR" sz="2400" b="0" i="0" dirty="0">
                <a:solidFill>
                  <a:srgbClr val="000000"/>
                </a:solidFill>
                <a:effectLst/>
                <a:latin typeface="Times New Roman" panose="02020603050405020304" pitchFamily="18" charset="0"/>
                <a:cs typeface="Times New Roman" panose="02020603050405020304" pitchFamily="18" charset="0"/>
              </a:rPr>
              <a:t> est la plus petite valeur du caractère effectivement obtenue.</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La </a:t>
            </a:r>
            <a:r>
              <a:rPr lang="fr-FR" sz="2400" b="1" i="0" dirty="0">
                <a:solidFill>
                  <a:srgbClr val="000000"/>
                </a:solidFill>
                <a:effectLst/>
                <a:latin typeface="Times New Roman" panose="02020603050405020304" pitchFamily="18" charset="0"/>
                <a:cs typeface="Times New Roman" panose="02020603050405020304" pitchFamily="18" charset="0"/>
              </a:rPr>
              <a:t>médiane</a:t>
            </a:r>
            <a:r>
              <a:rPr lang="fr-FR" sz="2400" b="0" i="0" dirty="0">
                <a:solidFill>
                  <a:srgbClr val="000000"/>
                </a:solidFill>
                <a:effectLst/>
                <a:latin typeface="Times New Roman" panose="02020603050405020304" pitchFamily="18" charset="0"/>
                <a:cs typeface="Times New Roman" panose="02020603050405020304" pitchFamily="18" charset="0"/>
              </a:rPr>
              <a:t> partage la série statistique en deux groupes de même effectif.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1635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3" name="Picture 2">
            <a:extLst>
              <a:ext uri="{FF2B5EF4-FFF2-40B4-BE49-F238E27FC236}">
                <a16:creationId xmlns:a16="http://schemas.microsoft.com/office/drawing/2014/main" id="{D8B89A84-F14B-4ECF-AAD0-3B1D49B3F2F2}"/>
              </a:ext>
            </a:extLst>
          </p:cNvPr>
          <p:cNvPicPr>
            <a:picLocks noChangeAspect="1"/>
          </p:cNvPicPr>
          <p:nvPr/>
        </p:nvPicPr>
        <p:blipFill>
          <a:blip r:embed="rId3"/>
          <a:stretch>
            <a:fillRect/>
          </a:stretch>
        </p:blipFill>
        <p:spPr>
          <a:xfrm>
            <a:off x="251520" y="1749944"/>
            <a:ext cx="8892480" cy="5108056"/>
          </a:xfrm>
          <a:prstGeom prst="rect">
            <a:avLst/>
          </a:prstGeom>
        </p:spPr>
      </p:pic>
    </p:spTree>
    <p:extLst>
      <p:ext uri="{BB962C8B-B14F-4D97-AF65-F5344CB8AC3E}">
        <p14:creationId xmlns:p14="http://schemas.microsoft.com/office/powerpoint/2010/main" val="35021565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4" name="Picture 3">
            <a:extLst>
              <a:ext uri="{FF2B5EF4-FFF2-40B4-BE49-F238E27FC236}">
                <a16:creationId xmlns:a16="http://schemas.microsoft.com/office/drawing/2014/main" id="{9C64F370-9652-4F04-81CB-0E0E1D69DF46}"/>
              </a:ext>
            </a:extLst>
          </p:cNvPr>
          <p:cNvPicPr>
            <a:picLocks noChangeAspect="1"/>
          </p:cNvPicPr>
          <p:nvPr/>
        </p:nvPicPr>
        <p:blipFill>
          <a:blip r:embed="rId3"/>
          <a:stretch>
            <a:fillRect/>
          </a:stretch>
        </p:blipFill>
        <p:spPr>
          <a:xfrm>
            <a:off x="0" y="1467836"/>
            <a:ext cx="9144000" cy="4985500"/>
          </a:xfrm>
          <a:prstGeom prst="rect">
            <a:avLst/>
          </a:prstGeom>
        </p:spPr>
      </p:pic>
    </p:spTree>
    <p:extLst>
      <p:ext uri="{BB962C8B-B14F-4D97-AF65-F5344CB8AC3E}">
        <p14:creationId xmlns:p14="http://schemas.microsoft.com/office/powerpoint/2010/main" val="4223772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79512" y="1340768"/>
            <a:ext cx="8856984" cy="3160673"/>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Mann Whitney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un test non-paramétrique qui permet de tester les moyennes de deux échantillons indépendants.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L’exécution du test est fondée sur le classement des sujets dans un ordre croissant de l'ensemble des observations.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8983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6" name="Picture 5">
            <a:extLst>
              <a:ext uri="{FF2B5EF4-FFF2-40B4-BE49-F238E27FC236}">
                <a16:creationId xmlns:a16="http://schemas.microsoft.com/office/drawing/2014/main" id="{A1964FC9-0B02-44FC-9AE4-9891625EFAE9}"/>
              </a:ext>
            </a:extLst>
          </p:cNvPr>
          <p:cNvPicPr>
            <a:picLocks noChangeAspect="1"/>
          </p:cNvPicPr>
          <p:nvPr/>
        </p:nvPicPr>
        <p:blipFill>
          <a:blip r:embed="rId3"/>
          <a:stretch>
            <a:fillRect/>
          </a:stretch>
        </p:blipFill>
        <p:spPr>
          <a:xfrm>
            <a:off x="0" y="1477602"/>
            <a:ext cx="9144000" cy="5119750"/>
          </a:xfrm>
          <a:prstGeom prst="rect">
            <a:avLst/>
          </a:prstGeom>
        </p:spPr>
      </p:pic>
    </p:spTree>
    <p:extLst>
      <p:ext uri="{BB962C8B-B14F-4D97-AF65-F5344CB8AC3E}">
        <p14:creationId xmlns:p14="http://schemas.microsoft.com/office/powerpoint/2010/main" val="6156708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3" name="Picture 2">
            <a:extLst>
              <a:ext uri="{FF2B5EF4-FFF2-40B4-BE49-F238E27FC236}">
                <a16:creationId xmlns:a16="http://schemas.microsoft.com/office/drawing/2014/main" id="{5703C302-9778-41DF-9C64-F0963A25ED8D}"/>
              </a:ext>
            </a:extLst>
          </p:cNvPr>
          <p:cNvPicPr>
            <a:picLocks noChangeAspect="1"/>
          </p:cNvPicPr>
          <p:nvPr/>
        </p:nvPicPr>
        <p:blipFill>
          <a:blip r:embed="rId3"/>
          <a:stretch>
            <a:fillRect/>
          </a:stretch>
        </p:blipFill>
        <p:spPr>
          <a:xfrm>
            <a:off x="971600" y="1700808"/>
            <a:ext cx="6768752" cy="4464496"/>
          </a:xfrm>
          <a:prstGeom prst="rect">
            <a:avLst/>
          </a:prstGeom>
        </p:spPr>
      </p:pic>
      <p:pic>
        <p:nvPicPr>
          <p:cNvPr id="4" name="Picture 3" descr="A picture containing light, outdoor, traffic, lit&#10;&#10;Description automatically generated">
            <a:extLst>
              <a:ext uri="{FF2B5EF4-FFF2-40B4-BE49-F238E27FC236}">
                <a16:creationId xmlns:a16="http://schemas.microsoft.com/office/drawing/2014/main" id="{6D7A7A25-D358-4F0D-A642-8193C3D3C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284" y="1340768"/>
            <a:ext cx="1224136" cy="1224136"/>
          </a:xfrm>
          <a:prstGeom prst="rect">
            <a:avLst/>
          </a:prstGeom>
        </p:spPr>
      </p:pic>
    </p:spTree>
    <p:extLst>
      <p:ext uri="{BB962C8B-B14F-4D97-AF65-F5344CB8AC3E}">
        <p14:creationId xmlns:p14="http://schemas.microsoft.com/office/powerpoint/2010/main" val="481867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5" name="Picture 4">
            <a:extLst>
              <a:ext uri="{FF2B5EF4-FFF2-40B4-BE49-F238E27FC236}">
                <a16:creationId xmlns:a16="http://schemas.microsoft.com/office/drawing/2014/main" id="{1D9C0392-0454-47EC-89F0-0240DA0E541A}"/>
              </a:ext>
            </a:extLst>
          </p:cNvPr>
          <p:cNvPicPr>
            <a:picLocks noChangeAspect="1"/>
          </p:cNvPicPr>
          <p:nvPr/>
        </p:nvPicPr>
        <p:blipFill>
          <a:blip r:embed="rId3"/>
          <a:stretch>
            <a:fillRect/>
          </a:stretch>
        </p:blipFill>
        <p:spPr>
          <a:xfrm>
            <a:off x="1314450" y="1396926"/>
            <a:ext cx="6515100" cy="5416450"/>
          </a:xfrm>
          <a:prstGeom prst="rect">
            <a:avLst/>
          </a:prstGeom>
        </p:spPr>
      </p:pic>
    </p:spTree>
    <p:extLst>
      <p:ext uri="{BB962C8B-B14F-4D97-AF65-F5344CB8AC3E}">
        <p14:creationId xmlns:p14="http://schemas.microsoft.com/office/powerpoint/2010/main" val="12457753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340768"/>
            <a:ext cx="8856984" cy="345787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aussi un test qui se base sur les rangs. Cependant, il permet de tester les moyennes de deux échantillons qui sont liés.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généralement utilisé pour des petits échantillons ou pour distributions qui ne suivent pas le théorème de Gauss.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193796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4" name="Picture 3">
            <a:extLst>
              <a:ext uri="{FF2B5EF4-FFF2-40B4-BE49-F238E27FC236}">
                <a16:creationId xmlns:a16="http://schemas.microsoft.com/office/drawing/2014/main" id="{5D2ED4AE-776C-428E-8A51-8756A178BB65}"/>
              </a:ext>
            </a:extLst>
          </p:cNvPr>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34158839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44C3C3B-625B-415B-9EC8-A8AF54F1718C}"/>
              </a:ext>
            </a:extLst>
          </p:cNvPr>
          <p:cNvPicPr>
            <a:picLocks noChangeAspect="1"/>
          </p:cNvPicPr>
          <p:nvPr/>
        </p:nvPicPr>
        <p:blipFill>
          <a:blip r:embed="rId3"/>
          <a:stretch>
            <a:fillRect/>
          </a:stretch>
        </p:blipFill>
        <p:spPr>
          <a:xfrm>
            <a:off x="876300" y="1609724"/>
            <a:ext cx="7800156" cy="4627587"/>
          </a:xfrm>
          <a:prstGeom prst="rect">
            <a:avLst/>
          </a:prstGeom>
        </p:spPr>
      </p:pic>
    </p:spTree>
    <p:extLst>
      <p:ext uri="{BB962C8B-B14F-4D97-AF65-F5344CB8AC3E}">
        <p14:creationId xmlns:p14="http://schemas.microsoft.com/office/powerpoint/2010/main" val="4763712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D6E86F1-C9AE-4B0F-A0FB-FB7628550035}"/>
              </a:ext>
            </a:extLst>
          </p:cNvPr>
          <p:cNvSpPr txBox="1"/>
          <p:nvPr/>
        </p:nvSpPr>
        <p:spPr>
          <a:xfrm>
            <a:off x="215516" y="1340768"/>
            <a:ext cx="8712968"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92059760-FBA2-4662-A02E-03A7B8B983EC}"/>
              </a:ext>
            </a:extLst>
          </p:cNvPr>
          <p:cNvPicPr>
            <a:picLocks noChangeAspect="1"/>
          </p:cNvPicPr>
          <p:nvPr/>
        </p:nvPicPr>
        <p:blipFill>
          <a:blip r:embed="rId3"/>
          <a:stretch>
            <a:fillRect/>
          </a:stretch>
        </p:blipFill>
        <p:spPr>
          <a:xfrm>
            <a:off x="1979712" y="1525434"/>
            <a:ext cx="4987825" cy="4791075"/>
          </a:xfrm>
          <a:prstGeom prst="rect">
            <a:avLst/>
          </a:prstGeom>
        </p:spPr>
      </p:pic>
    </p:spTree>
    <p:extLst>
      <p:ext uri="{BB962C8B-B14F-4D97-AF65-F5344CB8AC3E}">
        <p14:creationId xmlns:p14="http://schemas.microsoft.com/office/powerpoint/2010/main" val="3988457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3472639D-2728-4985-933C-3DF1790165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93" y="1817440"/>
            <a:ext cx="8891807" cy="5040560"/>
          </a:xfrm>
          <a:prstGeom prst="rect">
            <a:avLst/>
          </a:prstGeom>
          <a:noFill/>
          <a:ln>
            <a:noFill/>
          </a:ln>
        </p:spPr>
      </p:pic>
    </p:spTree>
    <p:extLst>
      <p:ext uri="{BB962C8B-B14F-4D97-AF65-F5344CB8AC3E}">
        <p14:creationId xmlns:p14="http://schemas.microsoft.com/office/powerpoint/2010/main" val="2851812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268760"/>
            <a:ext cx="8856984" cy="3457870"/>
          </a:xfrm>
          <a:prstGeom prst="rect">
            <a:avLst/>
          </a:prstGeom>
          <a:noFill/>
        </p:spPr>
        <p:txBody>
          <a:bodyPr wrap="square" rtlCol="0">
            <a:spAutoFit/>
          </a:bodyPr>
          <a:lstStyle/>
          <a:p>
            <a:pPr marL="0" marR="0" algn="just">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 test est préféré à l'analyse de variance à un facteur lorsque les hypothèses de normalité des différents échantillons sont violés.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vise à tester l'égalité de plusieurs échantillons indépendantes.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toujours un test qui est basé sur les rangs.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60487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fr-FR" dirty="0"/>
          </a:p>
        </p:txBody>
      </p:sp>
      <p:pic>
        <p:nvPicPr>
          <p:cNvPr id="3" name="Picture 2">
            <a:extLst>
              <a:ext uri="{FF2B5EF4-FFF2-40B4-BE49-F238E27FC236}">
                <a16:creationId xmlns:a16="http://schemas.microsoft.com/office/drawing/2014/main" id="{5F583299-A192-4C34-8BA9-684EEC1B3336}"/>
              </a:ext>
            </a:extLst>
          </p:cNvPr>
          <p:cNvPicPr>
            <a:picLocks noChangeAspect="1"/>
          </p:cNvPicPr>
          <p:nvPr/>
        </p:nvPicPr>
        <p:blipFill>
          <a:blip r:embed="rId3"/>
          <a:stretch>
            <a:fillRect/>
          </a:stretch>
        </p:blipFill>
        <p:spPr>
          <a:xfrm>
            <a:off x="0" y="1534140"/>
            <a:ext cx="9144000" cy="3789719"/>
          </a:xfrm>
          <a:prstGeom prst="rect">
            <a:avLst/>
          </a:prstGeom>
        </p:spPr>
      </p:pic>
    </p:spTree>
    <p:extLst>
      <p:ext uri="{BB962C8B-B14F-4D97-AF65-F5344CB8AC3E}">
        <p14:creationId xmlns:p14="http://schemas.microsoft.com/office/powerpoint/2010/main" val="23038411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 non paramétrique </a:t>
            </a:r>
            <a:r>
              <a:rPr lang="fr-FR" dirty="0" err="1"/>
              <a:t>Kruskal</a:t>
            </a:r>
            <a:r>
              <a:rPr lang="fr-FR" dirty="0"/>
              <a:t>-Wallis</a:t>
            </a:r>
          </a:p>
        </p:txBody>
      </p:sp>
      <p:pic>
        <p:nvPicPr>
          <p:cNvPr id="4" name="Picture 3">
            <a:extLst>
              <a:ext uri="{FF2B5EF4-FFF2-40B4-BE49-F238E27FC236}">
                <a16:creationId xmlns:a16="http://schemas.microsoft.com/office/drawing/2014/main" id="{134FC038-2B05-4F54-A94E-3482305F8DE5}"/>
              </a:ext>
            </a:extLst>
          </p:cNvPr>
          <p:cNvPicPr>
            <a:picLocks noChangeAspect="1"/>
          </p:cNvPicPr>
          <p:nvPr/>
        </p:nvPicPr>
        <p:blipFill>
          <a:blip r:embed="rId3"/>
          <a:stretch>
            <a:fillRect/>
          </a:stretch>
        </p:blipFill>
        <p:spPr>
          <a:xfrm>
            <a:off x="899592" y="1143000"/>
            <a:ext cx="8064895" cy="5500687"/>
          </a:xfrm>
          <a:prstGeom prst="rect">
            <a:avLst/>
          </a:prstGeom>
        </p:spPr>
      </p:pic>
    </p:spTree>
    <p:extLst>
      <p:ext uri="{BB962C8B-B14F-4D97-AF65-F5344CB8AC3E}">
        <p14:creationId xmlns:p14="http://schemas.microsoft.com/office/powerpoint/2010/main" val="22723258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D787D529-9DAC-41EF-BCF4-44F134ACAAB4}"/>
              </a:ext>
            </a:extLst>
          </p:cNvPr>
          <p:cNvSpPr txBox="1"/>
          <p:nvPr/>
        </p:nvSpPr>
        <p:spPr>
          <a:xfrm>
            <a:off x="251520" y="1412776"/>
            <a:ext cx="8640960" cy="4465133"/>
          </a:xfrm>
          <a:prstGeom prst="rect">
            <a:avLst/>
          </a:prstGeom>
          <a:noFill/>
        </p:spPr>
        <p:txBody>
          <a:bodyPr wrap="square" rtlCol="0">
            <a:spAutoFit/>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un test non-paramétrique équivalent au le coefficient de corrélation de</a:t>
            </a:r>
            <a:r>
              <a:rPr lang="en-US" sz="2400" dirty="0">
                <a:latin typeface="Calibri" panose="020F0502020204030204" pitchFamily="34" charset="0"/>
                <a:ea typeface="Calibri" panose="020F0502020204030204" pitchFamily="34" charset="0"/>
                <a:cs typeface="Arial" panose="020B0604020202020204" pitchFamily="34" charset="0"/>
              </a:rPr>
              <a:t> </a:t>
            </a:r>
            <a:r>
              <a:rPr lang="fr-FR" sz="2400" dirty="0">
                <a:effectLst/>
                <a:latin typeface="TimesNewRomanPSMT"/>
                <a:ea typeface="Calibri" panose="020F0502020204030204" pitchFamily="34" charset="0"/>
                <a:cs typeface="TimesNewRomanPSMT"/>
              </a:rPr>
              <a:t>Pearson. Les coefficients de corrélation des rangs sont très utiles pour tester l'indépendance de deux variables non gaussiennes ou lorsque l'échantillon est réduit.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l'équivalent du test du coefficient de corrélation de Spearman mais pour des observations appariées.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24538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B0218AB-9CD0-4DF1-BB26-7783FEE0EEE3}"/>
              </a:ext>
            </a:extLst>
          </p:cNvPr>
          <p:cNvPicPr>
            <a:picLocks noChangeAspect="1"/>
          </p:cNvPicPr>
          <p:nvPr/>
        </p:nvPicPr>
        <p:blipFill>
          <a:blip r:embed="rId3"/>
          <a:stretch>
            <a:fillRect/>
          </a:stretch>
        </p:blipFill>
        <p:spPr>
          <a:xfrm>
            <a:off x="1123949" y="1804987"/>
            <a:ext cx="7881717" cy="3712245"/>
          </a:xfrm>
          <a:prstGeom prst="rect">
            <a:avLst/>
          </a:prstGeom>
        </p:spPr>
      </p:pic>
    </p:spTree>
    <p:extLst>
      <p:ext uri="{BB962C8B-B14F-4D97-AF65-F5344CB8AC3E}">
        <p14:creationId xmlns:p14="http://schemas.microsoft.com/office/powerpoint/2010/main" val="29280396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B89FC5-2067-4187-A377-76948ED556CB}"/>
              </a:ext>
            </a:extLst>
          </p:cNvPr>
          <p:cNvPicPr>
            <a:picLocks noChangeAspect="1"/>
          </p:cNvPicPr>
          <p:nvPr/>
        </p:nvPicPr>
        <p:blipFill>
          <a:blip r:embed="rId3"/>
          <a:stretch>
            <a:fillRect/>
          </a:stretch>
        </p:blipFill>
        <p:spPr>
          <a:xfrm>
            <a:off x="755576" y="2060848"/>
            <a:ext cx="7848872" cy="3476625"/>
          </a:xfrm>
          <a:prstGeom prst="rect">
            <a:avLst/>
          </a:prstGeom>
        </p:spPr>
      </p:pic>
    </p:spTree>
    <p:extLst>
      <p:ext uri="{BB962C8B-B14F-4D97-AF65-F5344CB8AC3E}">
        <p14:creationId xmlns:p14="http://schemas.microsoft.com/office/powerpoint/2010/main" val="38225793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5" name="Picture 4">
            <a:extLst>
              <a:ext uri="{FF2B5EF4-FFF2-40B4-BE49-F238E27FC236}">
                <a16:creationId xmlns:a16="http://schemas.microsoft.com/office/drawing/2014/main" id="{FDAE2F02-EAC9-45F9-B7B3-27BBE6C12313}"/>
              </a:ext>
            </a:extLst>
          </p:cNvPr>
          <p:cNvPicPr>
            <a:picLocks noChangeAspect="1"/>
          </p:cNvPicPr>
          <p:nvPr/>
        </p:nvPicPr>
        <p:blipFill>
          <a:blip r:embed="rId3"/>
          <a:stretch>
            <a:fillRect/>
          </a:stretch>
        </p:blipFill>
        <p:spPr>
          <a:xfrm>
            <a:off x="1331640" y="2996952"/>
            <a:ext cx="6000750" cy="2247900"/>
          </a:xfrm>
          <a:prstGeom prst="rect">
            <a:avLst/>
          </a:prstGeom>
        </p:spPr>
      </p:pic>
      <p:sp>
        <p:nvSpPr>
          <p:cNvPr id="7" name="Oval 6">
            <a:extLst>
              <a:ext uri="{FF2B5EF4-FFF2-40B4-BE49-F238E27FC236}">
                <a16:creationId xmlns:a16="http://schemas.microsoft.com/office/drawing/2014/main" id="{E7518A2C-D41C-48CC-AB29-6A6AD3015C79}"/>
              </a:ext>
            </a:extLst>
          </p:cNvPr>
          <p:cNvSpPr/>
          <p:nvPr/>
        </p:nvSpPr>
        <p:spPr>
          <a:xfrm flipH="1">
            <a:off x="2483768" y="4365104"/>
            <a:ext cx="288032" cy="3526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C7CFD5-4AE6-4322-B5CD-F4EC7B63AC8D}"/>
              </a:ext>
            </a:extLst>
          </p:cNvPr>
          <p:cNvSpPr txBox="1"/>
          <p:nvPr/>
        </p:nvSpPr>
        <p:spPr>
          <a:xfrm>
            <a:off x="1187624" y="5244852"/>
            <a:ext cx="2376264" cy="646331"/>
          </a:xfrm>
          <a:prstGeom prst="rect">
            <a:avLst/>
          </a:prstGeom>
          <a:noFill/>
        </p:spPr>
        <p:txBody>
          <a:bodyPr wrap="square" rtlCol="0">
            <a:spAutoFit/>
          </a:bodyPr>
          <a:lstStyle/>
          <a:p>
            <a:r>
              <a:rPr lang="en-US" dirty="0"/>
              <a:t>Coefficient de correlation r</a:t>
            </a:r>
          </a:p>
        </p:txBody>
      </p:sp>
      <p:sp>
        <p:nvSpPr>
          <p:cNvPr id="9" name="TextBox 8">
            <a:extLst>
              <a:ext uri="{FF2B5EF4-FFF2-40B4-BE49-F238E27FC236}">
                <a16:creationId xmlns:a16="http://schemas.microsoft.com/office/drawing/2014/main" id="{551185AA-7322-4582-8717-6E2274BC59E0}"/>
              </a:ext>
            </a:extLst>
          </p:cNvPr>
          <p:cNvSpPr txBox="1"/>
          <p:nvPr/>
        </p:nvSpPr>
        <p:spPr>
          <a:xfrm>
            <a:off x="3383868" y="5382245"/>
            <a:ext cx="2376264" cy="1200329"/>
          </a:xfrm>
          <a:prstGeom prst="rect">
            <a:avLst/>
          </a:prstGeom>
          <a:noFill/>
        </p:spPr>
        <p:txBody>
          <a:bodyPr wrap="square" rtlCol="0">
            <a:spAutoFit/>
          </a:bodyPr>
          <a:lstStyle/>
          <a:p>
            <a:r>
              <a:rPr lang="en-US" dirty="0"/>
              <a:t>Le r deux </a:t>
            </a:r>
            <a:r>
              <a:rPr lang="en-US" dirty="0" err="1"/>
              <a:t>ajusté</a:t>
            </a:r>
            <a:r>
              <a:rPr lang="en-US" dirty="0"/>
              <a:t> </a:t>
            </a:r>
            <a:r>
              <a:rPr lang="en-US" dirty="0" err="1"/>
              <a:t>permet</a:t>
            </a:r>
            <a:r>
              <a:rPr lang="en-US" dirty="0"/>
              <a:t> de </a:t>
            </a:r>
            <a:r>
              <a:rPr lang="en-US" dirty="0" err="1"/>
              <a:t>corriger</a:t>
            </a:r>
            <a:r>
              <a:rPr lang="en-US" dirty="0"/>
              <a:t> le </a:t>
            </a:r>
            <a:r>
              <a:rPr lang="en-US" dirty="0" err="1"/>
              <a:t>rdeux</a:t>
            </a:r>
            <a:r>
              <a:rPr lang="en-US" dirty="0"/>
              <a:t> </a:t>
            </a:r>
            <a:r>
              <a:rPr lang="en-US" dirty="0" err="1"/>
              <a:t>en</a:t>
            </a:r>
            <a:r>
              <a:rPr lang="en-US" dirty="0"/>
              <a:t> function de </a:t>
            </a:r>
            <a:r>
              <a:rPr lang="en-US" dirty="0" err="1"/>
              <a:t>nombre</a:t>
            </a:r>
            <a:r>
              <a:rPr lang="en-US" dirty="0"/>
              <a:t> de variables</a:t>
            </a:r>
          </a:p>
        </p:txBody>
      </p:sp>
      <p:cxnSp>
        <p:nvCxnSpPr>
          <p:cNvPr id="10" name="Straight Arrow Connector 9">
            <a:extLst>
              <a:ext uri="{FF2B5EF4-FFF2-40B4-BE49-F238E27FC236}">
                <a16:creationId xmlns:a16="http://schemas.microsoft.com/office/drawing/2014/main" id="{7BA630FA-77E0-416B-8559-6E77CB7BF21B}"/>
              </a:ext>
            </a:extLst>
          </p:cNvPr>
          <p:cNvCxnSpPr/>
          <p:nvPr/>
        </p:nvCxnSpPr>
        <p:spPr>
          <a:xfrm flipV="1">
            <a:off x="3779912" y="4541407"/>
            <a:ext cx="648072" cy="831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6C0B60-5775-4090-A129-C461775897BB}"/>
              </a:ext>
            </a:extLst>
          </p:cNvPr>
          <p:cNvCxnSpPr>
            <a:cxnSpLocks/>
          </p:cNvCxnSpPr>
          <p:nvPr/>
        </p:nvCxnSpPr>
        <p:spPr>
          <a:xfrm flipV="1">
            <a:off x="1907704" y="4717710"/>
            <a:ext cx="576064" cy="527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2573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42F5F947-82A9-4BF7-8ACC-30AD0C0C379D}"/>
              </a:ext>
            </a:extLst>
          </p:cNvPr>
          <p:cNvPicPr>
            <a:picLocks noChangeAspect="1"/>
          </p:cNvPicPr>
          <p:nvPr/>
        </p:nvPicPr>
        <p:blipFill>
          <a:blip r:embed="rId3"/>
          <a:stretch>
            <a:fillRect/>
          </a:stretch>
        </p:blipFill>
        <p:spPr>
          <a:xfrm>
            <a:off x="0" y="2639830"/>
            <a:ext cx="9144000" cy="2157322"/>
          </a:xfrm>
          <a:prstGeom prst="rect">
            <a:avLst/>
          </a:prstGeom>
        </p:spPr>
      </p:pic>
      <p:sp>
        <p:nvSpPr>
          <p:cNvPr id="4" name="Oval 3">
            <a:extLst>
              <a:ext uri="{FF2B5EF4-FFF2-40B4-BE49-F238E27FC236}">
                <a16:creationId xmlns:a16="http://schemas.microsoft.com/office/drawing/2014/main" id="{19ACC72A-2B76-4BAB-9ACE-480A7D1DAED0}"/>
              </a:ext>
            </a:extLst>
          </p:cNvPr>
          <p:cNvSpPr/>
          <p:nvPr/>
        </p:nvSpPr>
        <p:spPr>
          <a:xfrm>
            <a:off x="5220072"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E6E0588-2344-4119-A034-C00C46CE0405}"/>
              </a:ext>
            </a:extLst>
          </p:cNvPr>
          <p:cNvSpPr/>
          <p:nvPr/>
        </p:nvSpPr>
        <p:spPr>
          <a:xfrm>
            <a:off x="2177988"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F74E6-04A4-48DA-8A94-458BFECA76A3}"/>
              </a:ext>
            </a:extLst>
          </p:cNvPr>
          <p:cNvSpPr txBox="1"/>
          <p:nvPr/>
        </p:nvSpPr>
        <p:spPr>
          <a:xfrm>
            <a:off x="755576" y="1628800"/>
            <a:ext cx="6120680" cy="369332"/>
          </a:xfrm>
          <a:prstGeom prst="rect">
            <a:avLst/>
          </a:prstGeom>
          <a:noFill/>
        </p:spPr>
        <p:txBody>
          <a:bodyPr wrap="square" rtlCol="0">
            <a:spAutoFit/>
          </a:bodyPr>
          <a:lstStyle/>
          <a:p>
            <a:r>
              <a:rPr lang="en-US" dirty="0" err="1"/>
              <a:t>Paramètre</a:t>
            </a:r>
            <a:r>
              <a:rPr lang="en-US" dirty="0"/>
              <a:t> du </a:t>
            </a:r>
            <a:r>
              <a:rPr lang="en-US" dirty="0" err="1"/>
              <a:t>modèle</a:t>
            </a:r>
            <a:r>
              <a:rPr lang="en-US" dirty="0"/>
              <a:t> de </a:t>
            </a:r>
            <a:r>
              <a:rPr lang="en-US" dirty="0" err="1"/>
              <a:t>corrélation</a:t>
            </a:r>
            <a:endParaRPr lang="en-US" dirty="0"/>
          </a:p>
        </p:txBody>
      </p:sp>
    </p:spTree>
    <p:extLst>
      <p:ext uri="{BB962C8B-B14F-4D97-AF65-F5344CB8AC3E}">
        <p14:creationId xmlns:p14="http://schemas.microsoft.com/office/powerpoint/2010/main" val="8699989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E101FF38-3FE6-4497-B8CA-3F20BAFD5448}"/>
              </a:ext>
            </a:extLst>
          </p:cNvPr>
          <p:cNvPicPr>
            <a:picLocks noChangeAspect="1"/>
          </p:cNvPicPr>
          <p:nvPr/>
        </p:nvPicPr>
        <p:blipFill>
          <a:blip r:embed="rId3"/>
          <a:stretch>
            <a:fillRect/>
          </a:stretch>
        </p:blipFill>
        <p:spPr>
          <a:xfrm>
            <a:off x="0" y="2639830"/>
            <a:ext cx="9144000" cy="2013306"/>
          </a:xfrm>
          <a:prstGeom prst="rect">
            <a:avLst/>
          </a:prstGeom>
        </p:spPr>
      </p:pic>
      <p:sp>
        <p:nvSpPr>
          <p:cNvPr id="4" name="TextBox 3">
            <a:extLst>
              <a:ext uri="{FF2B5EF4-FFF2-40B4-BE49-F238E27FC236}">
                <a16:creationId xmlns:a16="http://schemas.microsoft.com/office/drawing/2014/main" id="{3CCA6A31-D9FC-4B8A-8999-EBE0E4D3A73A}"/>
              </a:ext>
            </a:extLst>
          </p:cNvPr>
          <p:cNvSpPr txBox="1"/>
          <p:nvPr/>
        </p:nvSpPr>
        <p:spPr>
          <a:xfrm>
            <a:off x="6300192" y="4797152"/>
            <a:ext cx="2520280" cy="646331"/>
          </a:xfrm>
          <a:prstGeom prst="rect">
            <a:avLst/>
          </a:prstGeom>
          <a:noFill/>
        </p:spPr>
        <p:txBody>
          <a:bodyPr wrap="square" rtlCol="0">
            <a:spAutoFit/>
          </a:bodyPr>
          <a:lstStyle/>
          <a:p>
            <a:pPr algn="ctr"/>
            <a:r>
              <a:rPr lang="en-US" dirty="0" err="1"/>
              <a:t>Paramètres</a:t>
            </a:r>
            <a:r>
              <a:rPr lang="en-US" dirty="0"/>
              <a:t> de </a:t>
            </a:r>
            <a:r>
              <a:rPr lang="en-US" dirty="0" err="1"/>
              <a:t>colinéarlité</a:t>
            </a:r>
            <a:endParaRPr lang="en-US" dirty="0"/>
          </a:p>
        </p:txBody>
      </p:sp>
      <p:cxnSp>
        <p:nvCxnSpPr>
          <p:cNvPr id="6" name="Straight Arrow Connector 5">
            <a:extLst>
              <a:ext uri="{FF2B5EF4-FFF2-40B4-BE49-F238E27FC236}">
                <a16:creationId xmlns:a16="http://schemas.microsoft.com/office/drawing/2014/main" id="{48DDB667-CC90-4736-96C2-CB3186CEF3DC}"/>
              </a:ext>
            </a:extLst>
          </p:cNvPr>
          <p:cNvCxnSpPr>
            <a:stCxn id="4" idx="0"/>
          </p:cNvCxnSpPr>
          <p:nvPr/>
        </p:nvCxnSpPr>
        <p:spPr>
          <a:xfrm flipV="1">
            <a:off x="7560332" y="4437112"/>
            <a:ext cx="46805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F6D1318-E0E1-447A-A8A4-179F38DE3473}"/>
              </a:ext>
            </a:extLst>
          </p:cNvPr>
          <p:cNvSpPr/>
          <p:nvPr/>
        </p:nvSpPr>
        <p:spPr>
          <a:xfrm>
            <a:off x="7308304" y="3510136"/>
            <a:ext cx="1728192" cy="9989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235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6" name="Picture 5">
            <a:extLst>
              <a:ext uri="{FF2B5EF4-FFF2-40B4-BE49-F238E27FC236}">
                <a16:creationId xmlns:a16="http://schemas.microsoft.com/office/drawing/2014/main" id="{22A4B59A-8F1C-4EF6-A97F-E0904078110A}"/>
              </a:ext>
            </a:extLst>
          </p:cNvPr>
          <p:cNvPicPr>
            <a:picLocks noChangeAspect="1"/>
          </p:cNvPicPr>
          <p:nvPr/>
        </p:nvPicPr>
        <p:blipFill>
          <a:blip r:embed="rId3"/>
          <a:stretch>
            <a:fillRect/>
          </a:stretch>
        </p:blipFill>
        <p:spPr>
          <a:xfrm>
            <a:off x="0" y="2708920"/>
            <a:ext cx="9144000" cy="1989707"/>
          </a:xfrm>
          <a:prstGeom prst="rect">
            <a:avLst/>
          </a:prstGeom>
        </p:spPr>
      </p:pic>
    </p:spTree>
    <p:extLst>
      <p:ext uri="{BB962C8B-B14F-4D97-AF65-F5344CB8AC3E}">
        <p14:creationId xmlns:p14="http://schemas.microsoft.com/office/powerpoint/2010/main" val="19633042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19"/>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0"/>
</p:tagLst>
</file>

<file path=ppt/tags/tag21.xml><?xml version="1.0" encoding="utf-8"?>
<p:tagLst xmlns:a="http://schemas.openxmlformats.org/drawingml/2006/main" xmlns:r="http://schemas.openxmlformats.org/officeDocument/2006/relationships" xmlns:p="http://schemas.openxmlformats.org/presentationml/2006/main">
  <p:tag name="NUM" val="21"/>
</p:tagLst>
</file>

<file path=ppt/tags/tag22.xml><?xml version="1.0" encoding="utf-8"?>
<p:tagLst xmlns:a="http://schemas.openxmlformats.org/drawingml/2006/main" xmlns:r="http://schemas.openxmlformats.org/officeDocument/2006/relationships" xmlns:p="http://schemas.openxmlformats.org/presentationml/2006/main">
  <p:tag name="NUM" val="22"/>
</p:tagLst>
</file>

<file path=ppt/tags/tag23.xml><?xml version="1.0" encoding="utf-8"?>
<p:tagLst xmlns:a="http://schemas.openxmlformats.org/drawingml/2006/main" xmlns:r="http://schemas.openxmlformats.org/officeDocument/2006/relationships" xmlns:p="http://schemas.openxmlformats.org/presentationml/2006/main">
  <p:tag name="NUM" val="23"/>
</p:tagLst>
</file>

<file path=ppt/tags/tag24.xml><?xml version="1.0" encoding="utf-8"?>
<p:tagLst xmlns:a="http://schemas.openxmlformats.org/drawingml/2006/main" xmlns:r="http://schemas.openxmlformats.org/officeDocument/2006/relationships" xmlns:p="http://schemas.openxmlformats.org/presentationml/2006/main">
  <p:tag name="NUM" val="24"/>
</p:tagLst>
</file>

<file path=ppt/tags/tag25.xml><?xml version="1.0" encoding="utf-8"?>
<p:tagLst xmlns:a="http://schemas.openxmlformats.org/drawingml/2006/main" xmlns:r="http://schemas.openxmlformats.org/officeDocument/2006/relationships" xmlns:p="http://schemas.openxmlformats.org/presentationml/2006/main">
  <p:tag name="NUM" val="25"/>
</p:tagLst>
</file>

<file path=ppt/tags/tag26.xml><?xml version="1.0" encoding="utf-8"?>
<p:tagLst xmlns:a="http://schemas.openxmlformats.org/drawingml/2006/main" xmlns:r="http://schemas.openxmlformats.org/officeDocument/2006/relationships" xmlns:p="http://schemas.openxmlformats.org/presentationml/2006/main">
  <p:tag name="NUM" val="26"/>
</p:tagLst>
</file>

<file path=ppt/tags/tag27.xml><?xml version="1.0" encoding="utf-8"?>
<p:tagLst xmlns:a="http://schemas.openxmlformats.org/drawingml/2006/main" xmlns:r="http://schemas.openxmlformats.org/officeDocument/2006/relationships" xmlns:p="http://schemas.openxmlformats.org/presentationml/2006/main">
  <p:tag name="NUM" val="27"/>
</p:tagLst>
</file>

<file path=ppt/tags/tag28.xml><?xml version="1.0" encoding="utf-8"?>
<p:tagLst xmlns:a="http://schemas.openxmlformats.org/drawingml/2006/main" xmlns:r="http://schemas.openxmlformats.org/officeDocument/2006/relationships" xmlns:p="http://schemas.openxmlformats.org/presentationml/2006/main">
  <p:tag name="NUM" val="28"/>
</p:tagLst>
</file>

<file path=ppt/tags/tag29.xml><?xml version="1.0" encoding="utf-8"?>
<p:tagLst xmlns:a="http://schemas.openxmlformats.org/drawingml/2006/main" xmlns:r="http://schemas.openxmlformats.org/officeDocument/2006/relationships" xmlns:p="http://schemas.openxmlformats.org/presentationml/2006/main">
  <p:tag name="NUM" val="29"/>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0"/>
</p:tagLst>
</file>

<file path=ppt/tags/tag31.xml><?xml version="1.0" encoding="utf-8"?>
<p:tagLst xmlns:a="http://schemas.openxmlformats.org/drawingml/2006/main" xmlns:r="http://schemas.openxmlformats.org/officeDocument/2006/relationships" xmlns:p="http://schemas.openxmlformats.org/presentationml/2006/main">
  <p:tag name="NUM" val="31"/>
</p:tagLst>
</file>

<file path=ppt/tags/tag32.xml><?xml version="1.0" encoding="utf-8"?>
<p:tagLst xmlns:a="http://schemas.openxmlformats.org/drawingml/2006/main" xmlns:r="http://schemas.openxmlformats.org/officeDocument/2006/relationships" xmlns:p="http://schemas.openxmlformats.org/presentationml/2006/main">
  <p:tag name="NUM" val="32"/>
</p:tagLst>
</file>

<file path=ppt/tags/tag33.xml><?xml version="1.0" encoding="utf-8"?>
<p:tagLst xmlns:a="http://schemas.openxmlformats.org/drawingml/2006/main" xmlns:r="http://schemas.openxmlformats.org/officeDocument/2006/relationships" xmlns:p="http://schemas.openxmlformats.org/presentationml/2006/main">
  <p:tag name="NUM" val="33"/>
</p:tagLst>
</file>

<file path=ppt/tags/tag34.xml><?xml version="1.0" encoding="utf-8"?>
<p:tagLst xmlns:a="http://schemas.openxmlformats.org/drawingml/2006/main" xmlns:r="http://schemas.openxmlformats.org/officeDocument/2006/relationships" xmlns:p="http://schemas.openxmlformats.org/presentationml/2006/main">
  <p:tag name="NUM" val="34"/>
</p:tagLst>
</file>

<file path=ppt/tags/tag35.xml><?xml version="1.0" encoding="utf-8"?>
<p:tagLst xmlns:a="http://schemas.openxmlformats.org/drawingml/2006/main" xmlns:r="http://schemas.openxmlformats.org/officeDocument/2006/relationships" xmlns:p="http://schemas.openxmlformats.org/presentationml/2006/main">
  <p:tag name="NUM" val="35"/>
</p:tagLst>
</file>

<file path=ppt/tags/tag36.xml><?xml version="1.0" encoding="utf-8"?>
<p:tagLst xmlns:a="http://schemas.openxmlformats.org/drawingml/2006/main" xmlns:r="http://schemas.openxmlformats.org/officeDocument/2006/relationships" xmlns:p="http://schemas.openxmlformats.org/presentationml/2006/main">
  <p:tag name="NUM" val="36"/>
</p:tagLst>
</file>

<file path=ppt/tags/tag37.xml><?xml version="1.0" encoding="utf-8"?>
<p:tagLst xmlns:a="http://schemas.openxmlformats.org/drawingml/2006/main" xmlns:r="http://schemas.openxmlformats.org/officeDocument/2006/relationships" xmlns:p="http://schemas.openxmlformats.org/presentationml/2006/main">
  <p:tag name="NUM" val="37"/>
</p:tagLst>
</file>

<file path=ppt/tags/tag38.xml><?xml version="1.0" encoding="utf-8"?>
<p:tagLst xmlns:a="http://schemas.openxmlformats.org/drawingml/2006/main" xmlns:r="http://schemas.openxmlformats.org/officeDocument/2006/relationships" xmlns:p="http://schemas.openxmlformats.org/presentationml/2006/main">
  <p:tag name="NUM" val="38"/>
</p:tagLst>
</file>

<file path=ppt/tags/tag39.xml><?xml version="1.0" encoding="utf-8"?>
<p:tagLst xmlns:a="http://schemas.openxmlformats.org/drawingml/2006/main" xmlns:r="http://schemas.openxmlformats.org/officeDocument/2006/relationships" xmlns:p="http://schemas.openxmlformats.org/presentationml/2006/main">
  <p:tag name="NUM" val="39"/>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0"/>
</p:tagLst>
</file>

<file path=ppt/tags/tag41.xml><?xml version="1.0" encoding="utf-8"?>
<p:tagLst xmlns:a="http://schemas.openxmlformats.org/drawingml/2006/main" xmlns:r="http://schemas.openxmlformats.org/officeDocument/2006/relationships" xmlns:p="http://schemas.openxmlformats.org/presentationml/2006/main">
  <p:tag name="NUM" val="41"/>
</p:tagLst>
</file>

<file path=ppt/tags/tag42.xml><?xml version="1.0" encoding="utf-8"?>
<p:tagLst xmlns:a="http://schemas.openxmlformats.org/drawingml/2006/main" xmlns:r="http://schemas.openxmlformats.org/officeDocument/2006/relationships" xmlns:p="http://schemas.openxmlformats.org/presentationml/2006/main">
  <p:tag name="NUM" val="42"/>
</p:tagLst>
</file>

<file path=ppt/tags/tag43.xml><?xml version="1.0" encoding="utf-8"?>
<p:tagLst xmlns:a="http://schemas.openxmlformats.org/drawingml/2006/main" xmlns:r="http://schemas.openxmlformats.org/officeDocument/2006/relationships" xmlns:p="http://schemas.openxmlformats.org/presentationml/2006/main">
  <p:tag name="NUM" val="43"/>
</p:tagLst>
</file>

<file path=ppt/tags/tag44.xml><?xml version="1.0" encoding="utf-8"?>
<p:tagLst xmlns:a="http://schemas.openxmlformats.org/drawingml/2006/main" xmlns:r="http://schemas.openxmlformats.org/officeDocument/2006/relationships" xmlns:p="http://schemas.openxmlformats.org/presentationml/2006/main">
  <p:tag name="NUM" val="44"/>
</p:tagLst>
</file>

<file path=ppt/tags/tag45.xml><?xml version="1.0" encoding="utf-8"?>
<p:tagLst xmlns:a="http://schemas.openxmlformats.org/drawingml/2006/main" xmlns:r="http://schemas.openxmlformats.org/officeDocument/2006/relationships" xmlns:p="http://schemas.openxmlformats.org/presentationml/2006/main">
  <p:tag name="NUM" val="45"/>
</p:tagLst>
</file>

<file path=ppt/tags/tag46.xml><?xml version="1.0" encoding="utf-8"?>
<p:tagLst xmlns:a="http://schemas.openxmlformats.org/drawingml/2006/main" xmlns:r="http://schemas.openxmlformats.org/officeDocument/2006/relationships" xmlns:p="http://schemas.openxmlformats.org/presentationml/2006/main">
  <p:tag name="NUM" val="46"/>
</p:tagLst>
</file>

<file path=ppt/tags/tag47.xml><?xml version="1.0" encoding="utf-8"?>
<p:tagLst xmlns:a="http://schemas.openxmlformats.org/drawingml/2006/main" xmlns:r="http://schemas.openxmlformats.org/officeDocument/2006/relationships" xmlns:p="http://schemas.openxmlformats.org/presentationml/2006/main">
  <p:tag name="NUM" val="47"/>
</p:tagLst>
</file>

<file path=ppt/tags/tag48.xml><?xml version="1.0" encoding="utf-8"?>
<p:tagLst xmlns:a="http://schemas.openxmlformats.org/drawingml/2006/main" xmlns:r="http://schemas.openxmlformats.org/officeDocument/2006/relationships" xmlns:p="http://schemas.openxmlformats.org/presentationml/2006/main">
  <p:tag name="NUM" val="48"/>
</p:tagLst>
</file>

<file path=ppt/tags/tag49.xml><?xml version="1.0" encoding="utf-8"?>
<p:tagLst xmlns:a="http://schemas.openxmlformats.org/drawingml/2006/main" xmlns:r="http://schemas.openxmlformats.org/officeDocument/2006/relationships" xmlns:p="http://schemas.openxmlformats.org/presentationml/2006/main">
  <p:tag name="NUM" val="49"/>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50"/>
</p:tagLst>
</file>

<file path=ppt/tags/tag51.xml><?xml version="1.0" encoding="utf-8"?>
<p:tagLst xmlns:a="http://schemas.openxmlformats.org/drawingml/2006/main" xmlns:r="http://schemas.openxmlformats.org/officeDocument/2006/relationships" xmlns:p="http://schemas.openxmlformats.org/presentationml/2006/main">
  <p:tag name="NUM" val="51"/>
</p:tagLst>
</file>

<file path=ppt/tags/tag52.xml><?xml version="1.0" encoding="utf-8"?>
<p:tagLst xmlns:a="http://schemas.openxmlformats.org/drawingml/2006/main" xmlns:r="http://schemas.openxmlformats.org/officeDocument/2006/relationships" xmlns:p="http://schemas.openxmlformats.org/presentationml/2006/main">
  <p:tag name="NUM" val="52"/>
</p:tagLst>
</file>

<file path=ppt/tags/tag53.xml><?xml version="1.0" encoding="utf-8"?>
<p:tagLst xmlns:a="http://schemas.openxmlformats.org/drawingml/2006/main" xmlns:r="http://schemas.openxmlformats.org/officeDocument/2006/relationships" xmlns:p="http://schemas.openxmlformats.org/presentationml/2006/main">
  <p:tag name="NUM" val="53"/>
</p:tagLst>
</file>

<file path=ppt/tags/tag54.xml><?xml version="1.0" encoding="utf-8"?>
<p:tagLst xmlns:a="http://schemas.openxmlformats.org/drawingml/2006/main" xmlns:r="http://schemas.openxmlformats.org/officeDocument/2006/relationships" xmlns:p="http://schemas.openxmlformats.org/presentationml/2006/main">
  <p:tag name="NUM" val="54"/>
</p:tagLst>
</file>

<file path=ppt/tags/tag55.xml><?xml version="1.0" encoding="utf-8"?>
<p:tagLst xmlns:a="http://schemas.openxmlformats.org/drawingml/2006/main" xmlns:r="http://schemas.openxmlformats.org/officeDocument/2006/relationships" xmlns:p="http://schemas.openxmlformats.org/presentationml/2006/main">
  <p:tag name="NUM" val="55"/>
</p:tagLst>
</file>

<file path=ppt/tags/tag56.xml><?xml version="1.0" encoding="utf-8"?>
<p:tagLst xmlns:a="http://schemas.openxmlformats.org/drawingml/2006/main" xmlns:r="http://schemas.openxmlformats.org/officeDocument/2006/relationships" xmlns:p="http://schemas.openxmlformats.org/presentationml/2006/main">
  <p:tag name="NUM" val="56"/>
</p:tagLst>
</file>

<file path=ppt/tags/tag57.xml><?xml version="1.0" encoding="utf-8"?>
<p:tagLst xmlns:a="http://schemas.openxmlformats.org/drawingml/2006/main" xmlns:r="http://schemas.openxmlformats.org/officeDocument/2006/relationships" xmlns:p="http://schemas.openxmlformats.org/presentationml/2006/main">
  <p:tag name="NUM" val="57"/>
</p:tagLst>
</file>

<file path=ppt/tags/tag58.xml><?xml version="1.0" encoding="utf-8"?>
<p:tagLst xmlns:a="http://schemas.openxmlformats.org/drawingml/2006/main" xmlns:r="http://schemas.openxmlformats.org/officeDocument/2006/relationships" xmlns:p="http://schemas.openxmlformats.org/presentationml/2006/main">
  <p:tag name="NUM" val="58"/>
</p:tagLst>
</file>

<file path=ppt/tags/tag59.xml><?xml version="1.0" encoding="utf-8"?>
<p:tagLst xmlns:a="http://schemas.openxmlformats.org/drawingml/2006/main" xmlns:r="http://schemas.openxmlformats.org/officeDocument/2006/relationships" xmlns:p="http://schemas.openxmlformats.org/presentationml/2006/main">
  <p:tag name="NUM" val="59"/>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60"/>
</p:tagLst>
</file>

<file path=ppt/tags/tag61.xml><?xml version="1.0" encoding="utf-8"?>
<p:tagLst xmlns:a="http://schemas.openxmlformats.org/drawingml/2006/main" xmlns:r="http://schemas.openxmlformats.org/officeDocument/2006/relationships" xmlns:p="http://schemas.openxmlformats.org/presentationml/2006/main">
  <p:tag name="NUM" val="61"/>
</p:tagLst>
</file>

<file path=ppt/tags/tag62.xml><?xml version="1.0" encoding="utf-8"?>
<p:tagLst xmlns:a="http://schemas.openxmlformats.org/drawingml/2006/main" xmlns:r="http://schemas.openxmlformats.org/officeDocument/2006/relationships" xmlns:p="http://schemas.openxmlformats.org/presentationml/2006/main">
  <p:tag name="NUM" val="62"/>
</p:tagLst>
</file>

<file path=ppt/tags/tag63.xml><?xml version="1.0" encoding="utf-8"?>
<p:tagLst xmlns:a="http://schemas.openxmlformats.org/drawingml/2006/main" xmlns:r="http://schemas.openxmlformats.org/officeDocument/2006/relationships" xmlns:p="http://schemas.openxmlformats.org/presentationml/2006/main">
  <p:tag name="NUM" val="63"/>
</p:tagLst>
</file>

<file path=ppt/tags/tag64.xml><?xml version="1.0" encoding="utf-8"?>
<p:tagLst xmlns:a="http://schemas.openxmlformats.org/drawingml/2006/main" xmlns:r="http://schemas.openxmlformats.org/officeDocument/2006/relationships" xmlns:p="http://schemas.openxmlformats.org/presentationml/2006/main">
  <p:tag name="NUM" val="64"/>
</p:tagLst>
</file>

<file path=ppt/tags/tag65.xml><?xml version="1.0" encoding="utf-8"?>
<p:tagLst xmlns:a="http://schemas.openxmlformats.org/drawingml/2006/main" xmlns:r="http://schemas.openxmlformats.org/officeDocument/2006/relationships" xmlns:p="http://schemas.openxmlformats.org/presentationml/2006/main">
  <p:tag name="NUM" val="65"/>
</p:tagLst>
</file>

<file path=ppt/tags/tag66.xml><?xml version="1.0" encoding="utf-8"?>
<p:tagLst xmlns:a="http://schemas.openxmlformats.org/drawingml/2006/main" xmlns:r="http://schemas.openxmlformats.org/officeDocument/2006/relationships" xmlns:p="http://schemas.openxmlformats.org/presentationml/2006/main">
  <p:tag name="NUM" val="66"/>
</p:tagLst>
</file>

<file path=ppt/tags/tag67.xml><?xml version="1.0" encoding="utf-8"?>
<p:tagLst xmlns:a="http://schemas.openxmlformats.org/drawingml/2006/main" xmlns:r="http://schemas.openxmlformats.org/officeDocument/2006/relationships" xmlns:p="http://schemas.openxmlformats.org/presentationml/2006/main">
  <p:tag name="NUM" val="67"/>
</p:tagLst>
</file>

<file path=ppt/tags/tag68.xml><?xml version="1.0" encoding="utf-8"?>
<p:tagLst xmlns:a="http://schemas.openxmlformats.org/drawingml/2006/main" xmlns:r="http://schemas.openxmlformats.org/officeDocument/2006/relationships" xmlns:p="http://schemas.openxmlformats.org/presentationml/2006/main">
  <p:tag name="NUM" val="68"/>
</p:tagLst>
</file>

<file path=ppt/tags/tag69.xml><?xml version="1.0" encoding="utf-8"?>
<p:tagLst xmlns:a="http://schemas.openxmlformats.org/drawingml/2006/main" xmlns:r="http://schemas.openxmlformats.org/officeDocument/2006/relationships" xmlns:p="http://schemas.openxmlformats.org/presentationml/2006/main">
  <p:tag name="NUM" val="69"/>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70"/>
</p:tagLst>
</file>

<file path=ppt/tags/tag71.xml><?xml version="1.0" encoding="utf-8"?>
<p:tagLst xmlns:a="http://schemas.openxmlformats.org/drawingml/2006/main" xmlns:r="http://schemas.openxmlformats.org/officeDocument/2006/relationships" xmlns:p="http://schemas.openxmlformats.org/presentationml/2006/main">
  <p:tag name="NUM" val="71"/>
</p:tagLst>
</file>

<file path=ppt/tags/tag72.xml><?xml version="1.0" encoding="utf-8"?>
<p:tagLst xmlns:a="http://schemas.openxmlformats.org/drawingml/2006/main" xmlns:r="http://schemas.openxmlformats.org/officeDocument/2006/relationships" xmlns:p="http://schemas.openxmlformats.org/presentationml/2006/main">
  <p:tag name="NUM" val="72"/>
</p:tagLst>
</file>

<file path=ppt/tags/tag73.xml><?xml version="1.0" encoding="utf-8"?>
<p:tagLst xmlns:a="http://schemas.openxmlformats.org/drawingml/2006/main" xmlns:r="http://schemas.openxmlformats.org/officeDocument/2006/relationships" xmlns:p="http://schemas.openxmlformats.org/presentationml/2006/main">
  <p:tag name="NUM" val="73"/>
</p:tagLst>
</file>

<file path=ppt/tags/tag74.xml><?xml version="1.0" encoding="utf-8"?>
<p:tagLst xmlns:a="http://schemas.openxmlformats.org/drawingml/2006/main" xmlns:r="http://schemas.openxmlformats.org/officeDocument/2006/relationships" xmlns:p="http://schemas.openxmlformats.org/presentationml/2006/main">
  <p:tag name="NUM" val="74"/>
</p:tagLst>
</file>

<file path=ppt/tags/tag75.xml><?xml version="1.0" encoding="utf-8"?>
<p:tagLst xmlns:a="http://schemas.openxmlformats.org/drawingml/2006/main" xmlns:r="http://schemas.openxmlformats.org/officeDocument/2006/relationships" xmlns:p="http://schemas.openxmlformats.org/presentationml/2006/main">
  <p:tag name="NUM" val="75"/>
</p:tagLst>
</file>

<file path=ppt/tags/tag76.xml><?xml version="1.0" encoding="utf-8"?>
<p:tagLst xmlns:a="http://schemas.openxmlformats.org/drawingml/2006/main" xmlns:r="http://schemas.openxmlformats.org/officeDocument/2006/relationships" xmlns:p="http://schemas.openxmlformats.org/presentationml/2006/main">
  <p:tag name="NUM" val="76"/>
</p:tagLst>
</file>

<file path=ppt/tags/tag77.xml><?xml version="1.0" encoding="utf-8"?>
<p:tagLst xmlns:a="http://schemas.openxmlformats.org/drawingml/2006/main" xmlns:r="http://schemas.openxmlformats.org/officeDocument/2006/relationships" xmlns:p="http://schemas.openxmlformats.org/presentationml/2006/main">
  <p:tag name="NUM" val="77"/>
</p:tagLst>
</file>

<file path=ppt/tags/tag78.xml><?xml version="1.0" encoding="utf-8"?>
<p:tagLst xmlns:a="http://schemas.openxmlformats.org/drawingml/2006/main" xmlns:r="http://schemas.openxmlformats.org/officeDocument/2006/relationships" xmlns:p="http://schemas.openxmlformats.org/presentationml/2006/main">
  <p:tag name="NUM" val="78"/>
</p:tagLst>
</file>

<file path=ppt/tags/tag79.xml><?xml version="1.0" encoding="utf-8"?>
<p:tagLst xmlns:a="http://schemas.openxmlformats.org/drawingml/2006/main" xmlns:r="http://schemas.openxmlformats.org/officeDocument/2006/relationships" xmlns:p="http://schemas.openxmlformats.org/presentationml/2006/main">
  <p:tag name="NUM" val="79"/>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80"/>
</p:tagLst>
</file>

<file path=ppt/tags/tag81.xml><?xml version="1.0" encoding="utf-8"?>
<p:tagLst xmlns:a="http://schemas.openxmlformats.org/drawingml/2006/main" xmlns:r="http://schemas.openxmlformats.org/officeDocument/2006/relationships" xmlns:p="http://schemas.openxmlformats.org/presentationml/2006/main">
  <p:tag name="NUM" val="81"/>
</p:tagLst>
</file>

<file path=ppt/tags/tag82.xml><?xml version="1.0" encoding="utf-8"?>
<p:tagLst xmlns:a="http://schemas.openxmlformats.org/drawingml/2006/main" xmlns:r="http://schemas.openxmlformats.org/officeDocument/2006/relationships" xmlns:p="http://schemas.openxmlformats.org/presentationml/2006/main">
  <p:tag name="NUM" val="82"/>
</p:tagLst>
</file>

<file path=ppt/tags/tag83.xml><?xml version="1.0" encoding="utf-8"?>
<p:tagLst xmlns:a="http://schemas.openxmlformats.org/drawingml/2006/main" xmlns:r="http://schemas.openxmlformats.org/officeDocument/2006/relationships" xmlns:p="http://schemas.openxmlformats.org/presentationml/2006/main">
  <p:tag name="NUM" val="83"/>
</p:tagLst>
</file>

<file path=ppt/tags/tag84.xml><?xml version="1.0" encoding="utf-8"?>
<p:tagLst xmlns:a="http://schemas.openxmlformats.org/drawingml/2006/main" xmlns:r="http://schemas.openxmlformats.org/officeDocument/2006/relationships" xmlns:p="http://schemas.openxmlformats.org/presentationml/2006/main">
  <p:tag name="NUM" val="84"/>
</p:tagLst>
</file>

<file path=ppt/tags/tag85.xml><?xml version="1.0" encoding="utf-8"?>
<p:tagLst xmlns:a="http://schemas.openxmlformats.org/drawingml/2006/main" xmlns:r="http://schemas.openxmlformats.org/officeDocument/2006/relationships" xmlns:p="http://schemas.openxmlformats.org/presentationml/2006/main">
  <p:tag name="NUM" val="85"/>
</p:tagLst>
</file>

<file path=ppt/tags/tag86.xml><?xml version="1.0" encoding="utf-8"?>
<p:tagLst xmlns:a="http://schemas.openxmlformats.org/drawingml/2006/main" xmlns:r="http://schemas.openxmlformats.org/officeDocument/2006/relationships" xmlns:p="http://schemas.openxmlformats.org/presentationml/2006/main">
  <p:tag name="NUM" val="86"/>
</p:tagLst>
</file>

<file path=ppt/tags/tag87.xml><?xml version="1.0" encoding="utf-8"?>
<p:tagLst xmlns:a="http://schemas.openxmlformats.org/drawingml/2006/main" xmlns:r="http://schemas.openxmlformats.org/officeDocument/2006/relationships" xmlns:p="http://schemas.openxmlformats.org/presentationml/2006/main">
  <p:tag name="NUM" val="87"/>
</p:tagLst>
</file>

<file path=ppt/tags/tag88.xml><?xml version="1.0" encoding="utf-8"?>
<p:tagLst xmlns:a="http://schemas.openxmlformats.org/drawingml/2006/main" xmlns:r="http://schemas.openxmlformats.org/officeDocument/2006/relationships" xmlns:p="http://schemas.openxmlformats.org/presentationml/2006/main">
  <p:tag name="NUM" val="88"/>
</p:tagLst>
</file>

<file path=ppt/tags/tag89.xml><?xml version="1.0" encoding="utf-8"?>
<p:tagLst xmlns:a="http://schemas.openxmlformats.org/drawingml/2006/main" xmlns:r="http://schemas.openxmlformats.org/officeDocument/2006/relationships" xmlns:p="http://schemas.openxmlformats.org/presentationml/2006/main">
  <p:tag name="NUM" val="89"/>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90"/>
</p:tagLst>
</file>

<file path=ppt/tags/tag91.xml><?xml version="1.0" encoding="utf-8"?>
<p:tagLst xmlns:a="http://schemas.openxmlformats.org/drawingml/2006/main" xmlns:r="http://schemas.openxmlformats.org/officeDocument/2006/relationships" xmlns:p="http://schemas.openxmlformats.org/presentationml/2006/main">
  <p:tag name="NUM" val="91"/>
</p:tagLst>
</file>

<file path=ppt/tags/tag92.xml><?xml version="1.0" encoding="utf-8"?>
<p:tagLst xmlns:a="http://schemas.openxmlformats.org/drawingml/2006/main" xmlns:r="http://schemas.openxmlformats.org/officeDocument/2006/relationships" xmlns:p="http://schemas.openxmlformats.org/presentationml/2006/main">
  <p:tag name="NUM" val="92"/>
</p:tagLst>
</file>

<file path=ppt/tags/tag93.xml><?xml version="1.0" encoding="utf-8"?>
<p:tagLst xmlns:a="http://schemas.openxmlformats.org/drawingml/2006/main" xmlns:r="http://schemas.openxmlformats.org/officeDocument/2006/relationships" xmlns:p="http://schemas.openxmlformats.org/presentationml/2006/main">
  <p:tag name="NUM" val="93"/>
</p:tagLst>
</file>

<file path=ppt/tags/tag94.xml><?xml version="1.0" encoding="utf-8"?>
<p:tagLst xmlns:a="http://schemas.openxmlformats.org/drawingml/2006/main" xmlns:r="http://schemas.openxmlformats.org/officeDocument/2006/relationships" xmlns:p="http://schemas.openxmlformats.org/presentationml/2006/main">
  <p:tag name="NUM" val="94"/>
</p:tagLst>
</file>

<file path=ppt/tags/tag95.xml><?xml version="1.0" encoding="utf-8"?>
<p:tagLst xmlns:a="http://schemas.openxmlformats.org/drawingml/2006/main" xmlns:r="http://schemas.openxmlformats.org/officeDocument/2006/relationships" xmlns:p="http://schemas.openxmlformats.org/presentationml/2006/main">
  <p:tag name="NUM" val="95"/>
</p:tagLst>
</file>

<file path=ppt/tags/tag96.xml><?xml version="1.0" encoding="utf-8"?>
<p:tagLst xmlns:a="http://schemas.openxmlformats.org/drawingml/2006/main" xmlns:r="http://schemas.openxmlformats.org/officeDocument/2006/relationships" xmlns:p="http://schemas.openxmlformats.org/presentationml/2006/main">
  <p:tag name="NUM" val="97"/>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7589</TotalTime>
  <Words>2576</Words>
  <Application>Microsoft Office PowerPoint</Application>
  <PresentationFormat>On-screen Show (4:3)</PresentationFormat>
  <Paragraphs>490</Paragraphs>
  <Slides>105</Slides>
  <Notes>104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105</vt:i4>
      </vt:variant>
    </vt:vector>
  </HeadingPairs>
  <TitlesOfParts>
    <vt:vector size="113" baseType="lpstr">
      <vt:lpstr>Arial</vt:lpstr>
      <vt:lpstr>Assimilation</vt:lpstr>
      <vt:lpstr>Calibri</vt:lpstr>
      <vt:lpstr>Times</vt:lpstr>
      <vt:lpstr>Times New Roman</vt:lpstr>
      <vt:lpstr>TimesNewRomanPSMT</vt:lpstr>
      <vt:lpstr>Wingdings</vt:lpstr>
      <vt:lpstr>Modèle par défaut</vt:lpstr>
      <vt:lpstr>PowerPoint Presentation</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Normalité </vt:lpstr>
      <vt:lpstr>Statistiques descriptives </vt:lpstr>
      <vt:lpstr>Statistiques descriptives </vt:lpstr>
      <vt:lpstr>Statistiques descriptives </vt:lpstr>
      <vt:lpstr>Statistiques descriptives </vt:lpstr>
      <vt:lpstr>Statistiques de première génération</vt:lpstr>
      <vt:lpstr>Statistiques inférentielles</vt:lpstr>
      <vt:lpstr>Statistiques inférentielles</vt:lpstr>
      <vt:lpstr>Statistiques inférentielles</vt:lpstr>
      <vt:lpstr>Statistiques inférentielles</vt:lpstr>
      <vt:lpstr>Statistiques inférentielles</vt:lpstr>
      <vt:lpstr>Tests paramétriques</vt:lpstr>
      <vt:lpstr>Tests t de Student</vt:lpstr>
      <vt:lpstr>Le test-t de Student pour échantillon unique</vt:lpstr>
      <vt:lpstr>Le test-t de Student pour échantillon unique</vt:lpstr>
      <vt:lpstr>Le test-t de Student pour deux groupes  indépendants</vt:lpstr>
      <vt:lpstr>Le test-t de Student pour deux groupes  indépendants</vt:lpstr>
      <vt:lpstr>Le test-t de Student comparant deux groupes appariés.</vt:lpstr>
      <vt:lpstr>Le test-t de Student pour deux groupes appariés</vt:lpstr>
      <vt:lpstr>Le test-t de Student pour deux groupes  appariés</vt:lpstr>
      <vt:lpstr>Le test-t de Student pour deux groupes  appariés</vt:lpstr>
      <vt:lpstr>Le test-t de Student pour deux groupes  appariés</vt:lpstr>
      <vt:lpstr>L'analyse de variance à un facteur</vt:lpstr>
      <vt:lpstr>L'analyse de variance à un facteur</vt:lpstr>
      <vt:lpstr>L'analyse de variance à un facteur</vt:lpstr>
      <vt:lpstr>L'analyse de variance à un facteur</vt:lpstr>
      <vt:lpstr>L'analyse de variance à un facteur</vt:lpstr>
      <vt:lpstr>L'analyse de variance à un facteur</vt:lpstr>
      <vt:lpstr>L'analyse de variance à un facteur</vt:lpstr>
      <vt:lpstr>L'analyse de variance à un facteur : (Anova à un facteur)</vt:lpstr>
      <vt:lpstr>L'analyse de variance à un facteur : (Anova à un facteur)</vt:lpstr>
      <vt:lpstr>Anova à un facteur</vt:lpstr>
      <vt:lpstr>Anova à un facteur</vt:lpstr>
      <vt:lpstr>Anova à un facteur</vt:lpstr>
      <vt:lpstr>Anova à un facteur : présentation des différences</vt:lpstr>
      <vt:lpstr>Les tests post-hoc</vt:lpstr>
      <vt:lpstr>Les tests post-hoc</vt:lpstr>
      <vt:lpstr>Les tests post-hoc</vt:lpstr>
      <vt:lpstr>Illustration graphique : 3 groupes</vt:lpstr>
      <vt:lpstr>Illustration graphique : trois groupes</vt:lpstr>
      <vt:lpstr>Analyse univariée</vt:lpstr>
      <vt:lpstr>Analyse univariée</vt:lpstr>
      <vt:lpstr>Analyse univariée</vt:lpstr>
      <vt:lpstr>Analyse univariée</vt:lpstr>
      <vt:lpstr>Analyse univariée</vt:lpstr>
      <vt:lpstr>Analyse de covariance Ancova</vt:lpstr>
      <vt:lpstr>Analyse de covariance Ancova</vt:lpstr>
      <vt:lpstr>Analyse de covariance Ancova</vt:lpstr>
      <vt:lpstr>Analyse Multivariée</vt:lpstr>
      <vt:lpstr>Analyse Multivariée</vt:lpstr>
      <vt:lpstr>Analyse Multivariée</vt:lpstr>
      <vt:lpstr>Analyse Multivariée</vt:lpstr>
      <vt:lpstr>Analyse de covariance Multivariée (Mancova)</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La corrélation de Pearson </vt:lpstr>
      <vt:lpstr>Tests paramétriques</vt:lpstr>
      <vt:lpstr>La corrélation multiple et partielle</vt:lpstr>
      <vt:lpstr>La corrélation de Pearson </vt:lpstr>
      <vt:lpstr>Illustration graphique de la corrélation de Pearson </vt:lpstr>
      <vt:lpstr>Illustration graphique de la corrélation de Pearson </vt:lpstr>
      <vt:lpstr>Tests non paramétriques</vt:lpstr>
      <vt:lpstr>Tests non paramétriques</vt:lpstr>
      <vt:lpstr>Tests non paramétriques</vt:lpstr>
      <vt:lpstr>Tests non paramétriques</vt:lpstr>
      <vt:lpstr>Tests non paramétriques</vt:lpstr>
      <vt:lpstr>Tests non paramétriques</vt:lpstr>
      <vt:lpstr>Le test de Wilcoxon</vt:lpstr>
      <vt:lpstr>Le test de Wilcoxon</vt:lpstr>
      <vt:lpstr>Le test de Kruskall Wallis</vt:lpstr>
      <vt:lpstr>Le test de Kruskall Wallis</vt:lpstr>
      <vt:lpstr>Test non paramétrique Kruskal-Wallis</vt:lpstr>
      <vt:lpstr>Tests non paramétriques</vt:lpstr>
      <vt:lpstr>Le test du coefficient de corrélation de Spearman</vt:lpstr>
      <vt:lpstr>Le test de corrélation des rangs de Kendall</vt:lpstr>
      <vt:lpstr>Régression linéaire</vt:lpstr>
      <vt:lpstr>Régression linéaire</vt:lpstr>
      <vt:lpstr>Régression linéaire</vt:lpstr>
      <vt:lpstr>Régression linéaire</vt:lpstr>
      <vt:lpstr>Régression linéaire multiple</vt:lpstr>
      <vt:lpstr>Régression linéaire</vt:lpstr>
      <vt:lpstr>Régression linéaire</vt:lpstr>
      <vt:lpstr>Régression linéaire</vt:lpstr>
      <vt:lpstr>Régression linéaire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Gérald Olivier</dc:creator>
  <cp:lastModifiedBy>Noomen Gualmemi</cp:lastModifiedBy>
  <cp:revision>293</cp:revision>
  <cp:lastPrinted>2022-01-30T14:09:49Z</cp:lastPrinted>
  <dcterms:created xsi:type="dcterms:W3CDTF">2006-10-17T07:07:57Z</dcterms:created>
  <dcterms:modified xsi:type="dcterms:W3CDTF">2022-01-30T14:29:33Z</dcterms:modified>
</cp:coreProperties>
</file>